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69" r:id="rId5"/>
    <p:sldId id="266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70" r:id="rId14"/>
    <p:sldId id="271" r:id="rId15"/>
    <p:sldId id="267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6965" autoAdjust="0"/>
  </p:normalViewPr>
  <p:slideViewPr>
    <p:cSldViewPr snapToGrid="0">
      <p:cViewPr varScale="1">
        <p:scale>
          <a:sx n="151" d="100"/>
          <a:sy n="151" d="100"/>
        </p:scale>
        <p:origin x="70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39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D3976-52F9-4356-954C-CF29BE2F394B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C515F-9CA4-42DC-A381-30BECB16801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2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221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85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C515F-9CA4-42DC-A381-30BECB168012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44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090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140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87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067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324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616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543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883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579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8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006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17099-593A-47D9-A597-096C0661ECA5}" type="datetimeFigureOut">
              <a:rPr lang="de-AT" smtClean="0"/>
              <a:t>16.11.2024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8573A-3965-4B1A-8CB1-24A3FAA6298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382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709738"/>
            <a:ext cx="10515600" cy="2852737"/>
          </a:xfrm>
        </p:spPr>
        <p:txBody>
          <a:bodyPr/>
          <a:lstStyle/>
          <a:p>
            <a:r>
              <a:rPr lang="de-DE" dirty="0"/>
              <a:t>Gletscherwelt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body" idx="4294967295"/>
          </p:nvPr>
        </p:nvSpPr>
        <p:spPr>
          <a:xfrm>
            <a:off x="0" y="4589463"/>
            <a:ext cx="10515600" cy="1500187"/>
          </a:xfrm>
        </p:spPr>
        <p:txBody>
          <a:bodyPr/>
          <a:lstStyle/>
          <a:p>
            <a:r>
              <a:rPr lang="de-DE" dirty="0"/>
              <a:t>Gletscher, Vegetation und Tierwelt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88E0CCE-0E6C-4487-B174-5226B7E9A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18" y="675078"/>
            <a:ext cx="6316230" cy="42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8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Gletscherspalten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9" y="1786715"/>
            <a:ext cx="6548337" cy="4351338"/>
          </a:xfrm>
        </p:spPr>
      </p:pic>
      <p:sp>
        <p:nvSpPr>
          <p:cNvPr id="6" name="Textfeld 5"/>
          <p:cNvSpPr txBox="1"/>
          <p:nvPr/>
        </p:nvSpPr>
        <p:spPr>
          <a:xfrm>
            <a:off x="7957226" y="1786715"/>
            <a:ext cx="3396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Gletscherfläche ist nach außen gewölbt. </a:t>
            </a:r>
          </a:p>
          <a:p>
            <a:endParaRPr lang="de-DE" dirty="0"/>
          </a:p>
          <a:p>
            <a:r>
              <a:rPr lang="de-DE" dirty="0"/>
              <a:t>Durch die Dehnung entstehen Spalten.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540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Schichtung des Gletschers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1" y="1786714"/>
            <a:ext cx="5799890" cy="4351338"/>
          </a:xfrm>
        </p:spPr>
      </p:pic>
      <p:sp>
        <p:nvSpPr>
          <p:cNvPr id="5" name="Textfeld 4"/>
          <p:cNvSpPr txBox="1"/>
          <p:nvPr/>
        </p:nvSpPr>
        <p:spPr>
          <a:xfrm>
            <a:off x="7033096" y="2214731"/>
            <a:ext cx="4194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Schneeschichten werden alljährlich aufgebaut und bilden später Gletschereis.</a:t>
            </a:r>
          </a:p>
          <a:p>
            <a:endParaRPr lang="de-DE" dirty="0"/>
          </a:p>
          <a:p>
            <a:r>
              <a:rPr lang="de-DE" dirty="0"/>
              <a:t>Die Schichtung ist in der Spalte sehr gut sichtbar.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7033097" y="1690688"/>
            <a:ext cx="41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Akkumulationsgebiet (=Nährgebiet)</a:t>
            </a:r>
            <a:endParaRPr lang="de-AT" dirty="0"/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449ECF70-C46A-438C-B4E9-BE9C2C77DC78}"/>
              </a:ext>
            </a:extLst>
          </p:cNvPr>
          <p:cNvSpPr/>
          <p:nvPr/>
        </p:nvSpPr>
        <p:spPr>
          <a:xfrm>
            <a:off x="7757885" y="4310743"/>
            <a:ext cx="1937657" cy="754743"/>
          </a:xfrm>
          <a:prstGeom prst="borderCallout1">
            <a:avLst>
              <a:gd name="adj1" fmla="val 18750"/>
              <a:gd name="adj2" fmla="val -8333"/>
              <a:gd name="adj3" fmla="val 74038"/>
              <a:gd name="adj4" fmla="val -135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312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Schichtung des Gletschers am Ortler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7889131" y="2533365"/>
            <a:ext cx="419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Maximale </a:t>
            </a:r>
            <a:r>
              <a:rPr lang="de-DE" dirty="0" err="1"/>
              <a:t>Eisdicke</a:t>
            </a:r>
            <a:r>
              <a:rPr lang="de-DE" dirty="0"/>
              <a:t>: 75 m</a:t>
            </a:r>
          </a:p>
          <a:p>
            <a:r>
              <a:rPr lang="de-DE" dirty="0"/>
              <a:t>Übergang von Firn zu Eis: in 24 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889131" y="1669307"/>
            <a:ext cx="320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Gletscheruntersuchung 2010</a:t>
            </a: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38" y="1690688"/>
            <a:ext cx="3648051" cy="2424112"/>
          </a:xfrm>
        </p:spPr>
      </p:pic>
      <p:sp>
        <p:nvSpPr>
          <p:cNvPr id="7" name="Pfeil: nach links 6">
            <a:extLst>
              <a:ext uri="{FF2B5EF4-FFF2-40B4-BE49-F238E27FC236}">
                <a16:creationId xmlns:a16="http://schemas.microsoft.com/office/drawing/2014/main" id="{01DDDE67-39A2-419E-A235-D8EBBA6BC8B9}"/>
              </a:ext>
            </a:extLst>
          </p:cNvPr>
          <p:cNvSpPr/>
          <p:nvPr/>
        </p:nvSpPr>
        <p:spPr>
          <a:xfrm rot="7641189">
            <a:off x="2900508" y="2751353"/>
            <a:ext cx="634621" cy="1741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CA6F6A6-4624-41C7-844A-31D018D274AA}"/>
              </a:ext>
            </a:extLst>
          </p:cNvPr>
          <p:cNvSpPr txBox="1"/>
          <p:nvPr/>
        </p:nvSpPr>
        <p:spPr>
          <a:xfrm>
            <a:off x="3217818" y="3143495"/>
            <a:ext cx="144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</a:rPr>
              <a:t>Auf dem Gletscher sind Personen zu sehen.</a:t>
            </a:r>
          </a:p>
        </p:txBody>
      </p:sp>
    </p:spTree>
    <p:extLst>
      <p:ext uri="{BB962C8B-B14F-4D97-AF65-F5344CB8AC3E}">
        <p14:creationId xmlns:p14="http://schemas.microsoft.com/office/powerpoint/2010/main" val="284624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E9C7E-99D1-44E5-B6C6-D2E29783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1" y="694341"/>
            <a:ext cx="10515600" cy="1325563"/>
          </a:xfrm>
        </p:spPr>
        <p:txBody>
          <a:bodyPr/>
          <a:lstStyle/>
          <a:p>
            <a:r>
              <a:rPr lang="de-AT" dirty="0"/>
              <a:t>Beispiel </a:t>
            </a:r>
            <a:r>
              <a:rPr lang="de-AT" dirty="0" err="1"/>
              <a:t>Oberwalder</a:t>
            </a:r>
            <a:r>
              <a:rPr lang="de-AT" dirty="0"/>
              <a:t>-Hütte 2930 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8ECA98-9564-4F1D-9660-D0122F1B4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9120"/>
            <a:ext cx="5686567" cy="31986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8215F2-E444-4D64-8FC2-B0AFD593A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07" y="2349120"/>
            <a:ext cx="4769893" cy="317992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CC60D51-7603-4F56-A82A-991DE719CD2D}"/>
              </a:ext>
            </a:extLst>
          </p:cNvPr>
          <p:cNvSpPr txBox="1"/>
          <p:nvPr/>
        </p:nvSpPr>
        <p:spPr>
          <a:xfrm>
            <a:off x="838200" y="5766179"/>
            <a:ext cx="1043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Neuer Zustieg über dem gesicherten Steig. </a:t>
            </a:r>
          </a:p>
          <a:p>
            <a:r>
              <a:rPr lang="de-AT" dirty="0"/>
              <a:t>Der Gletscher ist soweit zurückgegangen, dass der alte Weg über den Gletscher nicht mehr möglich ist.</a:t>
            </a:r>
          </a:p>
        </p:txBody>
      </p:sp>
    </p:spTree>
    <p:extLst>
      <p:ext uri="{BB962C8B-B14F-4D97-AF65-F5344CB8AC3E}">
        <p14:creationId xmlns:p14="http://schemas.microsoft.com/office/powerpoint/2010/main" val="2817671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3D074-8571-45C8-83C8-64B9423F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Rückgang des Gletschers, Beispiel </a:t>
            </a:r>
            <a:r>
              <a:rPr lang="de-AT" dirty="0" err="1"/>
              <a:t>Pasterze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44C5B0-BFA6-4201-BF9A-697A6D032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0038"/>
            <a:ext cx="7631942" cy="50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5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" y="1446064"/>
            <a:ext cx="10505872" cy="492331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15566" y="1439694"/>
            <a:ext cx="10505872" cy="491246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Vegetation in der Gletscherregion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7" y="1690687"/>
            <a:ext cx="3059588" cy="203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3761"/>
            <a:ext cx="3011018" cy="2033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2191" y="1690687"/>
            <a:ext cx="3251653" cy="2026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16425"/>
            <a:ext cx="3013762" cy="2014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627" y="4035879"/>
            <a:ext cx="3059588" cy="1995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43" y="4022443"/>
            <a:ext cx="3210201" cy="2008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62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Gletscherzunge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0" y="1250184"/>
            <a:ext cx="4451131" cy="18319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 Zunge war einmal länger und hinterließ eine Endmoräne, die heute den See staut. </a:t>
            </a:r>
            <a:endParaRPr lang="de-AT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50B801C-57E9-4267-A5A1-B739CF88CD1C}"/>
              </a:ext>
            </a:extLst>
          </p:cNvPr>
          <p:cNvGrpSpPr/>
          <p:nvPr/>
        </p:nvGrpSpPr>
        <p:grpSpPr>
          <a:xfrm>
            <a:off x="554465" y="1690688"/>
            <a:ext cx="10246615" cy="4610652"/>
            <a:chOff x="554465" y="1690688"/>
            <a:chExt cx="10246615" cy="461065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65" y="1690688"/>
              <a:ext cx="5202073" cy="3456753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928626"/>
              <a:ext cx="4705080" cy="337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920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Ufermoränen bzw. Seitenmoränen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9" y="1767259"/>
            <a:ext cx="6939455" cy="4351338"/>
          </a:xfrm>
        </p:spPr>
      </p:pic>
      <p:sp>
        <p:nvSpPr>
          <p:cNvPr id="5" name="Textfeld 4"/>
          <p:cNvSpPr txBox="1"/>
          <p:nvPr/>
        </p:nvSpPr>
        <p:spPr>
          <a:xfrm>
            <a:off x="8219872" y="1767259"/>
            <a:ext cx="3540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Gletscher hat sich weit zurückgezogen.</a:t>
            </a:r>
          </a:p>
          <a:p>
            <a:endParaRPr lang="de-DE" dirty="0"/>
          </a:p>
          <a:p>
            <a:r>
              <a:rPr lang="de-DE" dirty="0"/>
              <a:t>Riesige Ufermoränen wurden vom ehemaligen Gletscher abgelagert.</a:t>
            </a:r>
          </a:p>
          <a:p>
            <a:endParaRPr lang="de-DE" dirty="0"/>
          </a:p>
          <a:p>
            <a:r>
              <a:rPr lang="de-DE" dirty="0"/>
              <a:t>Beachte die Personen in der Mitte des Bildes als Größenvergleich!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640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Gletschertopf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661" y="1923954"/>
            <a:ext cx="5799890" cy="4314901"/>
          </a:xfrm>
        </p:spPr>
      </p:pic>
      <p:sp>
        <p:nvSpPr>
          <p:cNvPr id="6" name="Textfeld 5"/>
          <p:cNvSpPr txBox="1"/>
          <p:nvPr/>
        </p:nvSpPr>
        <p:spPr>
          <a:xfrm>
            <a:off x="7033096" y="1690688"/>
            <a:ext cx="4194243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Schmelzwasserbäche stürzen durch Eisspalten auf den Gletscher.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Das Wasser prallt mit großer Energie auf den Felsen.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Das Wasser staute sich unter dem Eis.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Der Topf wird durch die hohe Wassergeschwindigkeit (bis 200 km/h) und Steinchen ausgefräst.</a:t>
            </a:r>
          </a:p>
          <a:p>
            <a:endParaRPr lang="de-AT" dirty="0"/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449ECF70-C46A-438C-B4E9-BE9C2C77DC78}"/>
              </a:ext>
            </a:extLst>
          </p:cNvPr>
          <p:cNvSpPr/>
          <p:nvPr/>
        </p:nvSpPr>
        <p:spPr>
          <a:xfrm>
            <a:off x="7867067" y="4814620"/>
            <a:ext cx="1937657" cy="754743"/>
          </a:xfrm>
          <a:prstGeom prst="borderCallout1">
            <a:avLst>
              <a:gd name="adj1" fmla="val 18750"/>
              <a:gd name="adj2" fmla="val -8333"/>
              <a:gd name="adj3" fmla="val -115829"/>
              <a:gd name="adj4" fmla="val -192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ca. 20 cm Durchmesser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6A6558-5CB9-07BB-F9A2-FF1B8BD3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87" y="3330864"/>
            <a:ext cx="2089490" cy="3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5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Gletscherschliff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" y="3117647"/>
            <a:ext cx="4048750" cy="2690374"/>
          </a:xfrm>
        </p:spPr>
      </p:pic>
      <p:sp>
        <p:nvSpPr>
          <p:cNvPr id="5" name="Textfeld 4"/>
          <p:cNvSpPr txBox="1"/>
          <p:nvPr/>
        </p:nvSpPr>
        <p:spPr>
          <a:xfrm>
            <a:off x="5023044" y="1592907"/>
            <a:ext cx="6308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/>
              <a:t>Der Gletscher gleitet über den Felsuntergrund und schleift durch das Gewicht diesen ab.</a:t>
            </a:r>
          </a:p>
          <a:p>
            <a:pPr>
              <a:spcAft>
                <a:spcPts val="1200"/>
              </a:spcAft>
            </a:pPr>
            <a:r>
              <a:rPr lang="de-DE" dirty="0"/>
              <a:t>Mitgeführtes Schuttmaterial kratzt auf dem Felsen und erzeugt Schrammen und Rillen.</a:t>
            </a:r>
          </a:p>
          <a:p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AFB6D6-E31F-4A54-A753-9D75AA2A6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47" y="3162086"/>
            <a:ext cx="2890517" cy="19649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4289604-88EE-40EC-9FF6-BB6042771DA5}"/>
              </a:ext>
            </a:extLst>
          </p:cNvPr>
          <p:cNvSpPr txBox="1"/>
          <p:nvPr/>
        </p:nvSpPr>
        <p:spPr>
          <a:xfrm>
            <a:off x="8668354" y="5285025"/>
            <a:ext cx="248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Die Schrammen werden </a:t>
            </a:r>
            <a:r>
              <a:rPr lang="de-AT" b="1" dirty="0" err="1"/>
              <a:t>Kritzung</a:t>
            </a:r>
            <a:r>
              <a:rPr lang="de-AT" dirty="0"/>
              <a:t> genannt.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2F1A3C-5684-4D5B-A5C2-1B5A6F0153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02" y="3127409"/>
            <a:ext cx="3354033" cy="199962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9288BFC-A051-49E5-8248-802FF8B46621}"/>
              </a:ext>
            </a:extLst>
          </p:cNvPr>
          <p:cNvSpPr txBox="1"/>
          <p:nvPr/>
        </p:nvSpPr>
        <p:spPr>
          <a:xfrm>
            <a:off x="5066658" y="5366013"/>
            <a:ext cx="343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Der Gletscher führt Steine mit.</a:t>
            </a:r>
          </a:p>
        </p:txBody>
      </p:sp>
    </p:spTree>
    <p:extLst>
      <p:ext uri="{BB962C8B-B14F-4D97-AF65-F5344CB8AC3E}">
        <p14:creationId xmlns:p14="http://schemas.microsoft.com/office/powerpoint/2010/main" val="192402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Gletscherbach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288" y="2271456"/>
            <a:ext cx="6395575" cy="4263717"/>
          </a:xfrm>
        </p:spPr>
      </p:pic>
      <p:sp>
        <p:nvSpPr>
          <p:cNvPr id="7" name="Textfeld 6"/>
          <p:cNvSpPr txBox="1"/>
          <p:nvPr/>
        </p:nvSpPr>
        <p:spPr>
          <a:xfrm>
            <a:off x="838200" y="1506022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Bach gräbt sich im Gletscher ein.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70" y="1576609"/>
            <a:ext cx="4416974" cy="317964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4681182" y="5138382"/>
            <a:ext cx="1091313" cy="916285"/>
          </a:xfrm>
          <a:prstGeom prst="rect">
            <a:avLst/>
          </a:prstGeom>
          <a:solidFill>
            <a:srgbClr val="5B9BD5">
              <a:alpha val="14902"/>
            </a:srgbClr>
          </a:solidFill>
          <a:ln w="603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3" name="Gerader Verbinder 12"/>
          <p:cNvCxnSpPr>
            <a:cxnSpLocks/>
            <a:stCxn id="11" idx="3"/>
          </p:cNvCxnSpPr>
          <p:nvPr/>
        </p:nvCxnSpPr>
        <p:spPr>
          <a:xfrm flipV="1">
            <a:off x="5772495" y="4756256"/>
            <a:ext cx="1092329" cy="84026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2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Gletschermilch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4258"/>
            <a:ext cx="6417425" cy="4264429"/>
          </a:xfrm>
        </p:spPr>
      </p:pic>
      <p:sp>
        <p:nvSpPr>
          <p:cNvPr id="5" name="Rechteck 4"/>
          <p:cNvSpPr/>
          <p:nvPr/>
        </p:nvSpPr>
        <p:spPr>
          <a:xfrm>
            <a:off x="7509752" y="2091846"/>
            <a:ext cx="4601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Gletschermilch</a:t>
            </a:r>
            <a:r>
              <a:rPr lang="de-AT" dirty="0"/>
              <a:t> bezeichnet das grau oder weiß getrübte Abflusswasser eines Gletschers. </a:t>
            </a:r>
          </a:p>
          <a:p>
            <a:endParaRPr lang="de-AT" dirty="0"/>
          </a:p>
          <a:p>
            <a:r>
              <a:rPr lang="de-AT" dirty="0"/>
              <a:t>Die Trübung entsteht durch den Transport fein zerriebenen Gesteins im Wasser</a:t>
            </a:r>
          </a:p>
        </p:txBody>
      </p:sp>
    </p:spTree>
    <p:extLst>
      <p:ext uri="{BB962C8B-B14F-4D97-AF65-F5344CB8AC3E}">
        <p14:creationId xmlns:p14="http://schemas.microsoft.com/office/powerpoint/2010/main" val="306960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Gletschermilch - See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86" y="1768509"/>
            <a:ext cx="6548337" cy="4351338"/>
          </a:xfrm>
          <a:ln w="57150"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7908586" y="1768509"/>
            <a:ext cx="3554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Trifft Sonnenlicht auf einem See mit Gletschermilch, werden die blaugrünen Anteile reflektiert.</a:t>
            </a:r>
          </a:p>
          <a:p>
            <a:r>
              <a:rPr lang="de-DE" dirty="0"/>
              <a:t>Der See erscheint türkis.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6778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Gletschertor</a:t>
            </a:r>
            <a:endParaRPr lang="de-AT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8618"/>
            <a:ext cx="6416475" cy="4263717"/>
          </a:xfrm>
        </p:spPr>
      </p:pic>
      <p:sp>
        <p:nvSpPr>
          <p:cNvPr id="7" name="Textfeld 6"/>
          <p:cNvSpPr txBox="1"/>
          <p:nvPr/>
        </p:nvSpPr>
        <p:spPr>
          <a:xfrm>
            <a:off x="7791855" y="1828799"/>
            <a:ext cx="3561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Gletschertor kann einstürzen, es sollte daher nicht betreten werden.</a:t>
            </a:r>
          </a:p>
          <a:p>
            <a:endParaRPr lang="de-DE" dirty="0"/>
          </a:p>
          <a:p>
            <a:r>
              <a:rPr lang="de-DE" dirty="0"/>
              <a:t>Der Gletscher ist teilweise mit Moränenschutt bedeckt.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228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Office PowerPoint</Application>
  <PresentationFormat>Breitbild</PresentationFormat>
  <Paragraphs>56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Gletscherwelt</vt:lpstr>
      <vt:lpstr>Gletscherzunge</vt:lpstr>
      <vt:lpstr>Ufermoränen bzw. Seitenmoränen</vt:lpstr>
      <vt:lpstr>Gletschertopf</vt:lpstr>
      <vt:lpstr>Gletscherschliff</vt:lpstr>
      <vt:lpstr>Gletscherbach</vt:lpstr>
      <vt:lpstr>Gletschermilch</vt:lpstr>
      <vt:lpstr>Gletschermilch - See</vt:lpstr>
      <vt:lpstr>Gletschertor</vt:lpstr>
      <vt:lpstr>Gletscherspalten</vt:lpstr>
      <vt:lpstr>Schichtung des Gletschers</vt:lpstr>
      <vt:lpstr>Schichtung des Gletschers am Ortler</vt:lpstr>
      <vt:lpstr>Beispiel Oberwalder-Hütte 2930 m</vt:lpstr>
      <vt:lpstr>Rückgang des Gletschers, Beispiel Pasterze</vt:lpstr>
      <vt:lpstr>Vegetation in der Gletscherregion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2023-05-10T13:27:51Z</dcterms:created>
  <dcterms:modified xsi:type="dcterms:W3CDTF">2024-11-16T21:27:02Z</dcterms:modified>
</cp:coreProperties>
</file>