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1"/>
    <p:sldMasterId id="2147483660" r:id="rId2"/>
  </p:sldMasterIdLst>
  <p:notesMasterIdLst>
    <p:notesMasterId r:id="rId27"/>
  </p:notesMasterIdLst>
  <p:sldIdLst>
    <p:sldId id="256" r:id="rId3"/>
    <p:sldId id="257" r:id="rId4"/>
    <p:sldId id="265" r:id="rId5"/>
    <p:sldId id="269" r:id="rId6"/>
    <p:sldId id="266" r:id="rId7"/>
    <p:sldId id="258" r:id="rId8"/>
    <p:sldId id="259" r:id="rId9"/>
    <p:sldId id="260" r:id="rId10"/>
    <p:sldId id="261" r:id="rId11"/>
    <p:sldId id="262" r:id="rId12"/>
    <p:sldId id="264" r:id="rId13"/>
    <p:sldId id="263" r:id="rId14"/>
    <p:sldId id="270" r:id="rId15"/>
    <p:sldId id="271" r:id="rId16"/>
    <p:sldId id="267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6814" autoAdjust="0"/>
    <p:restoredTop sz="86965" autoAdjust="0"/>
  </p:normalViewPr>
  <p:slideViewPr>
    <p:cSldViewPr snapToGrid="0">
      <p:cViewPr varScale="1">
        <p:scale>
          <a:sx n="130" d="100"/>
          <a:sy n="130" d="100"/>
        </p:scale>
        <p:origin x="138" y="3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2" d="100"/>
          <a:sy n="102" d="100"/>
        </p:scale>
        <p:origin x="2394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Volumen</a:t>
            </a:r>
            <a:r>
              <a:rPr lang="en-US" dirty="0"/>
              <a:t> der </a:t>
            </a:r>
            <a:r>
              <a:rPr lang="en-US" dirty="0" err="1"/>
              <a:t>Alpengletscher</a:t>
            </a:r>
            <a:r>
              <a:rPr lang="en-US" dirty="0"/>
              <a:t> in km³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Volumen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280F-4AA3-9BAF-FD5C08802D8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Tabelle1!$A$2:$A$3</c:f>
              <c:numCache>
                <c:formatCode>General</c:formatCode>
                <c:ptCount val="2"/>
                <c:pt idx="0">
                  <c:v>1970</c:v>
                </c:pt>
                <c:pt idx="1">
                  <c:v>2010</c:v>
                </c:pt>
              </c:numCache>
            </c:numRef>
          </c:cat>
          <c:val>
            <c:numRef>
              <c:f>Tabelle1!$B$2:$B$3</c:f>
              <c:numCache>
                <c:formatCode>General</c:formatCode>
                <c:ptCount val="2"/>
                <c:pt idx="0">
                  <c:v>140</c:v>
                </c:pt>
                <c:pt idx="1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0F-4AA3-9BAF-FD5C08802D8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120883359"/>
        <c:axId val="2120887519"/>
      </c:barChart>
      <c:catAx>
        <c:axId val="21208833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120887519"/>
        <c:crosses val="autoZero"/>
        <c:auto val="1"/>
        <c:lblAlgn val="ctr"/>
        <c:lblOffset val="100"/>
        <c:noMultiLvlLbl val="0"/>
      </c:catAx>
      <c:valAx>
        <c:axId val="21208875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1208833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solidFill>
          <a:srgbClr val="00B0F0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Volumen</a:t>
            </a:r>
            <a:r>
              <a:rPr lang="en-US" dirty="0"/>
              <a:t> der </a:t>
            </a:r>
            <a:r>
              <a:rPr lang="en-US" dirty="0" err="1"/>
              <a:t>Alpengletscher</a:t>
            </a:r>
            <a:r>
              <a:rPr lang="en-US" dirty="0"/>
              <a:t> in km³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Volumen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280F-4AA3-9BAF-FD5C08802D8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Tabelle1!$A$2:$A$3</c:f>
              <c:numCache>
                <c:formatCode>General</c:formatCode>
                <c:ptCount val="2"/>
                <c:pt idx="0">
                  <c:v>1970</c:v>
                </c:pt>
                <c:pt idx="1">
                  <c:v>2010</c:v>
                </c:pt>
              </c:numCache>
            </c:numRef>
          </c:cat>
          <c:val>
            <c:numRef>
              <c:f>Tabelle1!$B$2:$B$3</c:f>
              <c:numCache>
                <c:formatCode>General</c:formatCode>
                <c:ptCount val="2"/>
                <c:pt idx="0">
                  <c:v>140</c:v>
                </c:pt>
                <c:pt idx="1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0F-4AA3-9BAF-FD5C08802D8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120883359"/>
        <c:axId val="2120887519"/>
      </c:barChart>
      <c:catAx>
        <c:axId val="21208833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120887519"/>
        <c:crosses val="autoZero"/>
        <c:auto val="1"/>
        <c:lblAlgn val="ctr"/>
        <c:lblOffset val="100"/>
        <c:noMultiLvlLbl val="0"/>
      </c:catAx>
      <c:valAx>
        <c:axId val="21208875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1208833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solidFill>
          <a:srgbClr val="00B0F0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ED3976-52F9-4356-954C-CF29BE2F394B}" type="datetimeFigureOut">
              <a:rPr lang="de-AT" smtClean="0"/>
              <a:t>16.11.2024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6C515F-9CA4-42DC-A381-30BECB168012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720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6C515F-9CA4-42DC-A381-30BECB168012}" type="slidenum">
              <a:rPr lang="de-AT" smtClean="0"/>
              <a:t>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12215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Seitenmoränen können eine Höhe von 150 bis 200 m erreichen.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C515F-9CA4-42DC-A381-30BECB168012}" type="slidenum">
              <a:rPr lang="de-AT" smtClean="0"/>
              <a:t>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01164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C515F-9CA4-42DC-A381-30BECB168012}" type="slidenum">
              <a:rPr lang="de-AT" smtClean="0"/>
              <a:t>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57854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6C515F-9CA4-42DC-A381-30BECB168012}" type="slidenum">
              <a:rPr lang="de-AT" smtClean="0"/>
              <a:t>15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41446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3F496-B2A0-402A-9BD0-F5F290158410}" type="datetime1">
              <a:rPr lang="de-AT" smtClean="0"/>
              <a:t>16.11.2024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Easy4me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8573A-3965-4B1A-8CB1-24A3FAA6298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00902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18BD-F89D-425D-BF18-F42C5A5E174D}" type="datetime1">
              <a:rPr lang="de-AT" smtClean="0"/>
              <a:t>16.11.2024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Easy4me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8573A-3965-4B1A-8CB1-24A3FAA6298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61407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0A793-FB48-4303-A521-AFD0096CDABA}" type="datetime1">
              <a:rPr lang="de-AT" smtClean="0"/>
              <a:t>16.11.2024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Easy4me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8573A-3965-4B1A-8CB1-24A3FAA6298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968796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1287" y="-8468"/>
            <a:ext cx="12226405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461" y="2404534"/>
            <a:ext cx="776895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461" y="4050836"/>
            <a:ext cx="776895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B695A-364A-4221-9D0F-0FB5E7784463}" type="datetimeFigureOut">
              <a:rPr lang="de-AT" smtClean="0"/>
              <a:t>16.11.2024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000CA-EE8A-4794-862F-875F63D3E33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703444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B695A-364A-4221-9D0F-0FB5E7784463}" type="datetimeFigureOut">
              <a:rPr lang="de-AT" smtClean="0"/>
              <a:t>16.11.2024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000CA-EE8A-4794-862F-875F63D3E33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300719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2700870"/>
            <a:ext cx="8463620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4527448"/>
            <a:ext cx="8463620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B695A-364A-4221-9D0F-0FB5E7784463}" type="datetimeFigureOut">
              <a:rPr lang="de-AT" smtClean="0"/>
              <a:t>16.11.2024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000CA-EE8A-4794-862F-875F63D3E33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00059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8" cy="13208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2" y="2160589"/>
            <a:ext cx="4117478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8938" y="2160590"/>
            <a:ext cx="4117481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B695A-364A-4221-9D0F-0FB5E7784463}" type="datetimeFigureOut">
              <a:rPr lang="de-AT" smtClean="0"/>
              <a:t>16.11.2024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000CA-EE8A-4794-862F-875F63D3E33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38299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609600"/>
            <a:ext cx="8463617" cy="13208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799" y="2737248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55520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55520" y="2737248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B695A-364A-4221-9D0F-0FB5E7784463}" type="datetimeFigureOut">
              <a:rPr lang="de-AT" smtClean="0"/>
              <a:t>16.11.2024</a:t>
            </a:fld>
            <a:endParaRPr lang="de-A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000CA-EE8A-4794-862F-875F63D3E33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628467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609600"/>
            <a:ext cx="8463618" cy="13208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B695A-364A-4221-9D0F-0FB5E7784463}" type="datetimeFigureOut">
              <a:rPr lang="de-AT" smtClean="0"/>
              <a:t>16.11.2024</a:t>
            </a:fld>
            <a:endParaRPr lang="de-A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000CA-EE8A-4794-862F-875F63D3E33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546307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B695A-364A-4221-9D0F-0FB5E7784463}" type="datetimeFigureOut">
              <a:rPr lang="de-AT" smtClean="0"/>
              <a:t>16.11.2024</a:t>
            </a:fld>
            <a:endParaRPr lang="de-A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000CA-EE8A-4794-862F-875F63D3E33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516614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498604"/>
            <a:ext cx="372024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1702" y="514927"/>
            <a:ext cx="4514716" cy="552643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777069"/>
            <a:ext cx="372024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B695A-364A-4221-9D0F-0FB5E7784463}" type="datetimeFigureOut">
              <a:rPr lang="de-AT" smtClean="0"/>
              <a:t>16.11.2024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000CA-EE8A-4794-862F-875F63D3E33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65210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31F87-E368-49BF-A7AD-9F28255118A5}" type="datetime1">
              <a:rPr lang="de-AT" smtClean="0"/>
              <a:t>16.11.2024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Easy4me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8573A-3965-4B1A-8CB1-24A3FAA6298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306772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4800600"/>
            <a:ext cx="84636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799" y="609600"/>
            <a:ext cx="846361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5367338"/>
            <a:ext cx="8463618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B695A-364A-4221-9D0F-0FB5E7784463}" type="datetimeFigureOut">
              <a:rPr lang="de-AT" smtClean="0"/>
              <a:t>16.11.2024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000CA-EE8A-4794-862F-875F63D3E33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426350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4470400"/>
            <a:ext cx="846361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B695A-364A-4221-9D0F-0FB5E7784463}" type="datetimeFigureOut">
              <a:rPr lang="de-AT" smtClean="0"/>
              <a:t>16.11.2024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000CA-EE8A-4794-862F-875F63D3E33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189372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1" y="609600"/>
            <a:ext cx="809624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68098" y="3632200"/>
            <a:ext cx="722640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4470400"/>
            <a:ext cx="8463620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B695A-364A-4221-9D0F-0FB5E7784463}" type="datetimeFigureOut">
              <a:rPr lang="de-AT" smtClean="0"/>
              <a:t>16.11.2024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000CA-EE8A-4794-862F-875F63D3E33A}" type="slidenum">
              <a:rPr lang="de-AT" smtClean="0"/>
              <a:t>‹Nr.›</a:t>
            </a:fld>
            <a:endParaRPr lang="de-AT"/>
          </a:p>
        </p:txBody>
      </p:sp>
      <p:sp>
        <p:nvSpPr>
          <p:cNvPr id="24" name="TextBox 23"/>
          <p:cNvSpPr txBox="1"/>
          <p:nvPr/>
        </p:nvSpPr>
        <p:spPr>
          <a:xfrm>
            <a:off x="643615" y="790378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96933" y="288655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936623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1931988"/>
            <a:ext cx="8463620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B695A-364A-4221-9D0F-0FB5E7784463}" type="datetimeFigureOut">
              <a:rPr lang="de-AT" smtClean="0"/>
              <a:t>16.11.2024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000CA-EE8A-4794-862F-875F63D3E33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483674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1" y="609600"/>
            <a:ext cx="809624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B695A-364A-4221-9D0F-0FB5E7784463}" type="datetimeFigureOut">
              <a:rPr lang="de-AT" smtClean="0"/>
              <a:t>16.11.2024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000CA-EE8A-4794-862F-875F63D3E33A}" type="slidenum">
              <a:rPr lang="de-AT" smtClean="0"/>
              <a:t>‹Nr.›</a:t>
            </a:fld>
            <a:endParaRPr lang="de-AT"/>
          </a:p>
        </p:txBody>
      </p:sp>
      <p:sp>
        <p:nvSpPr>
          <p:cNvPr id="24" name="TextBox 23"/>
          <p:cNvSpPr txBox="1"/>
          <p:nvPr/>
        </p:nvSpPr>
        <p:spPr>
          <a:xfrm>
            <a:off x="643615" y="790378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96933" y="288655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8415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131" y="609600"/>
            <a:ext cx="8455286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B695A-364A-4221-9D0F-0FB5E7784463}" type="datetimeFigureOut">
              <a:rPr lang="de-AT" smtClean="0"/>
              <a:t>16.11.2024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000CA-EE8A-4794-862F-875F63D3E33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982463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B695A-364A-4221-9D0F-0FB5E7784463}" type="datetimeFigureOut">
              <a:rPr lang="de-AT" smtClean="0"/>
              <a:t>16.11.2024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000CA-EE8A-4794-862F-875F63D3E33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947234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9749" y="609602"/>
            <a:ext cx="1305083" cy="5251451"/>
          </a:xfrm>
        </p:spPr>
        <p:txBody>
          <a:bodyPr vert="eaVert" anchor="ctr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799" y="609602"/>
            <a:ext cx="6926702" cy="5251451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B695A-364A-4221-9D0F-0FB5E7784463}" type="datetimeFigureOut">
              <a:rPr lang="de-AT" smtClean="0"/>
              <a:t>16.11.2024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000CA-EE8A-4794-862F-875F63D3E33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4179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42C04-A4A1-43D8-877E-67C9321D78F9}" type="datetime1">
              <a:rPr lang="de-AT" smtClean="0"/>
              <a:t>16.11.2024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Easy4me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8573A-3965-4B1A-8CB1-24A3FAA6298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83242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EFBC8-1351-4910-AEF5-9FDAA4931A23}" type="datetime1">
              <a:rPr lang="de-AT" smtClean="0"/>
              <a:t>16.11.2024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Easy4me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8573A-3965-4B1A-8CB1-24A3FAA6298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26165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E72DA-BDBA-4014-A140-1ED32A82324B}" type="datetime1">
              <a:rPr lang="de-AT" smtClean="0"/>
              <a:t>16.11.2024</a:t>
            </a:fld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Easy4me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8573A-3965-4B1A-8CB1-24A3FAA6298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45434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B70F1-E6FE-47EE-BB76-78351181D2F7}" type="datetime1">
              <a:rPr lang="de-AT" smtClean="0"/>
              <a:t>16.11.2024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Easy4me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8573A-3965-4B1A-8CB1-24A3FAA6298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48834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6BCC-FF76-4E99-931C-CC66A6B734AE}" type="datetime1">
              <a:rPr lang="de-AT" smtClean="0"/>
              <a:t>16.11.2024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Easy4me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8573A-3965-4B1A-8CB1-24A3FAA6298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85797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FB197-5D13-4B28-A051-35A6C476E945}" type="datetime1">
              <a:rPr lang="de-AT" smtClean="0"/>
              <a:t>16.11.2024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Easy4me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8573A-3965-4B1A-8CB1-24A3FAA6298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7383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94E0F-F63D-435E-A93E-2AC0B96F305E}" type="datetime1">
              <a:rPr lang="de-AT" smtClean="0"/>
              <a:t>16.11.2024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Easy4me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8573A-3965-4B1A-8CB1-24A3FAA6298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5006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E77592-EAD8-45AC-9177-EC8F4D50A1D3}" type="datetime1">
              <a:rPr lang="de-AT" smtClean="0"/>
              <a:t>16.11.2024</a:t>
            </a:fld>
            <a:endParaRPr lang="de-AT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AT" dirty="0"/>
              <a:t>Easy4me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B8573A-3965-4B1A-8CB1-24A3FAA62984}" type="slidenum">
              <a:rPr lang="de-AT" smtClean="0"/>
              <a:t>‹Nr.›</a:t>
            </a:fld>
            <a:endParaRPr lang="de-AT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E92ABFC-7951-435B-9BB7-E3FCCD5BF18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5125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825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1288" y="-8468"/>
            <a:ext cx="12226406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1" y="609600"/>
            <a:ext cx="8463617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590"/>
            <a:ext cx="846361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7011" y="6041365"/>
            <a:ext cx="9121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B695A-364A-4221-9D0F-0FB5E7784463}" type="datetimeFigureOut">
              <a:rPr lang="de-AT" smtClean="0"/>
              <a:t>16.11.2024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800" y="6041365"/>
            <a:ext cx="61639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2901" y="6041365"/>
            <a:ext cx="6835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9F000CA-EE8A-4794-862F-875F63D3E33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4821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microsoft.com/office/2007/relationships/hdphoto" Target="../media/hdphoto5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Gletscherwelt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Gletscher, Vegetation und Tierwelt</a:t>
            </a:r>
            <a:endParaRPr lang="de-AT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3F335EE-878F-4A91-828F-2DE2D6D61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3CE04-7454-4798-BB5C-EC358BD3C594}" type="datetime1">
              <a:rPr lang="de-AT" smtClean="0"/>
              <a:t>16.11.2024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DA5B88C-BE90-493E-AF70-1C820A1B2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Easy4me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E062C28-E148-4144-AB2B-B0FA59E9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8573A-3965-4B1A-8CB1-24A3FAA62984}" type="slidenum">
              <a:rPr lang="de-AT" smtClean="0"/>
              <a:t>1</a:t>
            </a:fld>
            <a:endParaRPr lang="de-AT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088E0CCE-0E6C-4487-B174-5226B7E9A2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918" y="675078"/>
            <a:ext cx="6316230" cy="421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842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Gletscherspalten</a:t>
            </a:r>
            <a:endParaRPr lang="de-AT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59" y="1786715"/>
            <a:ext cx="6548337" cy="4351338"/>
          </a:xfrm>
        </p:spPr>
      </p:pic>
      <p:sp>
        <p:nvSpPr>
          <p:cNvPr id="6" name="Textfeld 5"/>
          <p:cNvSpPr txBox="1"/>
          <p:nvPr/>
        </p:nvSpPr>
        <p:spPr>
          <a:xfrm>
            <a:off x="7957226" y="1786715"/>
            <a:ext cx="33965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Der Gletscherfläche ist nach außen gewölbt. </a:t>
            </a:r>
          </a:p>
          <a:p>
            <a:endParaRPr lang="de-DE" dirty="0"/>
          </a:p>
          <a:p>
            <a:r>
              <a:rPr lang="de-DE" dirty="0"/>
              <a:t>Durch die Dehnung entstehen Spalten.</a:t>
            </a:r>
            <a:endParaRPr lang="de-AT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85CFDFB-5B67-4F60-80E0-7831284BF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1B9A-08A1-483A-80F3-32F049569850}" type="datetime1">
              <a:rPr lang="de-AT" smtClean="0"/>
              <a:t>16.11.2024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5F0957C-A7C9-47FF-A86B-770B9386B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Easy4me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CBD6959-8E31-47FB-A1FF-82F403850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8573A-3965-4B1A-8CB1-24A3FAA62984}" type="slidenum">
              <a:rPr lang="de-AT" smtClean="0"/>
              <a:t>10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254008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Schichtung des Gletschers</a:t>
            </a:r>
            <a:endParaRPr lang="de-AT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21" y="1786714"/>
            <a:ext cx="5799890" cy="4351338"/>
          </a:xfrm>
        </p:spPr>
      </p:pic>
      <p:sp>
        <p:nvSpPr>
          <p:cNvPr id="5" name="Textfeld 4"/>
          <p:cNvSpPr txBox="1"/>
          <p:nvPr/>
        </p:nvSpPr>
        <p:spPr>
          <a:xfrm>
            <a:off x="7033096" y="2214731"/>
            <a:ext cx="41942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Schneeschichten werden alljährlich aufgebaut und bilden später Gletschereis.</a:t>
            </a:r>
          </a:p>
          <a:p>
            <a:endParaRPr lang="de-DE" dirty="0"/>
          </a:p>
          <a:p>
            <a:r>
              <a:rPr lang="de-DE" dirty="0"/>
              <a:t>Die Schichtung ist in der Spalte sehr gut sichtbar.</a:t>
            </a:r>
            <a:endParaRPr lang="de-AT" dirty="0"/>
          </a:p>
        </p:txBody>
      </p:sp>
      <p:sp>
        <p:nvSpPr>
          <p:cNvPr id="6" name="Textfeld 5"/>
          <p:cNvSpPr txBox="1"/>
          <p:nvPr/>
        </p:nvSpPr>
        <p:spPr>
          <a:xfrm>
            <a:off x="7033097" y="1690688"/>
            <a:ext cx="4194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Akkumulationsgebiet</a:t>
            </a:r>
            <a:r>
              <a:rPr lang="de-DE" dirty="0"/>
              <a:t> (=Nährgebiet)</a:t>
            </a:r>
            <a:endParaRPr lang="de-AT" dirty="0"/>
          </a:p>
        </p:txBody>
      </p:sp>
      <p:sp>
        <p:nvSpPr>
          <p:cNvPr id="7" name="Legende: Linie 6">
            <a:extLst>
              <a:ext uri="{FF2B5EF4-FFF2-40B4-BE49-F238E27FC236}">
                <a16:creationId xmlns:a16="http://schemas.microsoft.com/office/drawing/2014/main" id="{449ECF70-C46A-438C-B4E9-BE9C2C77DC78}"/>
              </a:ext>
            </a:extLst>
          </p:cNvPr>
          <p:cNvSpPr/>
          <p:nvPr/>
        </p:nvSpPr>
        <p:spPr>
          <a:xfrm>
            <a:off x="7757885" y="4310743"/>
            <a:ext cx="1937657" cy="754743"/>
          </a:xfrm>
          <a:prstGeom prst="borderCallout1">
            <a:avLst>
              <a:gd name="adj1" fmla="val 18750"/>
              <a:gd name="adj2" fmla="val -8333"/>
              <a:gd name="adj3" fmla="val 74038"/>
              <a:gd name="adj4" fmla="val -13580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 err="1"/>
              <a:t>Glescherspalte</a:t>
            </a:r>
            <a:endParaRPr lang="de-AT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8E3D46C-DAB7-4691-ACA3-DC5D57F62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A34FD-B7C9-4FAD-98CC-5EB488CA676E}" type="datetime1">
              <a:rPr lang="de-AT" smtClean="0"/>
              <a:t>16.11.2024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F404B7C-0FBC-4FB7-8E16-D0BD0FFAF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Easy4me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4A0A378-8802-42A4-A54C-8363B5391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8573A-3965-4B1A-8CB1-24A3FAA62984}" type="slidenum">
              <a:rPr lang="de-AT" smtClean="0"/>
              <a:t>11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73126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Schichtung des Gletschers am Ortler</a:t>
            </a:r>
            <a:endParaRPr lang="de-AT" dirty="0"/>
          </a:p>
        </p:txBody>
      </p:sp>
      <p:sp>
        <p:nvSpPr>
          <p:cNvPr id="5" name="Textfeld 4"/>
          <p:cNvSpPr txBox="1"/>
          <p:nvPr/>
        </p:nvSpPr>
        <p:spPr>
          <a:xfrm>
            <a:off x="7889131" y="2533365"/>
            <a:ext cx="4194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Maximale </a:t>
            </a:r>
            <a:r>
              <a:rPr lang="de-DE" dirty="0" err="1"/>
              <a:t>Eisdicke</a:t>
            </a:r>
            <a:r>
              <a:rPr lang="de-DE" dirty="0"/>
              <a:t>: 75 m</a:t>
            </a:r>
          </a:p>
          <a:p>
            <a:r>
              <a:rPr lang="de-DE" dirty="0"/>
              <a:t>Übergang von Firn zu Eis: in 24 m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7889131" y="1669307"/>
            <a:ext cx="3209793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Gletscheruntersuchung 2010</a:t>
            </a:r>
            <a:endParaRPr lang="de-AT" dirty="0"/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38" y="1690688"/>
            <a:ext cx="6501177" cy="4320000"/>
          </a:xfrm>
        </p:spPr>
      </p:pic>
      <p:sp>
        <p:nvSpPr>
          <p:cNvPr id="7" name="Pfeil: nach links 6">
            <a:extLst>
              <a:ext uri="{FF2B5EF4-FFF2-40B4-BE49-F238E27FC236}">
                <a16:creationId xmlns:a16="http://schemas.microsoft.com/office/drawing/2014/main" id="{01DDDE67-39A2-419E-A235-D8EBBA6BC8B9}"/>
              </a:ext>
            </a:extLst>
          </p:cNvPr>
          <p:cNvSpPr/>
          <p:nvPr/>
        </p:nvSpPr>
        <p:spPr>
          <a:xfrm rot="2111800">
            <a:off x="4549122" y="3428344"/>
            <a:ext cx="634621" cy="1741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CA6F6A6-4624-41C7-844A-31D018D274AA}"/>
              </a:ext>
            </a:extLst>
          </p:cNvPr>
          <p:cNvSpPr txBox="1"/>
          <p:nvPr/>
        </p:nvSpPr>
        <p:spPr>
          <a:xfrm>
            <a:off x="4707406" y="3874329"/>
            <a:ext cx="1441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dirty="0">
                <a:solidFill>
                  <a:schemeClr val="bg1"/>
                </a:solidFill>
              </a:rPr>
              <a:t>Auf dem Gletscher sind Personen zu sehen.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ADD1BF8-84D4-4BD4-AC2E-F38E00D65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1948A-9607-49EE-8AC0-8DAFF2007606}" type="datetime1">
              <a:rPr lang="de-AT" smtClean="0"/>
              <a:t>16.11.2024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3C28A77-86A7-4EE9-92A8-7F70781BF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Easy4me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5F616EEA-749F-437A-9B4B-F2291AB0D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8573A-3965-4B1A-8CB1-24A3FAA62984}" type="slidenum">
              <a:rPr lang="de-AT" smtClean="0"/>
              <a:t>12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46248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0E9C7E-99D1-44E5-B6C6-D2E297831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451" y="694341"/>
            <a:ext cx="10515600" cy="1325563"/>
          </a:xfrm>
        </p:spPr>
        <p:txBody>
          <a:bodyPr/>
          <a:lstStyle/>
          <a:p>
            <a:r>
              <a:rPr lang="de-AT" dirty="0"/>
              <a:t>Beispiel </a:t>
            </a:r>
            <a:r>
              <a:rPr lang="de-AT" dirty="0" err="1"/>
              <a:t>Oberwalder</a:t>
            </a:r>
            <a:r>
              <a:rPr lang="de-AT" dirty="0"/>
              <a:t>-Hütte 2930 m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68ECA98-9564-4F1D-9660-D0122F1B43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49120"/>
            <a:ext cx="5686567" cy="319869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98215F2-E444-4D64-8FC2-B0AFD593A1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907" y="2349120"/>
            <a:ext cx="4769893" cy="3179929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8CC60D51-7603-4F56-A82A-991DE719CD2D}"/>
              </a:ext>
            </a:extLst>
          </p:cNvPr>
          <p:cNvSpPr txBox="1"/>
          <p:nvPr/>
        </p:nvSpPr>
        <p:spPr>
          <a:xfrm>
            <a:off x="838200" y="5766179"/>
            <a:ext cx="10434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Neuer Zustieg über dem gesicherten Steig. </a:t>
            </a:r>
          </a:p>
          <a:p>
            <a:r>
              <a:rPr lang="de-AT" dirty="0"/>
              <a:t>Der Gletscher ist soweit zurückgegangen, dass der alte Weg über den Gletscher nicht mehr möglich ist.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4F5730B-5977-4671-8606-7B808469E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384EF-A963-450C-BF59-B899E2B868DB}" type="datetime1">
              <a:rPr lang="de-AT" smtClean="0"/>
              <a:t>16.11.2024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985D016-0788-4C08-A496-1E6BFBF40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Easy4me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9425F89E-8868-4450-A2AD-96BDA910E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8573A-3965-4B1A-8CB1-24A3FAA62984}" type="slidenum">
              <a:rPr lang="de-AT" smtClean="0"/>
              <a:t>13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176714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83D074-8571-45C8-83C8-64B9423FB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Rückgang des Gletschers, Beispiel </a:t>
            </a:r>
            <a:r>
              <a:rPr lang="de-AT" dirty="0" err="1"/>
              <a:t>Pasterze</a:t>
            </a:r>
            <a:endParaRPr lang="de-AT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844C5B0-BFA6-4201-BF9A-697A6D0320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70038"/>
            <a:ext cx="7631942" cy="5087962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FB1E850-4E94-492E-9C68-47F8B0E00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1DB1B-AA01-4EE3-97DE-0D5BB221BB0D}" type="datetime1">
              <a:rPr lang="de-AT" smtClean="0"/>
              <a:t>16.11.2024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102DCAB-A6D3-4117-9AC3-8676BC40B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Easy4me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394BE8B-0613-4207-AFC9-F8C528F38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8573A-3965-4B1A-8CB1-24A3FAA62984}" type="slidenum">
              <a:rPr lang="de-AT" smtClean="0"/>
              <a:t>14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578534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66" y="1446064"/>
            <a:ext cx="10505872" cy="4923312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515566" y="1439694"/>
            <a:ext cx="10505872" cy="4912468"/>
          </a:xfrm>
          <a:prstGeom prst="rect">
            <a:avLst/>
          </a:prstGeom>
          <a:solidFill>
            <a:srgbClr val="5B9BD5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Vegetation in der Gletscherregion</a:t>
            </a:r>
            <a:endParaRPr lang="de-AT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627" y="1690687"/>
            <a:ext cx="3059588" cy="20330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83761"/>
            <a:ext cx="3011018" cy="20330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2191" y="1690687"/>
            <a:ext cx="3251653" cy="20261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016425"/>
            <a:ext cx="3013762" cy="20147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0627" y="4035879"/>
            <a:ext cx="3059588" cy="19952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643" y="4022443"/>
            <a:ext cx="3210201" cy="20087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6E8D718-75D1-4EC6-9799-E13E98527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4D6A8-DF6C-4188-94F7-E483383A71C0}" type="datetime1">
              <a:rPr lang="de-AT" smtClean="0"/>
              <a:t>16.11.2024</a:t>
            </a:fld>
            <a:endParaRPr lang="de-AT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E60D1680-33FC-4AF8-B038-39F57885A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Easy4me</a:t>
            </a:r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BA712DB7-D5E9-48EA-8150-56C273731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8573A-3965-4B1A-8CB1-24A3FAA62984}" type="slidenum">
              <a:rPr lang="de-AT" smtClean="0"/>
              <a:t>15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856279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 Gletscher wandert</a:t>
            </a:r>
            <a:endParaRPr lang="de-AT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1824039" y="1938044"/>
            <a:ext cx="8543925" cy="3535462"/>
          </a:xfrm>
        </p:spPr>
        <p:txBody>
          <a:bodyPr/>
          <a:lstStyle/>
          <a:p>
            <a:r>
              <a:rPr lang="de-DE" b="1" dirty="0"/>
              <a:t>Akkumulationsgebiet</a:t>
            </a:r>
            <a:r>
              <a:rPr lang="de-DE" dirty="0"/>
              <a:t>: Hier wächst der Gletscher</a:t>
            </a:r>
          </a:p>
          <a:p>
            <a:r>
              <a:rPr lang="de-DE" b="1" dirty="0"/>
              <a:t>Ablationsgebiet</a:t>
            </a:r>
            <a:r>
              <a:rPr lang="de-DE" dirty="0"/>
              <a:t>: Schnee und Eis schmelzen</a:t>
            </a:r>
          </a:p>
          <a:p>
            <a:endParaRPr lang="de-DE" dirty="0"/>
          </a:p>
          <a:p>
            <a:endParaRPr lang="de-AT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80365" y="2899211"/>
            <a:ext cx="4973778" cy="331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8980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Gletscher in den Alpen - Statistik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1870: </a:t>
            </a:r>
          </a:p>
          <a:p>
            <a:pPr lvl="1"/>
            <a:r>
              <a:rPr lang="de-DE" dirty="0"/>
              <a:t>Volumen der Alpengletscher: ca. 200 km³</a:t>
            </a:r>
          </a:p>
          <a:p>
            <a:pPr lvl="1"/>
            <a:r>
              <a:rPr lang="de-DE" dirty="0"/>
              <a:t>Fläche: 4400 km²</a:t>
            </a:r>
          </a:p>
          <a:p>
            <a:r>
              <a:rPr lang="de-DE" dirty="0"/>
              <a:t>1970-er-Jahre: </a:t>
            </a:r>
          </a:p>
          <a:p>
            <a:pPr lvl="1"/>
            <a:r>
              <a:rPr lang="de-DE" dirty="0"/>
              <a:t>Volumen der Alpengletscher: ca. 140 km³</a:t>
            </a:r>
            <a:endParaRPr lang="de-AT" dirty="0"/>
          </a:p>
          <a:p>
            <a:r>
              <a:rPr lang="de-DE" dirty="0"/>
              <a:t>Seit den 1970er-Jahren:</a:t>
            </a:r>
          </a:p>
          <a:p>
            <a:pPr lvl="1"/>
            <a:r>
              <a:rPr lang="de-DE" dirty="0"/>
              <a:t>Das Volumen der Gletscher hat sich um ein weiteres Drittel verringert. </a:t>
            </a:r>
          </a:p>
        </p:txBody>
      </p:sp>
    </p:spTree>
    <p:extLst>
      <p:ext uri="{BB962C8B-B14F-4D97-AF65-F5344CB8AC3E}">
        <p14:creationId xmlns:p14="http://schemas.microsoft.com/office/powerpoint/2010/main" val="17375185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BB29A3E7-E09D-4818-9899-EEC6F6882232}"/>
              </a:ext>
            </a:extLst>
          </p:cNvPr>
          <p:cNvGraphicFramePr/>
          <p:nvPr/>
        </p:nvGraphicFramePr>
        <p:xfrm>
          <a:off x="2794000" y="1227667"/>
          <a:ext cx="6604000" cy="4402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719146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51055" y="965376"/>
            <a:ext cx="8543925" cy="717693"/>
          </a:xfrm>
        </p:spPr>
        <p:txBody>
          <a:bodyPr/>
          <a:lstStyle/>
          <a:p>
            <a:r>
              <a:rPr lang="de-DE" dirty="0"/>
              <a:t>Wichtige Begriffe</a:t>
            </a:r>
            <a:endParaRPr lang="de-AT" dirty="0"/>
          </a:p>
        </p:txBody>
      </p:sp>
      <p:sp>
        <p:nvSpPr>
          <p:cNvPr id="13" name="Rechteck 12"/>
          <p:cNvSpPr/>
          <p:nvPr/>
        </p:nvSpPr>
        <p:spPr>
          <a:xfrm>
            <a:off x="5079511" y="5482512"/>
            <a:ext cx="2032981" cy="4930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63" dirty="0"/>
              <a:t>Akkumulationsgebiet</a:t>
            </a:r>
            <a:endParaRPr lang="de-AT" sz="1463" dirty="0"/>
          </a:p>
        </p:txBody>
      </p:sp>
      <p:sp>
        <p:nvSpPr>
          <p:cNvPr id="14" name="Rechteck 13"/>
          <p:cNvSpPr/>
          <p:nvPr/>
        </p:nvSpPr>
        <p:spPr>
          <a:xfrm>
            <a:off x="5079511" y="4786551"/>
            <a:ext cx="2032981" cy="4930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63" dirty="0"/>
              <a:t>Ablationsgebiet</a:t>
            </a:r>
            <a:endParaRPr lang="de-AT" sz="1463" dirty="0"/>
          </a:p>
        </p:txBody>
      </p:sp>
      <p:sp>
        <p:nvSpPr>
          <p:cNvPr id="15" name="Rechteck 14"/>
          <p:cNvSpPr/>
          <p:nvPr/>
        </p:nvSpPr>
        <p:spPr>
          <a:xfrm>
            <a:off x="5079511" y="2132506"/>
            <a:ext cx="2032981" cy="4930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63" dirty="0"/>
              <a:t>Gletschertor</a:t>
            </a:r>
            <a:endParaRPr lang="de-AT" sz="1463" dirty="0"/>
          </a:p>
        </p:txBody>
      </p:sp>
      <p:sp>
        <p:nvSpPr>
          <p:cNvPr id="16" name="Rechteck 15"/>
          <p:cNvSpPr/>
          <p:nvPr/>
        </p:nvSpPr>
        <p:spPr>
          <a:xfrm>
            <a:off x="5079511" y="2828466"/>
            <a:ext cx="2032981" cy="4930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63" dirty="0"/>
              <a:t>Ufer- bzw. Seitenmoräne</a:t>
            </a:r>
            <a:endParaRPr lang="de-AT" sz="1463" dirty="0"/>
          </a:p>
        </p:txBody>
      </p:sp>
      <p:sp>
        <p:nvSpPr>
          <p:cNvPr id="17" name="Rechteck 16"/>
          <p:cNvSpPr/>
          <p:nvPr/>
        </p:nvSpPr>
        <p:spPr>
          <a:xfrm>
            <a:off x="5079511" y="3494534"/>
            <a:ext cx="2032981" cy="4930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63" dirty="0"/>
              <a:t>Gletscherspalten</a:t>
            </a:r>
            <a:endParaRPr lang="de-AT" sz="1463" dirty="0"/>
          </a:p>
        </p:txBody>
      </p:sp>
      <p:sp>
        <p:nvSpPr>
          <p:cNvPr id="18" name="Rechteck 17"/>
          <p:cNvSpPr/>
          <p:nvPr/>
        </p:nvSpPr>
        <p:spPr>
          <a:xfrm>
            <a:off x="5079511" y="4173776"/>
            <a:ext cx="2032981" cy="4930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63" dirty="0"/>
              <a:t>Gletscherzunge</a:t>
            </a:r>
            <a:endParaRPr lang="de-AT" sz="1463" dirty="0"/>
          </a:p>
        </p:txBody>
      </p:sp>
    </p:spTree>
    <p:extLst>
      <p:ext uri="{BB962C8B-B14F-4D97-AF65-F5344CB8AC3E}">
        <p14:creationId xmlns:p14="http://schemas.microsoft.com/office/powerpoint/2010/main" val="3734423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Gletscherzunge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0" y="1250184"/>
            <a:ext cx="4451131" cy="1831975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Die Zunge war einmal länger und hinterließ eine Endmoräne, die heute den See staut. </a:t>
            </a:r>
            <a:endParaRPr lang="de-AT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65" y="1690688"/>
            <a:ext cx="5202073" cy="345675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28626"/>
            <a:ext cx="4705080" cy="3372714"/>
          </a:xfrm>
          <a:prstGeom prst="rect">
            <a:avLst/>
          </a:prstGeom>
        </p:spPr>
      </p:pic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F0CE75A-DAB3-4709-93CB-DFB6FF45A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02D40-4DC2-4337-A104-5441DFC476B4}" type="datetime1">
              <a:rPr lang="de-AT" smtClean="0"/>
              <a:t>16.11.2024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BC5BFC3-F338-4804-9C95-A0CEA1732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Easy4me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2258E6E-DC84-4ABF-A67C-B44FF9EFF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8573A-3965-4B1A-8CB1-24A3FAA62984}" type="slidenum">
              <a:rPr lang="de-AT" smtClean="0"/>
              <a:t>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1920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 Gletscher wandert</a:t>
            </a:r>
            <a:endParaRPr lang="de-AT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1824039" y="1938044"/>
            <a:ext cx="8543925" cy="3535462"/>
          </a:xfrm>
        </p:spPr>
        <p:txBody>
          <a:bodyPr/>
          <a:lstStyle/>
          <a:p>
            <a:r>
              <a:rPr lang="de-DE" b="1" dirty="0"/>
              <a:t>Akkumulationsgebiet</a:t>
            </a:r>
            <a:r>
              <a:rPr lang="de-DE" dirty="0"/>
              <a:t>: Hier wächst der Gletscher</a:t>
            </a:r>
          </a:p>
          <a:p>
            <a:r>
              <a:rPr lang="de-DE" b="1" dirty="0"/>
              <a:t>Ablationsgebiet</a:t>
            </a:r>
            <a:r>
              <a:rPr lang="de-DE" dirty="0"/>
              <a:t>: Schnee und Eis schmelzen</a:t>
            </a:r>
          </a:p>
          <a:p>
            <a:endParaRPr lang="de-DE" dirty="0"/>
          </a:p>
          <a:p>
            <a:endParaRPr lang="de-AT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80365" y="2899211"/>
            <a:ext cx="4973778" cy="331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6410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Gletscher in den Alpen - Statistik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1870: </a:t>
            </a:r>
          </a:p>
          <a:p>
            <a:pPr lvl="1"/>
            <a:r>
              <a:rPr lang="de-DE" dirty="0"/>
              <a:t>Volumen der Alpengletscher: ca. 200 km³</a:t>
            </a:r>
          </a:p>
          <a:p>
            <a:pPr lvl="1"/>
            <a:r>
              <a:rPr lang="de-DE" dirty="0"/>
              <a:t>Fläche: 4400 km²</a:t>
            </a:r>
          </a:p>
          <a:p>
            <a:r>
              <a:rPr lang="de-DE" dirty="0"/>
              <a:t>1970-er-Jahre: </a:t>
            </a:r>
          </a:p>
          <a:p>
            <a:pPr lvl="1"/>
            <a:r>
              <a:rPr lang="de-DE" dirty="0"/>
              <a:t>Volumen der Alpengletscher: ca. 140 km³</a:t>
            </a:r>
            <a:endParaRPr lang="de-AT" dirty="0"/>
          </a:p>
          <a:p>
            <a:r>
              <a:rPr lang="de-DE" dirty="0"/>
              <a:t>Seit den 1970er-Jahren:</a:t>
            </a:r>
          </a:p>
          <a:p>
            <a:pPr lvl="1"/>
            <a:r>
              <a:rPr lang="de-DE" dirty="0"/>
              <a:t>Das Volumen der Gletscher hat sich um ein weiteres Drittel verringert. </a:t>
            </a:r>
          </a:p>
        </p:txBody>
      </p:sp>
    </p:spTree>
    <p:extLst>
      <p:ext uri="{BB962C8B-B14F-4D97-AF65-F5344CB8AC3E}">
        <p14:creationId xmlns:p14="http://schemas.microsoft.com/office/powerpoint/2010/main" val="16750593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BB29A3E7-E09D-4818-9899-EEC6F6882232}"/>
              </a:ext>
            </a:extLst>
          </p:cNvPr>
          <p:cNvGraphicFramePr/>
          <p:nvPr/>
        </p:nvGraphicFramePr>
        <p:xfrm>
          <a:off x="2794000" y="1227667"/>
          <a:ext cx="6604000" cy="4402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409102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51055" y="965376"/>
            <a:ext cx="8543925" cy="717693"/>
          </a:xfrm>
        </p:spPr>
        <p:txBody>
          <a:bodyPr/>
          <a:lstStyle/>
          <a:p>
            <a:r>
              <a:rPr lang="de-DE" dirty="0"/>
              <a:t>Wichtige Begriffe</a:t>
            </a:r>
            <a:endParaRPr lang="de-AT" dirty="0"/>
          </a:p>
        </p:txBody>
      </p:sp>
      <p:sp>
        <p:nvSpPr>
          <p:cNvPr id="13" name="Rechteck 12"/>
          <p:cNvSpPr/>
          <p:nvPr/>
        </p:nvSpPr>
        <p:spPr>
          <a:xfrm>
            <a:off x="5079511" y="5482512"/>
            <a:ext cx="2032981" cy="4930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de-DE" sz="1463" dirty="0">
                <a:solidFill>
                  <a:prstClr val="white"/>
                </a:solidFill>
                <a:latin typeface="Trebuchet MS" panose="020B0603020202020204"/>
              </a:rPr>
              <a:t>Akkumulationsgebiet</a:t>
            </a:r>
            <a:endParaRPr lang="de-AT" sz="1463" dirty="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5079511" y="4786551"/>
            <a:ext cx="2032981" cy="4930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de-DE" sz="1463" dirty="0">
                <a:solidFill>
                  <a:prstClr val="white"/>
                </a:solidFill>
                <a:latin typeface="Trebuchet MS" panose="020B0603020202020204"/>
              </a:rPr>
              <a:t>Ablationsgebiet</a:t>
            </a:r>
            <a:endParaRPr lang="de-AT" sz="1463" dirty="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5079511" y="2132506"/>
            <a:ext cx="2032981" cy="4930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de-DE" sz="1463" dirty="0">
                <a:solidFill>
                  <a:prstClr val="white"/>
                </a:solidFill>
                <a:latin typeface="Trebuchet MS" panose="020B0603020202020204"/>
              </a:rPr>
              <a:t>Gletschertor</a:t>
            </a:r>
            <a:endParaRPr lang="de-AT" sz="1463" dirty="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5079511" y="2828466"/>
            <a:ext cx="2032981" cy="4930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de-DE" sz="1463" dirty="0">
                <a:solidFill>
                  <a:prstClr val="white"/>
                </a:solidFill>
                <a:latin typeface="Trebuchet MS" panose="020B0603020202020204"/>
              </a:rPr>
              <a:t>Ufer- bzw. Seitenmoräne</a:t>
            </a:r>
            <a:endParaRPr lang="de-AT" sz="1463" dirty="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5079511" y="3494534"/>
            <a:ext cx="2032981" cy="4930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de-DE" sz="1463" dirty="0">
                <a:solidFill>
                  <a:prstClr val="white"/>
                </a:solidFill>
                <a:latin typeface="Trebuchet MS" panose="020B0603020202020204"/>
              </a:rPr>
              <a:t>Gletscherspalten</a:t>
            </a:r>
            <a:endParaRPr lang="de-AT" sz="1463" dirty="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5079511" y="4173776"/>
            <a:ext cx="2032981" cy="4930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de-DE" sz="1463" dirty="0">
                <a:solidFill>
                  <a:prstClr val="white"/>
                </a:solidFill>
                <a:latin typeface="Trebuchet MS" panose="020B0603020202020204"/>
              </a:rPr>
              <a:t>Gletscherzunge</a:t>
            </a:r>
            <a:endParaRPr lang="de-AT" sz="1463" dirty="0">
              <a:solidFill>
                <a:prstClr val="white"/>
              </a:solidFill>
              <a:latin typeface="Trebuchet MS" panose="020B06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0876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72A38C-EBD2-43D2-B6E5-C3B332A3B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798" y="609600"/>
            <a:ext cx="10307485" cy="1320800"/>
          </a:xfrm>
        </p:spPr>
        <p:txBody>
          <a:bodyPr/>
          <a:lstStyle/>
          <a:p>
            <a:r>
              <a:rPr lang="de-DE" dirty="0"/>
              <a:t>Gletscher speichern 70% des Süßwassers!</a:t>
            </a:r>
            <a:endParaRPr lang="de-AT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7488C36-A98F-4174-804C-A375F58FBD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060" y="1930400"/>
            <a:ext cx="6316230" cy="421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787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Ufermoränen bzw. Seitenmoränen</a:t>
            </a:r>
            <a:endParaRPr lang="de-AT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09" y="1767259"/>
            <a:ext cx="6939455" cy="4351338"/>
          </a:xfrm>
        </p:spPr>
      </p:pic>
      <p:sp>
        <p:nvSpPr>
          <p:cNvPr id="5" name="Textfeld 4"/>
          <p:cNvSpPr txBox="1"/>
          <p:nvPr/>
        </p:nvSpPr>
        <p:spPr>
          <a:xfrm>
            <a:off x="8219872" y="1767259"/>
            <a:ext cx="35408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Der Gletscher hat sich weit zurückgezogen.</a:t>
            </a:r>
          </a:p>
          <a:p>
            <a:endParaRPr lang="de-DE" dirty="0"/>
          </a:p>
          <a:p>
            <a:r>
              <a:rPr lang="de-DE" dirty="0"/>
              <a:t>Riesige Ufermoränen wurden vom ehemaligen Gletscher abgelagert.</a:t>
            </a:r>
          </a:p>
          <a:p>
            <a:endParaRPr lang="de-DE" dirty="0"/>
          </a:p>
          <a:p>
            <a:r>
              <a:rPr lang="de-DE" dirty="0"/>
              <a:t>Beachte die Personen in der Mitte des Bildes als Größenvergleich!</a:t>
            </a:r>
            <a:endParaRPr lang="de-AT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2C3B2A4-A272-4CB9-9804-E08EAF563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7EFB8-C801-40B9-96BE-D6E48A4970C8}" type="datetime1">
              <a:rPr lang="de-AT" smtClean="0"/>
              <a:t>16.11.2024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DD9AD50-8C19-41A3-AC62-4422CC733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Easy4me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627E2DF-EBFB-4B26-A47C-874741D63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8573A-3965-4B1A-8CB1-24A3FAA62984}" type="slidenum">
              <a:rPr lang="de-AT" smtClean="0"/>
              <a:t>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76402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Kleiner Gletschertopf</a:t>
            </a:r>
            <a:endParaRPr lang="de-AT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4661" y="1923954"/>
            <a:ext cx="5799890" cy="4314901"/>
          </a:xfrm>
        </p:spPr>
      </p:pic>
      <p:sp>
        <p:nvSpPr>
          <p:cNvPr id="6" name="Textfeld 5"/>
          <p:cNvSpPr txBox="1"/>
          <p:nvPr/>
        </p:nvSpPr>
        <p:spPr>
          <a:xfrm>
            <a:off x="7033096" y="1690688"/>
            <a:ext cx="4194243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/>
              <a:t>Schmelzwasserbäche stürzen durch Eisspalten auf den Gletscher.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/>
              <a:t>Das Wasser prallt mit großer Energie auf den Felsen.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/>
              <a:t>Das Wasser staute sich unter dem Eis.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/>
              <a:t>Der Topf wird durch die hohe Wassergeschwindigkeit (bis 200 km/h) und Steinchen ausgefräst.</a:t>
            </a:r>
          </a:p>
          <a:p>
            <a:endParaRPr lang="de-AT" dirty="0"/>
          </a:p>
        </p:txBody>
      </p:sp>
      <p:sp>
        <p:nvSpPr>
          <p:cNvPr id="7" name="Legende: Linie 6">
            <a:extLst>
              <a:ext uri="{FF2B5EF4-FFF2-40B4-BE49-F238E27FC236}">
                <a16:creationId xmlns:a16="http://schemas.microsoft.com/office/drawing/2014/main" id="{449ECF70-C46A-438C-B4E9-BE9C2C77DC78}"/>
              </a:ext>
            </a:extLst>
          </p:cNvPr>
          <p:cNvSpPr/>
          <p:nvPr/>
        </p:nvSpPr>
        <p:spPr>
          <a:xfrm>
            <a:off x="7867067" y="4814620"/>
            <a:ext cx="1937657" cy="754743"/>
          </a:xfrm>
          <a:prstGeom prst="borderCallout1">
            <a:avLst>
              <a:gd name="adj1" fmla="val 18750"/>
              <a:gd name="adj2" fmla="val -8333"/>
              <a:gd name="adj3" fmla="val -115829"/>
              <a:gd name="adj4" fmla="val -1928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ca. 20 cm Durchmesser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06A6558-5CB9-07BB-F9A2-FF1B8BD39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1687" y="3330864"/>
            <a:ext cx="2089490" cy="300760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3F7CDF7-49B2-47B6-9815-D2D9979EC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F7256-AAE4-4189-91DE-FD2A48AEB398}" type="datetime1">
              <a:rPr lang="de-AT" smtClean="0"/>
              <a:t>16.11.2024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9172FA5-BD2D-4145-B5D0-708920685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Easy4me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62058F1-F610-4CBC-83A0-C5D66AA27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8573A-3965-4B1A-8CB1-24A3FAA62984}" type="slidenum">
              <a:rPr lang="de-AT" smtClean="0"/>
              <a:t>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41454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Gletscherschliff</a:t>
            </a:r>
            <a:endParaRPr lang="de-AT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58" y="3117647"/>
            <a:ext cx="4048750" cy="26903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feld 4"/>
          <p:cNvSpPr txBox="1"/>
          <p:nvPr/>
        </p:nvSpPr>
        <p:spPr>
          <a:xfrm>
            <a:off x="5023044" y="1592907"/>
            <a:ext cx="630875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dirty="0"/>
              <a:t>Der Gletscher gleitet über den Felsuntergrund und schleift durch das Gewicht diesen ab.</a:t>
            </a:r>
          </a:p>
          <a:p>
            <a:pPr>
              <a:spcAft>
                <a:spcPts val="1200"/>
              </a:spcAft>
            </a:pPr>
            <a:r>
              <a:rPr lang="de-DE" dirty="0"/>
              <a:t>Mitgeführtes Schuttmaterial kratzt auf dem Felsen und erzeugt Schrammen und Rillen.</a:t>
            </a:r>
          </a:p>
          <a:p>
            <a:endParaRPr lang="de-AT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2AFB6D6-E31F-4A54-A753-9D75AA2A66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847" y="3162086"/>
            <a:ext cx="2890517" cy="1964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C4289604-88EE-40EC-9FF6-BB6042771DA5}"/>
              </a:ext>
            </a:extLst>
          </p:cNvPr>
          <p:cNvSpPr txBox="1"/>
          <p:nvPr/>
        </p:nvSpPr>
        <p:spPr>
          <a:xfrm>
            <a:off x="8668354" y="5285025"/>
            <a:ext cx="2482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Die Schrammen werden </a:t>
            </a:r>
            <a:r>
              <a:rPr lang="de-AT" b="1" dirty="0" err="1"/>
              <a:t>Kritzung</a:t>
            </a:r>
            <a:r>
              <a:rPr lang="de-AT" dirty="0"/>
              <a:t> genannt.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B2F1A3C-5684-4D5B-A5C2-1B5A6F0153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602" y="3127409"/>
            <a:ext cx="3354033" cy="19996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99288BFC-A051-49E5-8248-802FF8B46621}"/>
              </a:ext>
            </a:extLst>
          </p:cNvPr>
          <p:cNvSpPr txBox="1"/>
          <p:nvPr/>
        </p:nvSpPr>
        <p:spPr>
          <a:xfrm>
            <a:off x="5066658" y="5366013"/>
            <a:ext cx="3435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Der Gletscher führt Steine mit.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D06837C-B2AD-4A8A-9F39-C80FDC85C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B7253-115A-4394-82FC-81FFE03C03C5}" type="datetime1">
              <a:rPr lang="de-AT" smtClean="0"/>
              <a:t>16.11.2024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4AB67BE-0692-4F94-BF30-3B10C965C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Easy4me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F634DC5B-EF25-4DD6-B7E0-B083676F2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8573A-3965-4B1A-8CB1-24A3FAA62984}" type="slidenum">
              <a:rPr lang="de-AT" smtClean="0"/>
              <a:t>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24021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Gletscherbach</a:t>
            </a:r>
            <a:endParaRPr lang="de-AT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3288" y="2271456"/>
            <a:ext cx="6395575" cy="4263717"/>
          </a:xfrm>
        </p:spPr>
      </p:pic>
      <p:sp>
        <p:nvSpPr>
          <p:cNvPr id="7" name="Textfeld 6"/>
          <p:cNvSpPr txBox="1"/>
          <p:nvPr/>
        </p:nvSpPr>
        <p:spPr>
          <a:xfrm>
            <a:off x="838200" y="1506022"/>
            <a:ext cx="4193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Ein Bach gräbt sich im Gletscher ein.</a:t>
            </a:r>
            <a:endParaRPr lang="de-AT" dirty="0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DE924665-A4A9-4978-8D5F-E77C5F6B9F5C}"/>
              </a:ext>
            </a:extLst>
          </p:cNvPr>
          <p:cNvGrpSpPr/>
          <p:nvPr/>
        </p:nvGrpSpPr>
        <p:grpSpPr>
          <a:xfrm>
            <a:off x="4681182" y="1576609"/>
            <a:ext cx="6013762" cy="4478058"/>
            <a:chOff x="4681182" y="1576609"/>
            <a:chExt cx="6013762" cy="4478058"/>
          </a:xfrm>
        </p:grpSpPr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77970" y="1576609"/>
              <a:ext cx="4416974" cy="3179647"/>
            </a:xfrm>
            <a:prstGeom prst="rect">
              <a:avLst/>
            </a:prstGeom>
            <a:ln w="57150">
              <a:solidFill>
                <a:schemeClr val="accent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Rechteck 10"/>
            <p:cNvSpPr/>
            <p:nvPr/>
          </p:nvSpPr>
          <p:spPr>
            <a:xfrm>
              <a:off x="4681182" y="5138382"/>
              <a:ext cx="1091313" cy="916285"/>
            </a:xfrm>
            <a:prstGeom prst="rect">
              <a:avLst/>
            </a:prstGeom>
            <a:solidFill>
              <a:srgbClr val="5B9BD5">
                <a:alpha val="14902"/>
              </a:srgbClr>
            </a:solidFill>
            <a:ln w="60325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cxnSp>
          <p:nvCxnSpPr>
            <p:cNvPr id="13" name="Gerader Verbinder 12"/>
            <p:cNvCxnSpPr>
              <a:cxnSpLocks/>
              <a:stCxn id="11" idx="3"/>
            </p:cNvCxnSpPr>
            <p:nvPr/>
          </p:nvCxnSpPr>
          <p:spPr>
            <a:xfrm flipV="1">
              <a:off x="5772495" y="4756256"/>
              <a:ext cx="1092329" cy="840269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F596C11-C150-4FD1-97ED-DBD768BA0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4D8BD-D2AF-449A-99AC-781381525188}" type="datetime1">
              <a:rPr lang="de-AT" smtClean="0"/>
              <a:t>16.11.2024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AD9B560-29BA-41C2-B992-E362CDD15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Easy4me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74FDBF1-2076-4FF0-A903-DA87F5A01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8573A-3965-4B1A-8CB1-24A3FAA62984}" type="slidenum">
              <a:rPr lang="de-AT" smtClean="0"/>
              <a:t>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8923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Gletschermilch</a:t>
            </a:r>
            <a:endParaRPr lang="de-AT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24258"/>
            <a:ext cx="6417425" cy="4264429"/>
          </a:xfrm>
          <a:ln w="76200">
            <a:solidFill>
              <a:schemeClr val="bg2">
                <a:lumMod val="75000"/>
              </a:schemeClr>
            </a:solidFill>
          </a:ln>
        </p:spPr>
      </p:pic>
      <p:sp>
        <p:nvSpPr>
          <p:cNvPr id="5" name="Rechteck 4"/>
          <p:cNvSpPr/>
          <p:nvPr/>
        </p:nvSpPr>
        <p:spPr>
          <a:xfrm>
            <a:off x="7509752" y="2091846"/>
            <a:ext cx="460118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b="1" dirty="0"/>
              <a:t>Gletschermilch</a:t>
            </a:r>
            <a:r>
              <a:rPr lang="de-AT" dirty="0"/>
              <a:t> bezeichnet das grau oder weiß getrübte Abflusswasser eines Gletschers. </a:t>
            </a:r>
          </a:p>
          <a:p>
            <a:endParaRPr lang="de-AT" dirty="0"/>
          </a:p>
          <a:p>
            <a:r>
              <a:rPr lang="de-AT" dirty="0"/>
              <a:t>Die Trübung entsteht durch den Transport fein zerriebenen Gesteins im Wasser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C3E3518-987C-4EF4-8FE9-9EF24F853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37C7A-3B34-4898-8C45-DFC5298C90B9}" type="datetime1">
              <a:rPr lang="de-AT" smtClean="0"/>
              <a:t>16.11.2024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11D8661-A2E7-4B85-8A6D-89355B7A0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Easy4me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6A594CE-A924-4392-A0D9-26AB1E908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8573A-3965-4B1A-8CB1-24A3FAA62984}" type="slidenum">
              <a:rPr lang="de-AT" smtClean="0"/>
              <a:t>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696070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Gletschermilch - See</a:t>
            </a:r>
            <a:endParaRPr lang="de-AT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86" y="1768509"/>
            <a:ext cx="6548337" cy="4351338"/>
          </a:xfrm>
          <a:ln w="57150">
            <a:noFill/>
          </a:ln>
        </p:spPr>
      </p:pic>
      <p:sp>
        <p:nvSpPr>
          <p:cNvPr id="5" name="Textfeld 4"/>
          <p:cNvSpPr txBox="1"/>
          <p:nvPr/>
        </p:nvSpPr>
        <p:spPr>
          <a:xfrm>
            <a:off x="7908586" y="1768509"/>
            <a:ext cx="35546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Trifft Sonnenlicht auf einem See mit Gletschermilch, werden die blaugrünen Anteile reflektiert.</a:t>
            </a:r>
          </a:p>
          <a:p>
            <a:r>
              <a:rPr lang="de-DE" dirty="0"/>
              <a:t>Der See erscheint türkis.</a:t>
            </a:r>
            <a:endParaRPr lang="de-AT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D73857E-41CA-4E5E-9C93-D6F4390F1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9A32E-EF00-4BC3-BEC9-D861D92827B3}" type="datetime1">
              <a:rPr lang="de-AT" smtClean="0"/>
              <a:t>16.11.2024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0B06820-9072-4E96-9027-330E07576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Easy4me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0680349-2F47-4F6B-8C56-B047D0101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8573A-3965-4B1A-8CB1-24A3FAA62984}" type="slidenum">
              <a:rPr lang="de-AT" smtClean="0"/>
              <a:t>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67781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Gletschertor</a:t>
            </a:r>
            <a:endParaRPr lang="de-AT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98618"/>
            <a:ext cx="6416475" cy="4263717"/>
          </a:xfrm>
        </p:spPr>
      </p:pic>
      <p:sp>
        <p:nvSpPr>
          <p:cNvPr id="7" name="Textfeld 6"/>
          <p:cNvSpPr txBox="1"/>
          <p:nvPr/>
        </p:nvSpPr>
        <p:spPr>
          <a:xfrm>
            <a:off x="7791855" y="1828799"/>
            <a:ext cx="35619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Das Gletschertor kann einstürzen, es sollte daher nicht betreten werden.</a:t>
            </a:r>
          </a:p>
          <a:p>
            <a:endParaRPr lang="de-DE" dirty="0"/>
          </a:p>
          <a:p>
            <a:r>
              <a:rPr lang="de-DE" dirty="0"/>
              <a:t>Der Gletscher ist teilweise mit Moränenschutt bedeckt.</a:t>
            </a:r>
            <a:endParaRPr lang="de-AT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41D6FA2-A608-479F-AF10-BD66F5821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5CA88-E4EF-4E94-B3D4-B077DB751EB4}" type="datetime1">
              <a:rPr lang="de-AT" smtClean="0"/>
              <a:t>16.11.2024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7C32C86-8BF3-44D4-9F00-A9478F001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Easy4me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725993E-E1DF-4661-B16B-42E083FFB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8573A-3965-4B1A-8CB1-24A3FAA62984}" type="slidenum">
              <a:rPr lang="de-AT" smtClean="0"/>
              <a:t>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022879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548</Words>
  <Application>Microsoft Office PowerPoint</Application>
  <PresentationFormat>Breitbild</PresentationFormat>
  <Paragraphs>143</Paragraphs>
  <Slides>24</Slides>
  <Notes>4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Trebuchet MS</vt:lpstr>
      <vt:lpstr>Wingdings 3</vt:lpstr>
      <vt:lpstr>Office Theme</vt:lpstr>
      <vt:lpstr>Facette</vt:lpstr>
      <vt:lpstr>Gletscherwelt</vt:lpstr>
      <vt:lpstr>Gletscherzunge</vt:lpstr>
      <vt:lpstr>Ufermoränen bzw. Seitenmoränen</vt:lpstr>
      <vt:lpstr>Kleiner Gletschertopf</vt:lpstr>
      <vt:lpstr>Gletscherschliff</vt:lpstr>
      <vt:lpstr>Gletscherbach</vt:lpstr>
      <vt:lpstr>Gletschermilch</vt:lpstr>
      <vt:lpstr>Gletschermilch - See</vt:lpstr>
      <vt:lpstr>Gletschertor</vt:lpstr>
      <vt:lpstr>Gletscherspalten</vt:lpstr>
      <vt:lpstr>Schichtung des Gletschers</vt:lpstr>
      <vt:lpstr>Schichtung des Gletschers am Ortler</vt:lpstr>
      <vt:lpstr>Beispiel Oberwalder-Hütte 2930 m</vt:lpstr>
      <vt:lpstr>Rückgang des Gletschers, Beispiel Pasterze</vt:lpstr>
      <vt:lpstr>Vegetation in der Gletscherregion</vt:lpstr>
      <vt:lpstr>Der Gletscher wandert</vt:lpstr>
      <vt:lpstr>Gletscher in den Alpen - Statistik</vt:lpstr>
      <vt:lpstr>PowerPoint-Präsentation</vt:lpstr>
      <vt:lpstr>Wichtige Begriffe</vt:lpstr>
      <vt:lpstr>Der Gletscher wandert</vt:lpstr>
      <vt:lpstr>Gletscher in den Alpen - Statistik</vt:lpstr>
      <vt:lpstr>PowerPoint-Präsentation</vt:lpstr>
      <vt:lpstr>Wichtige Begriffe</vt:lpstr>
      <vt:lpstr>Gletscher speichern 70% des Süßwassers!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2023-05-10T13:27:51Z</dcterms:created>
  <dcterms:modified xsi:type="dcterms:W3CDTF">2024-11-16T21:40:39Z</dcterms:modified>
</cp:coreProperties>
</file>