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3"/>
  </p:notes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91" y="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3.6501804179576434</c:v>
                </c:pt>
                <c:pt idx="1">
                  <c:v>71.299009295031183</c:v>
                </c:pt>
                <c:pt idx="2">
                  <c:v>20.643894477807955</c:v>
                </c:pt>
                <c:pt idx="3">
                  <c:v>4.4069158092032286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A-491A-BA73-59E4EE988152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10.156270525613337</c:v>
                </c:pt>
                <c:pt idx="1">
                  <c:v>72.489766750214116</c:v>
                </c:pt>
                <c:pt idx="2">
                  <c:v>12.654549658191064</c:v>
                </c:pt>
                <c:pt idx="3">
                  <c:v>4.6995444299068367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8A-491A-BA73-59E4EE988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7314192"/>
        <c:axId val="508830160"/>
      </c:barChart>
      <c:catAx>
        <c:axId val="437314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de-DE"/>
          </a:p>
        </c:txPr>
        <c:crossAx val="508830160"/>
        <c:crosses val="autoZero"/>
        <c:auto val="1"/>
        <c:lblAlgn val="ctr"/>
        <c:lblOffset val="100"/>
        <c:noMultiLvlLbl val="0"/>
      </c:catAx>
      <c:valAx>
        <c:axId val="508830160"/>
        <c:scaling>
          <c:orientation val="minMax"/>
        </c:scaling>
        <c:delete val="0"/>
        <c:axPos val="l"/>
        <c:majorGridlines/>
        <c:numFmt formatCode="#,##0.0;#,##0.0;&quot;-&quot;" sourceLinked="1"/>
        <c:majorTickMark val="out"/>
        <c:minorTickMark val="none"/>
        <c:tickLblPos val="nextTo"/>
        <c:crossAx val="4373141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0.51701975043854353</c:v>
                </c:pt>
                <c:pt idx="1">
                  <c:v>44.613143218326194</c:v>
                </c:pt>
                <c:pt idx="2">
                  <c:v>44.033728030972483</c:v>
                </c:pt>
                <c:pt idx="3">
                  <c:v>10.836007544267789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87-4B17-ADC9-852D2DF1F7C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3.1435102222203937</c:v>
                </c:pt>
                <c:pt idx="1">
                  <c:v>64.034181738878175</c:v>
                </c:pt>
                <c:pt idx="2">
                  <c:v>23.431793913782357</c:v>
                </c:pt>
                <c:pt idx="3">
                  <c:v>9.3906169954058143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87-4B17-ADC9-852D2DF1F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1274056"/>
        <c:axId val="511271704"/>
      </c:barChart>
      <c:catAx>
        <c:axId val="511274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11271704"/>
        <c:crosses val="autoZero"/>
        <c:auto val="1"/>
        <c:lblAlgn val="ctr"/>
        <c:lblOffset val="100"/>
        <c:noMultiLvlLbl val="0"/>
      </c:catAx>
      <c:valAx>
        <c:axId val="511271704"/>
        <c:scaling>
          <c:orientation val="minMax"/>
        </c:scaling>
        <c:delete val="0"/>
        <c:axPos val="b"/>
        <c:majorGridlines/>
        <c:numFmt formatCode="#,##0.0;#,##0.0;&quot;-&quot;" sourceLinked="1"/>
        <c:majorTickMark val="out"/>
        <c:minorTickMark val="none"/>
        <c:tickLblPos val="nextTo"/>
        <c:crossAx val="5112740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3.6501804179576434</c:v>
                </c:pt>
                <c:pt idx="1">
                  <c:v>71.299009295031183</c:v>
                </c:pt>
                <c:pt idx="2">
                  <c:v>20.643894477807955</c:v>
                </c:pt>
                <c:pt idx="3">
                  <c:v>4.4069158092032286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9-4A8F-90B9-C8B8B392183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10.156270525613337</c:v>
                </c:pt>
                <c:pt idx="1">
                  <c:v>72.489766750214116</c:v>
                </c:pt>
                <c:pt idx="2">
                  <c:v>12.654549658191064</c:v>
                </c:pt>
                <c:pt idx="3">
                  <c:v>4.6995444299068367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09-4A8F-90B9-C8B8B3921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8837216"/>
        <c:axId val="508836432"/>
      </c:barChart>
      <c:catAx>
        <c:axId val="50883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08836432"/>
        <c:crosses val="autoZero"/>
        <c:auto val="1"/>
        <c:lblAlgn val="ctr"/>
        <c:lblOffset val="100"/>
        <c:noMultiLvlLbl val="0"/>
      </c:catAx>
      <c:valAx>
        <c:axId val="508836432"/>
        <c:scaling>
          <c:orientation val="minMax"/>
        </c:scaling>
        <c:delete val="0"/>
        <c:axPos val="l"/>
        <c:majorGridlines/>
        <c:numFmt formatCode="#,##0.0;#,##0.0;&quot;-&quot;" sourceLinked="1"/>
        <c:majorTickMark val="out"/>
        <c:minorTickMark val="none"/>
        <c:tickLblPos val="nextTo"/>
        <c:crossAx val="5088372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0.48148411686252618</c:v>
                </c:pt>
                <c:pt idx="1">
                  <c:v>28.050509307659048</c:v>
                </c:pt>
                <c:pt idx="2">
                  <c:v>52.85524277636987</c:v>
                </c:pt>
                <c:pt idx="3">
                  <c:v>18.612763799108553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E2-405F-8C0B-934B7B816875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1.0414364906280322</c:v>
                </c:pt>
                <c:pt idx="1">
                  <c:v>36.771482830068429</c:v>
                </c:pt>
                <c:pt idx="2">
                  <c:v>41.266600696212457</c:v>
                </c:pt>
                <c:pt idx="3">
                  <c:v>20.920479983091063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E2-405F-8C0B-934B7B816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8831728"/>
        <c:axId val="508834864"/>
      </c:barChart>
      <c:catAx>
        <c:axId val="508831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08834864"/>
        <c:crosses val="autoZero"/>
        <c:auto val="1"/>
        <c:lblAlgn val="ctr"/>
        <c:lblOffset val="100"/>
        <c:noMultiLvlLbl val="0"/>
      </c:catAx>
      <c:valAx>
        <c:axId val="508834864"/>
        <c:scaling>
          <c:orientation val="minMax"/>
        </c:scaling>
        <c:delete val="0"/>
        <c:axPos val="l"/>
        <c:majorGridlines/>
        <c:numFmt formatCode="#,##0.0;#,##0.0;&quot;-&quot;" sourceLinked="1"/>
        <c:majorTickMark val="out"/>
        <c:minorTickMark val="none"/>
        <c:tickLblPos val="nextTo"/>
        <c:crossAx val="508831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2.4495300294069891</c:v>
                </c:pt>
                <c:pt idx="1">
                  <c:v>37.926446445001709</c:v>
                </c:pt>
                <c:pt idx="2">
                  <c:v>51.525825831243566</c:v>
                </c:pt>
                <c:pt idx="3">
                  <c:v>8.0986487217882335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FC-4A74-AB27-D0BAD8F7182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1.6476490491191227</c:v>
                </c:pt>
                <c:pt idx="1">
                  <c:v>42.706335316765838</c:v>
                </c:pt>
                <c:pt idx="2">
                  <c:v>40.668766771671919</c:v>
                </c:pt>
                <c:pt idx="3">
                  <c:v>14.977248862443121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FC-4A74-AB27-D0BAD8F71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5227568"/>
        <c:axId val="425229136"/>
      </c:barChart>
      <c:catAx>
        <c:axId val="42522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25229136"/>
        <c:crosses val="autoZero"/>
        <c:auto val="1"/>
        <c:lblAlgn val="ctr"/>
        <c:lblOffset val="100"/>
        <c:noMultiLvlLbl val="0"/>
      </c:catAx>
      <c:valAx>
        <c:axId val="425229136"/>
        <c:scaling>
          <c:orientation val="minMax"/>
        </c:scaling>
        <c:delete val="0"/>
        <c:axPos val="l"/>
        <c:majorGridlines/>
        <c:numFmt formatCode="#,##0.0;#,##0.0;&quot;-&quot;" sourceLinked="1"/>
        <c:majorTickMark val="out"/>
        <c:minorTickMark val="none"/>
        <c:tickLblPos val="nextTo"/>
        <c:crossAx val="4252275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de-AT" sz="1862" b="0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noProof="0" dirty="0" smtClean="0"/>
              <a:t>Buben in % </a:t>
            </a:r>
            <a:endParaRPr lang="de-AT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de-AT" sz="1862" b="0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Buben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2.1</c:v>
                </c:pt>
                <c:pt idx="1">
                  <c:v>72</c:v>
                </c:pt>
                <c:pt idx="2">
                  <c:v>17</c:v>
                </c:pt>
                <c:pt idx="3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31-4931-A7A2-13662BF7A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649347792"/>
        <c:axId val="649348184"/>
      </c:barChart>
      <c:catAx>
        <c:axId val="64934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49348184"/>
        <c:crosses val="autoZero"/>
        <c:auto val="1"/>
        <c:lblAlgn val="ctr"/>
        <c:lblOffset val="100"/>
        <c:noMultiLvlLbl val="0"/>
      </c:catAx>
      <c:valAx>
        <c:axId val="649348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4934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Tabelle1!$A$2:$A$9</c:f>
              <c:strCache>
                <c:ptCount val="8"/>
                <c:pt idx="0">
                  <c:v>Afrika (Subsahara)</c:v>
                </c:pt>
                <c:pt idx="1">
                  <c:v>Nordafrika und Mittlerer Osten</c:v>
                </c:pt>
                <c:pt idx="2">
                  <c:v>Lateinamerika</c:v>
                </c:pt>
                <c:pt idx="3">
                  <c:v>Ostasien</c:v>
                </c:pt>
                <c:pt idx="4">
                  <c:v>Südasien</c:v>
                </c:pt>
                <c:pt idx="5">
                  <c:v>Südostasien</c:v>
                </c:pt>
                <c:pt idx="6">
                  <c:v>Europa</c:v>
                </c:pt>
                <c:pt idx="7">
                  <c:v>Nordamerika (Länder mit höherem Einkommen)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23</c:v>
                </c:pt>
                <c:pt idx="1">
                  <c:v>58</c:v>
                </c:pt>
                <c:pt idx="2">
                  <c:v>57</c:v>
                </c:pt>
                <c:pt idx="3">
                  <c:v>26</c:v>
                </c:pt>
                <c:pt idx="4">
                  <c:v>12</c:v>
                </c:pt>
                <c:pt idx="5">
                  <c:v>22</c:v>
                </c:pt>
                <c:pt idx="6">
                  <c:v>58</c:v>
                </c:pt>
                <c:pt idx="7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91-4968-BE00-CA940D320E9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1980</c:v>
                </c:pt>
              </c:strCache>
            </c:strRef>
          </c:tx>
          <c:invertIfNegative val="0"/>
          <c:cat>
            <c:strRef>
              <c:f>Tabelle1!$A$2:$A$9</c:f>
              <c:strCache>
                <c:ptCount val="8"/>
                <c:pt idx="0">
                  <c:v>Afrika (Subsahara)</c:v>
                </c:pt>
                <c:pt idx="1">
                  <c:v>Nordafrika und Mittlerer Osten</c:v>
                </c:pt>
                <c:pt idx="2">
                  <c:v>Lateinamerika</c:v>
                </c:pt>
                <c:pt idx="3">
                  <c:v>Ostasien</c:v>
                </c:pt>
                <c:pt idx="4">
                  <c:v>Südasien</c:v>
                </c:pt>
                <c:pt idx="5">
                  <c:v>Südostasien</c:v>
                </c:pt>
                <c:pt idx="6">
                  <c:v>Europa</c:v>
                </c:pt>
                <c:pt idx="7">
                  <c:v>Nordamerika (Länder mit höherem Einkommen)</c:v>
                </c:pt>
              </c:strCache>
            </c:strRef>
          </c:cat>
          <c:val>
            <c:numRef>
              <c:f>Tabelle1!$C$2:$C$9</c:f>
              <c:numCache>
                <c:formatCode>General</c:formatCode>
                <c:ptCount val="8"/>
                <c:pt idx="0">
                  <c:v>12</c:v>
                </c:pt>
                <c:pt idx="1">
                  <c:v>34</c:v>
                </c:pt>
                <c:pt idx="2">
                  <c:v>30</c:v>
                </c:pt>
                <c:pt idx="3">
                  <c:v>14</c:v>
                </c:pt>
                <c:pt idx="4">
                  <c:v>9</c:v>
                </c:pt>
                <c:pt idx="5">
                  <c:v>7</c:v>
                </c:pt>
                <c:pt idx="6">
                  <c:v>47</c:v>
                </c:pt>
                <c:pt idx="7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91-4968-BE00-CA940D320E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25227176"/>
        <c:axId val="425226784"/>
      </c:barChart>
      <c:catAx>
        <c:axId val="4252271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25226784"/>
        <c:crosses val="autoZero"/>
        <c:auto val="1"/>
        <c:lblAlgn val="ctr"/>
        <c:lblOffset val="100"/>
        <c:noMultiLvlLbl val="0"/>
      </c:catAx>
      <c:valAx>
        <c:axId val="42522678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AT" dirty="0" smtClean="0"/>
                  <a:t>In %</a:t>
                </a:r>
                <a:endParaRPr lang="de-AT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5227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FAFA5-B46A-40E0-ADDF-C06A211B2EC5}" type="datetimeFigureOut">
              <a:rPr lang="de-AT" smtClean="0"/>
              <a:t>12.04.2019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795EB-90FA-4116-B756-2DF65BDA35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6124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795EB-90FA-4116-B756-2DF65BDA357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7547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795EB-90FA-4116-B756-2DF65BDA357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843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Fisch, Fleisch, Wurst und Eier sind in der Ernährungspyramide oben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795EB-90FA-4116-B756-2DF65BDA357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440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795EB-90FA-4116-B756-2DF65BDA3575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751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F7EE-90C6-4C20-A2B9-474C0F9E36E9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135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CDD6-B971-44C0-8667-71B7F1908D28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778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AA2-0CC4-4D7D-9FED-01F183A76C3D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048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475C-B55F-42CB-BE23-AC031837B9D5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049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32C5-D384-44BA-A451-B30C9D9B32DC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441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C864-8DB5-4D87-844B-B35FF17DA4CB}" type="datetime1">
              <a:rPr lang="de-AT" smtClean="0"/>
              <a:t>12.04.2019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562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6D4-D4C0-4035-B894-62D39EAD77E0}" type="datetime1">
              <a:rPr lang="de-AT" smtClean="0"/>
              <a:t>12.04.2019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657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634-D7CC-4FD6-AFDD-AF5F7FA7B34F}" type="datetime1">
              <a:rPr lang="de-AT" smtClean="0"/>
              <a:t>12.04.2019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976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8803-7928-4605-93F5-1749BC9CD8B9}" type="datetime1">
              <a:rPr lang="de-AT" smtClean="0"/>
              <a:t>12.04.2019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770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3336-0727-4344-B170-8A69793AC081}" type="datetime1">
              <a:rPr lang="de-AT" smtClean="0"/>
              <a:t>12.04.2019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2195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9671-DC01-4BE5-8A85-28AFC1F77952}" type="datetime1">
              <a:rPr lang="de-AT" smtClean="0"/>
              <a:t>12.04.2019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257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3414C-1D4D-4BAD-ABB3-8C411196EF9F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360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none" strike="noStrike" dirty="0" smtClean="0">
                <a:effectLst/>
              </a:rPr>
              <a:t>Body-Mass-Index (BMI)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none" strike="noStrike" dirty="0" err="1" smtClean="0">
                <a:effectLst/>
              </a:rPr>
              <a:t>nach</a:t>
            </a:r>
            <a:r>
              <a:rPr lang="en-US" u="none" strike="noStrike" dirty="0" smtClean="0">
                <a:effectLst/>
              </a:rPr>
              <a:t> WHO-Definition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E532-909A-4411-8754-A11A8C178706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092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Übergewicht Erwachsene </a:t>
            </a:r>
            <a:r>
              <a:rPr lang="de-AT" dirty="0"/>
              <a:t>g</a:t>
            </a:r>
            <a:r>
              <a:rPr lang="de-AT" dirty="0" smtClean="0"/>
              <a:t>lobal</a:t>
            </a:r>
            <a:br>
              <a:rPr lang="de-AT" dirty="0" smtClean="0"/>
            </a:br>
            <a:r>
              <a:rPr lang="de-AT" sz="2700" dirty="0"/>
              <a:t>BMI &gt; 25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721968"/>
              </p:ext>
            </p:extLst>
          </p:nvPr>
        </p:nvGraphicFramePr>
        <p:xfrm>
          <a:off x="838200" y="1600201"/>
          <a:ext cx="8229600" cy="4493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834-FA1E-4133-B9ED-157D3CC6285D}" type="datetime1">
              <a:rPr lang="de-AT" smtClean="0"/>
              <a:t>12.04.2019</a:t>
            </a:fld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10</a:t>
            </a:fld>
            <a:endParaRPr lang="de-AT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360" y="303249"/>
            <a:ext cx="1310141" cy="12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3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Where are you on the global fat scale</a:t>
            </a:r>
            <a:r>
              <a:rPr lang="en-US" b="1" dirty="0" smtClean="0"/>
              <a:t>?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82D2-0964-4639-A7A3-47CB7CDFB87C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11</a:t>
            </a:fld>
            <a:endParaRPr lang="de-AT"/>
          </a:p>
        </p:txBody>
      </p:sp>
      <p:sp>
        <p:nvSpPr>
          <p:cNvPr id="3" name="Textfeld 2"/>
          <p:cNvSpPr txBox="1"/>
          <p:nvPr/>
        </p:nvSpPr>
        <p:spPr>
          <a:xfrm>
            <a:off x="2183074" y="454977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Calculator: </a:t>
            </a:r>
            <a:r>
              <a:rPr lang="en-US" b="1" dirty="0"/>
              <a:t>http://www.bbc.co.uk/news/health-18770328</a:t>
            </a:r>
          </a:p>
        </p:txBody>
      </p:sp>
      <p:pic>
        <p:nvPicPr>
          <p:cNvPr id="1026" name="Picture 2" descr="C:\Users\Christian\AppData\Local\Microsoft\Windows\Temporary Internet Files\Content.IE5\XA5861GN\MC900037073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456" y="2420888"/>
            <a:ext cx="1847088" cy="1536192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1156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none" strike="noStrike" dirty="0" smtClean="0">
                <a:effectLst/>
              </a:rPr>
              <a:t>Body-Mass-Index (BMI)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114920"/>
              </p:ext>
            </p:extLst>
          </p:nvPr>
        </p:nvGraphicFramePr>
        <p:xfrm>
          <a:off x="776536" y="2420888"/>
          <a:ext cx="7920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lang="de-AT" sz="3200" dirty="0" smtClean="0"/>
                        <a:t>BMI</a:t>
                      </a:r>
                      <a:endParaRPr lang="de-AT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AT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3200" dirty="0" smtClean="0"/>
                        <a:t>Untergewicht</a:t>
                      </a:r>
                      <a:endParaRPr lang="de-A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200" dirty="0" smtClean="0"/>
                        <a:t>&lt; 18,5</a:t>
                      </a:r>
                      <a:endParaRPr lang="de-AT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3200" dirty="0" smtClean="0"/>
                        <a:t>Normalgewicht</a:t>
                      </a:r>
                      <a:endParaRPr lang="de-A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200" dirty="0" smtClean="0"/>
                        <a:t>18,5 - &lt; 25,0</a:t>
                      </a:r>
                      <a:endParaRPr lang="de-AT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3200" dirty="0" smtClean="0"/>
                        <a:t>Übergewicht</a:t>
                      </a:r>
                      <a:endParaRPr lang="de-A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200" dirty="0" smtClean="0"/>
                        <a:t>25,0 - &lt; 30,0</a:t>
                      </a:r>
                      <a:endParaRPr lang="de-AT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3200" dirty="0" smtClean="0"/>
                        <a:t>Adipositas</a:t>
                      </a:r>
                      <a:endParaRPr lang="de-A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200" dirty="0" smtClean="0"/>
                        <a:t>30,0 und mehr</a:t>
                      </a:r>
                      <a:endParaRPr lang="de-AT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F006-6F7D-4A84-810D-B95471862562}" type="datetime1">
              <a:rPr lang="de-AT" smtClean="0"/>
              <a:t>12.04.2019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2</a:t>
            </a:fld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2864768" y="126876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Klassifizierungstabelle der WHO</a:t>
            </a:r>
          </a:p>
        </p:txBody>
      </p:sp>
    </p:spTree>
    <p:extLst>
      <p:ext uri="{BB962C8B-B14F-4D97-AF65-F5344CB8AC3E}">
        <p14:creationId xmlns:p14="http://schemas.microsoft.com/office/powerpoint/2010/main" val="4646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Berechnung des BMI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483FA-8B6D-4813-8513-605D33691189}" type="datetime1">
              <a:rPr lang="de-AT" smtClean="0"/>
              <a:t>12.04.2019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3</a:t>
            </a:fld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3080793" y="3645024"/>
                <a:ext cx="1841919" cy="8265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i="1">
                          <a:latin typeface="Cambria Math" panose="02040503050406030204" pitchFamily="18" charset="0"/>
                        </a:rPr>
                        <m:t>𝐵𝑀𝐼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i="1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de-DE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sz="2800" i="1"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645024"/>
                <a:ext cx="1841919" cy="8265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/>
          <p:cNvSpPr/>
          <p:nvPr/>
        </p:nvSpPr>
        <p:spPr>
          <a:xfrm>
            <a:off x="681038" y="1916832"/>
            <a:ext cx="8047806" cy="10851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/>
              <a:t>Körpergewicht (in Kilogramm) dividiert durch das Quadrat der Körpergröße (in Meter) </a:t>
            </a:r>
          </a:p>
        </p:txBody>
      </p:sp>
    </p:spTree>
    <p:extLst>
      <p:ext uri="{BB962C8B-B14F-4D97-AF65-F5344CB8AC3E}">
        <p14:creationId xmlns:p14="http://schemas.microsoft.com/office/powerpoint/2010/main" val="9645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Alter: 15 bis unter 30 Jahre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644138"/>
              </p:ext>
            </p:extLst>
          </p:nvPr>
        </p:nvGraphicFramePr>
        <p:xfrm>
          <a:off x="1009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6B70-C28F-4DE3-8380-F2F759E58EE0}" type="datetime1">
              <a:rPr lang="de-AT" smtClean="0"/>
              <a:t>12.04.2019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18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Alter: 30 bis unter 45 Jahre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806355"/>
              </p:ext>
            </p:extLst>
          </p:nvPr>
        </p:nvGraphicFramePr>
        <p:xfrm>
          <a:off x="1009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8D87-FCBF-491E-A621-F6B20B1FFD49}" type="datetime1">
              <a:rPr lang="de-AT" smtClean="0"/>
              <a:t>12.04.2019</a:t>
            </a:fld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296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Alter: 45 bis unter 60 Jahre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478531"/>
              </p:ext>
            </p:extLst>
          </p:nvPr>
        </p:nvGraphicFramePr>
        <p:xfrm>
          <a:off x="1009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9ACC-4ED0-4B79-9ADF-107F953FB4EE}" type="datetime1">
              <a:rPr lang="de-AT" smtClean="0"/>
              <a:t>12.04.2019</a:t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295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Alter: 60 bis unter 75 Jahre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553532"/>
              </p:ext>
            </p:extLst>
          </p:nvPr>
        </p:nvGraphicFramePr>
        <p:xfrm>
          <a:off x="1009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0B42-D9E7-4C22-96E0-F744436B68CE}" type="datetime1">
              <a:rPr lang="de-AT" smtClean="0"/>
              <a:t>12.04.2019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68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Alter: ab 75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359305"/>
              </p:ext>
            </p:extLst>
          </p:nvPr>
        </p:nvGraphicFramePr>
        <p:xfrm>
          <a:off x="1009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802D-7E0D-4EFA-844B-5C171EEDB19B}" type="datetime1">
              <a:rPr lang="de-AT" smtClean="0"/>
              <a:t>12.04.2019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996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Schulkinder (7 bis 14 Jahre) </a:t>
            </a:r>
            <a:endParaRPr lang="de-AT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438379"/>
              </p:ext>
            </p:extLst>
          </p:nvPr>
        </p:nvGraphicFramePr>
        <p:xfrm>
          <a:off x="681038" y="1825625"/>
          <a:ext cx="85439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E55-8FD1-4CD9-AF41-BA7F9D0D917F}" type="datetime1">
              <a:rPr lang="de-AT" smtClean="0"/>
              <a:t>12.04.2019</a:t>
            </a:fld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21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152</Words>
  <Application>Microsoft Office PowerPoint</Application>
  <PresentationFormat>A4-Papier (210 x 297 mm)</PresentationFormat>
  <Paragraphs>54</Paragraphs>
  <Slides>11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Body-Mass-Index (BMI)</vt:lpstr>
      <vt:lpstr>Body-Mass-Index (BMI)</vt:lpstr>
      <vt:lpstr>Berechnung des BMI</vt:lpstr>
      <vt:lpstr>Alter: 15 bis unter 30 Jahre</vt:lpstr>
      <vt:lpstr>Alter: 30 bis unter 45 Jahre</vt:lpstr>
      <vt:lpstr>Alter: 45 bis unter 60 Jahre</vt:lpstr>
      <vt:lpstr>Alter: 60 bis unter 75 Jahre</vt:lpstr>
      <vt:lpstr>Alter: ab 75</vt:lpstr>
      <vt:lpstr>Schulkinder (7 bis 14 Jahre) </vt:lpstr>
      <vt:lpstr>Übergewicht Erwachsene global BMI &gt; 25</vt:lpstr>
      <vt:lpstr>Where are you on the global fat scale?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Body-Mass-Index (BMI)</dc:title>
  <dc:creator>EASY4ME</dc:creator>
  <cp:lastModifiedBy>Easy4me</cp:lastModifiedBy>
  <cp:revision>43</cp:revision>
  <dcterms:created xsi:type="dcterms:W3CDTF">2013-12-30T15:58:16Z</dcterms:created>
  <dcterms:modified xsi:type="dcterms:W3CDTF">2019-04-11T22:07:55Z</dcterms:modified>
</cp:coreProperties>
</file>