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4"/>
  </p:notes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8F44AAA5-165B-4F80-BFD9-AA48091C63F4}"/>
    <pc:docChg chg="custSel modSld">
      <pc:chgData name="Alois Klotz" userId="0e7873f3-c968-46a8-ac9c-5d38456ab073" providerId="ADAL" clId="{8F44AAA5-165B-4F80-BFD9-AA48091C63F4}" dt="2023-08-05T18:31:28.163" v="1" actId="478"/>
      <pc:docMkLst>
        <pc:docMk/>
      </pc:docMkLst>
      <pc:sldChg chg="delSp modSp mod">
        <pc:chgData name="Alois Klotz" userId="0e7873f3-c968-46a8-ac9c-5d38456ab073" providerId="ADAL" clId="{8F44AAA5-165B-4F80-BFD9-AA48091C63F4}" dt="2023-08-05T18:31:28.163" v="1" actId="478"/>
        <pc:sldMkLst>
          <pc:docMk/>
          <pc:sldMk cId="464641363" sldId="262"/>
        </pc:sldMkLst>
        <pc:spChg chg="del">
          <ac:chgData name="Alois Klotz" userId="0e7873f3-c968-46a8-ac9c-5d38456ab073" providerId="ADAL" clId="{8F44AAA5-165B-4F80-BFD9-AA48091C63F4}" dt="2023-08-05T18:31:28.163" v="1" actId="478"/>
          <ac:spMkLst>
            <pc:docMk/>
            <pc:sldMk cId="464641363" sldId="262"/>
            <ac:spMk id="3" creationId="{6166DFC9-46A0-437E-AC0B-21FE9DA83C2C}"/>
          </ac:spMkLst>
        </pc:spChg>
        <pc:graphicFrameChg chg="mod">
          <ac:chgData name="Alois Klotz" userId="0e7873f3-c968-46a8-ac9c-5d38456ab073" providerId="ADAL" clId="{8F44AAA5-165B-4F80-BFD9-AA48091C63F4}" dt="2023-08-05T18:31:01.147" v="0" actId="1076"/>
          <ac:graphicFrameMkLst>
            <pc:docMk/>
            <pc:sldMk cId="464641363" sldId="262"/>
            <ac:graphicFrameMk id="4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3.6501804179576434</c:v>
                </c:pt>
                <c:pt idx="1">
                  <c:v>71.299009295031183</c:v>
                </c:pt>
                <c:pt idx="2">
                  <c:v>20.643894477807955</c:v>
                </c:pt>
                <c:pt idx="3">
                  <c:v>4.4069158092032286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ED-4F11-8377-46D421682F5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10.156270525613337</c:v>
                </c:pt>
                <c:pt idx="1">
                  <c:v>72.489766750214116</c:v>
                </c:pt>
                <c:pt idx="2">
                  <c:v>12.654549658191064</c:v>
                </c:pt>
                <c:pt idx="3">
                  <c:v>4.6995444299068367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D-4F11-8377-46D421682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0493536"/>
        <c:axId val="650493928"/>
      </c:barChart>
      <c:catAx>
        <c:axId val="65049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rgbClr val="0070C0"/>
                </a:solidFill>
              </a:defRPr>
            </a:pPr>
            <a:endParaRPr lang="de-DE"/>
          </a:p>
        </c:txPr>
        <c:crossAx val="650493928"/>
        <c:crosses val="autoZero"/>
        <c:auto val="1"/>
        <c:lblAlgn val="ctr"/>
        <c:lblOffset val="100"/>
        <c:noMultiLvlLbl val="0"/>
      </c:catAx>
      <c:valAx>
        <c:axId val="650493928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650493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0.51701975043854353</c:v>
                </c:pt>
                <c:pt idx="1">
                  <c:v>44.613143218326194</c:v>
                </c:pt>
                <c:pt idx="2">
                  <c:v>44.033728030972483</c:v>
                </c:pt>
                <c:pt idx="3">
                  <c:v>10.836007544267789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D-4BDB-AC3F-481AC0211665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3.1435102222203937</c:v>
                </c:pt>
                <c:pt idx="1">
                  <c:v>64.034181738878175</c:v>
                </c:pt>
                <c:pt idx="2">
                  <c:v>23.431793913782357</c:v>
                </c:pt>
                <c:pt idx="3">
                  <c:v>9.3906169954058143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1D-4BDB-AC3F-481AC0211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871088"/>
        <c:axId val="651871480"/>
      </c:barChart>
      <c:catAx>
        <c:axId val="651871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1871480"/>
        <c:crosses val="autoZero"/>
        <c:auto val="1"/>
        <c:lblAlgn val="ctr"/>
        <c:lblOffset val="100"/>
        <c:noMultiLvlLbl val="0"/>
      </c:catAx>
      <c:valAx>
        <c:axId val="651871480"/>
        <c:scaling>
          <c:orientation val="minMax"/>
        </c:scaling>
        <c:delete val="0"/>
        <c:axPos val="b"/>
        <c:majorGridlines/>
        <c:numFmt formatCode="#,##0.0;#,##0.0;&quot;-&quot;" sourceLinked="1"/>
        <c:majorTickMark val="out"/>
        <c:minorTickMark val="none"/>
        <c:tickLblPos val="nextTo"/>
        <c:crossAx val="6518710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3.6501804179576434</c:v>
                </c:pt>
                <c:pt idx="1">
                  <c:v>71.299009295031183</c:v>
                </c:pt>
                <c:pt idx="2">
                  <c:v>20.643894477807955</c:v>
                </c:pt>
                <c:pt idx="3">
                  <c:v>4.4069158092032286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03-4FCF-BC6B-8C67797FC287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10.156270525613337</c:v>
                </c:pt>
                <c:pt idx="1">
                  <c:v>72.489766750214116</c:v>
                </c:pt>
                <c:pt idx="2">
                  <c:v>12.654549658191064</c:v>
                </c:pt>
                <c:pt idx="3">
                  <c:v>4.6995444299068367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03-4FCF-BC6B-8C67797FC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872264"/>
        <c:axId val="651872656"/>
      </c:barChart>
      <c:catAx>
        <c:axId val="6518722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1872656"/>
        <c:crosses val="autoZero"/>
        <c:auto val="1"/>
        <c:lblAlgn val="ctr"/>
        <c:lblOffset val="100"/>
        <c:noMultiLvlLbl val="0"/>
      </c:catAx>
      <c:valAx>
        <c:axId val="651872656"/>
        <c:scaling>
          <c:orientation val="minMax"/>
        </c:scaling>
        <c:delete val="0"/>
        <c:axPos val="b"/>
        <c:majorGridlines/>
        <c:numFmt formatCode="#,##0.0;#,##0.0;&quot;-&quot;" sourceLinked="1"/>
        <c:majorTickMark val="out"/>
        <c:minorTickMark val="none"/>
        <c:tickLblPos val="nextTo"/>
        <c:crossAx val="6518722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0.48148411686252618</c:v>
                </c:pt>
                <c:pt idx="1">
                  <c:v>28.050509307659048</c:v>
                </c:pt>
                <c:pt idx="2">
                  <c:v>52.85524277636987</c:v>
                </c:pt>
                <c:pt idx="3">
                  <c:v>18.612763799108553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97-42D6-807C-F48D33B2BC24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1.0414364906280322</c:v>
                </c:pt>
                <c:pt idx="1">
                  <c:v>36.771482830068429</c:v>
                </c:pt>
                <c:pt idx="2">
                  <c:v>41.266600696212457</c:v>
                </c:pt>
                <c:pt idx="3">
                  <c:v>20.920479983091063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97-42D6-807C-F48D33B2B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145688"/>
        <c:axId val="651146080"/>
      </c:barChart>
      <c:catAx>
        <c:axId val="651145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1146080"/>
        <c:crosses val="autoZero"/>
        <c:auto val="1"/>
        <c:lblAlgn val="ctr"/>
        <c:lblOffset val="100"/>
        <c:noMultiLvlLbl val="0"/>
      </c:catAx>
      <c:valAx>
        <c:axId val="651146080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6511456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Tabelle1!$B$2:$B$5</c:f>
              <c:numCache>
                <c:formatCode>#,##0.0;#,##0.0;"-"</c:formatCode>
                <c:ptCount val="4"/>
                <c:pt idx="0">
                  <c:v>2.4495300294069891</c:v>
                </c:pt>
                <c:pt idx="1">
                  <c:v>37.926446445001709</c:v>
                </c:pt>
                <c:pt idx="2">
                  <c:v>51.525825831243566</c:v>
                </c:pt>
                <c:pt idx="3">
                  <c:v>8.0986487217882335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09-4728-B2E2-64B1145C73A2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Untergewicht</c:v>
                </c:pt>
                <c:pt idx="1">
                  <c:v>Normalgewicht</c:v>
                </c:pt>
                <c:pt idx="2">
                  <c:v>Übergewicht</c:v>
                </c:pt>
                <c:pt idx="3">
                  <c:v>Adipositas</c:v>
                </c:pt>
              </c:strCache>
            </c:strRef>
          </c:cat>
          <c:val>
            <c:numRef>
              <c:f>Tabelle1!$C$2:$C$5</c:f>
              <c:numCache>
                <c:formatCode>#,##0.0;#,##0.0;"-"</c:formatCode>
                <c:ptCount val="4"/>
                <c:pt idx="0">
                  <c:v>1.6476490491191227</c:v>
                </c:pt>
                <c:pt idx="1">
                  <c:v>42.706335316765838</c:v>
                </c:pt>
                <c:pt idx="2">
                  <c:v>40.668766771671919</c:v>
                </c:pt>
                <c:pt idx="3">
                  <c:v>14.977248862443121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09-4728-B2E2-64B1145C7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146864"/>
        <c:axId val="651328520"/>
      </c:barChart>
      <c:catAx>
        <c:axId val="65114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1328520"/>
        <c:crosses val="autoZero"/>
        <c:auto val="1"/>
        <c:lblAlgn val="ctr"/>
        <c:lblOffset val="100"/>
        <c:noMultiLvlLbl val="0"/>
      </c:catAx>
      <c:valAx>
        <c:axId val="651328520"/>
        <c:scaling>
          <c:orientation val="minMax"/>
        </c:scaling>
        <c:delete val="0"/>
        <c:axPos val="l"/>
        <c:majorGridlines/>
        <c:numFmt formatCode="#,##0.0;#,##0.0;&quot;-&quot;" sourceLinked="1"/>
        <c:majorTickMark val="out"/>
        <c:minorTickMark val="none"/>
        <c:tickLblPos val="nextTo"/>
        <c:crossAx val="65114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Tabelle1!$A$2:$A$9</c:f>
              <c:strCache>
                <c:ptCount val="8"/>
                <c:pt idx="0">
                  <c:v>Afrika (Subsahara)</c:v>
                </c:pt>
                <c:pt idx="1">
                  <c:v>Nordafrika und Mittlerer Osten</c:v>
                </c:pt>
                <c:pt idx="2">
                  <c:v>Lateinamerika</c:v>
                </c:pt>
                <c:pt idx="3">
                  <c:v>Ostasien</c:v>
                </c:pt>
                <c:pt idx="4">
                  <c:v>Südasien</c:v>
                </c:pt>
                <c:pt idx="5">
                  <c:v>Südostasien</c:v>
                </c:pt>
                <c:pt idx="6">
                  <c:v>Europa</c:v>
                </c:pt>
                <c:pt idx="7">
                  <c:v>Nordamerika (Länder mit höherem Einkommen)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23</c:v>
                </c:pt>
                <c:pt idx="1">
                  <c:v>58</c:v>
                </c:pt>
                <c:pt idx="2">
                  <c:v>57</c:v>
                </c:pt>
                <c:pt idx="3">
                  <c:v>26</c:v>
                </c:pt>
                <c:pt idx="4">
                  <c:v>12</c:v>
                </c:pt>
                <c:pt idx="5">
                  <c:v>22</c:v>
                </c:pt>
                <c:pt idx="6">
                  <c:v>58</c:v>
                </c:pt>
                <c:pt idx="7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C-4C1E-B8F2-6F2B767C39E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1980</c:v>
                </c:pt>
              </c:strCache>
            </c:strRef>
          </c:tx>
          <c:invertIfNegative val="0"/>
          <c:cat>
            <c:strRef>
              <c:f>Tabelle1!$A$2:$A$9</c:f>
              <c:strCache>
                <c:ptCount val="8"/>
                <c:pt idx="0">
                  <c:v>Afrika (Subsahara)</c:v>
                </c:pt>
                <c:pt idx="1">
                  <c:v>Nordafrika und Mittlerer Osten</c:v>
                </c:pt>
                <c:pt idx="2">
                  <c:v>Lateinamerika</c:v>
                </c:pt>
                <c:pt idx="3">
                  <c:v>Ostasien</c:v>
                </c:pt>
                <c:pt idx="4">
                  <c:v>Südasien</c:v>
                </c:pt>
                <c:pt idx="5">
                  <c:v>Südostasien</c:v>
                </c:pt>
                <c:pt idx="6">
                  <c:v>Europa</c:v>
                </c:pt>
                <c:pt idx="7">
                  <c:v>Nordamerika (Länder mit höherem Einkommen)</c:v>
                </c:pt>
              </c:strCache>
            </c:str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12</c:v>
                </c:pt>
                <c:pt idx="1">
                  <c:v>34</c:v>
                </c:pt>
                <c:pt idx="2">
                  <c:v>30</c:v>
                </c:pt>
                <c:pt idx="3">
                  <c:v>14</c:v>
                </c:pt>
                <c:pt idx="4">
                  <c:v>9</c:v>
                </c:pt>
                <c:pt idx="5">
                  <c:v>7</c:v>
                </c:pt>
                <c:pt idx="6">
                  <c:v>47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C-4C1E-B8F2-6F2B767C39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1329304"/>
        <c:axId val="651329696"/>
      </c:barChart>
      <c:catAx>
        <c:axId val="6513293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1329696"/>
        <c:crosses val="autoZero"/>
        <c:auto val="1"/>
        <c:lblAlgn val="ctr"/>
        <c:lblOffset val="100"/>
        <c:noMultiLvlLbl val="0"/>
      </c:catAx>
      <c:valAx>
        <c:axId val="65132969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AT" dirty="0"/>
                  <a:t>In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513293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AFA5-B46A-40E0-ADDF-C06A211B2EC5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795EB-90FA-4116-B756-2DF65BDA35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6124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795EB-90FA-4116-B756-2DF65BDA357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751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423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859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86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158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263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044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315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6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79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933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927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9FE98-1739-46C0-A223-5FD80D5E0C28}" type="datetimeFigureOut">
              <a:rPr lang="de-AT" smtClean="0"/>
              <a:t>05.08.2023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B82E-3B20-48ED-B8EB-C5C733B51B1C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Picture 2" descr="https://openclipart.org/image/300px/svg_to_png/209539/food-cheese-stinky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43018"/>
            <a:ext cx="14859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49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s://www.bbc.com/news/health-43697948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none" strike="noStrike" dirty="0">
                <a:effectLst/>
              </a:rPr>
              <a:t>Body-Mass-Index (BMI)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u="none" strike="noStrike" dirty="0">
                <a:effectLst/>
              </a:rPr>
              <a:t>nach</a:t>
            </a:r>
            <a:r>
              <a:rPr lang="en-US" u="none" strike="noStrike" dirty="0">
                <a:effectLst/>
              </a:rPr>
              <a:t> WHO-Definition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90920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Übergewicht Erwachsene global</a:t>
            </a:r>
            <a:br>
              <a:rPr lang="de-AT" dirty="0"/>
            </a:br>
            <a:r>
              <a:rPr lang="de-AT" sz="2700" dirty="0"/>
              <a:t>BMI &gt; 25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72537"/>
              </p:ext>
            </p:extLst>
          </p:nvPr>
        </p:nvGraphicFramePr>
        <p:xfrm>
          <a:off x="457200" y="1600200"/>
          <a:ext cx="8229600" cy="449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Quelle: </a:t>
            </a:r>
            <a:r>
              <a:rPr lang="de-AT" dirty="0" err="1"/>
              <a:t>Overeas</a:t>
            </a:r>
            <a:r>
              <a:rPr lang="de-AT" dirty="0"/>
              <a:t> Development Institute</a:t>
            </a:r>
          </a:p>
        </p:txBody>
      </p:sp>
    </p:spTree>
    <p:extLst>
      <p:ext uri="{BB962C8B-B14F-4D97-AF65-F5344CB8AC3E}">
        <p14:creationId xmlns:p14="http://schemas.microsoft.com/office/powerpoint/2010/main" val="3286832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n-US" b="1" dirty="0"/>
              <a:t>Where are you on the global fat scale?</a:t>
            </a:r>
            <a:br>
              <a:rPr lang="en-US" b="1" dirty="0"/>
            </a:br>
            <a:r>
              <a:rPr lang="en-US" sz="1200" b="1" dirty="0"/>
              <a:t>Use this </a:t>
            </a:r>
            <a:r>
              <a:rPr lang="en-US" sz="1200" b="1" dirty="0" err="1"/>
              <a:t>Postalcode</a:t>
            </a:r>
            <a:r>
              <a:rPr lang="en-US" sz="1200" b="1" dirty="0"/>
              <a:t> </a:t>
            </a:r>
            <a:r>
              <a:rPr lang="en-US" sz="1400" b="1" dirty="0">
                <a:solidFill>
                  <a:srgbClr val="FF0000"/>
                </a:solidFill>
              </a:rPr>
              <a:t>AL3 8QE </a:t>
            </a:r>
            <a:r>
              <a:rPr lang="en-US" sz="1200" b="1" dirty="0"/>
              <a:t>: You need one!</a:t>
            </a:r>
            <a:endParaRPr lang="de-AT" sz="1200" dirty="0"/>
          </a:p>
        </p:txBody>
      </p:sp>
      <p:sp>
        <p:nvSpPr>
          <p:cNvPr id="3" name="Textfeld 2"/>
          <p:cNvSpPr txBox="1"/>
          <p:nvPr/>
        </p:nvSpPr>
        <p:spPr>
          <a:xfrm>
            <a:off x="1802074" y="454977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Calculator: </a:t>
            </a:r>
            <a:r>
              <a:rPr lang="en-US" dirty="0">
                <a:hlinkClick r:id="rId2"/>
              </a:rPr>
              <a:t>BMI and obesity: Where are you on the UK fat scale? - BBC News</a:t>
            </a:r>
            <a:endParaRPr lang="en-US" b="1" dirty="0"/>
          </a:p>
        </p:txBody>
      </p:sp>
      <p:pic>
        <p:nvPicPr>
          <p:cNvPr id="1026" name="Picture 2" descr="C:\Users\Christian\AppData\Local\Microsoft\Windows\Temporary Internet Files\Content.IE5\XA5861GN\MC900037073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456" y="2420888"/>
            <a:ext cx="1847088" cy="1536192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89BB1F2-562A-478A-A4E5-EAF6438C3220}"/>
              </a:ext>
            </a:extLst>
          </p:cNvPr>
          <p:cNvSpPr txBox="1"/>
          <p:nvPr/>
        </p:nvSpPr>
        <p:spPr>
          <a:xfrm>
            <a:off x="1802074" y="53886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/>
              <a:t>Use this </a:t>
            </a:r>
            <a:r>
              <a:rPr lang="en-US" sz="1800" b="1" i="1" dirty="0" err="1"/>
              <a:t>Postalcode</a:t>
            </a:r>
            <a:r>
              <a:rPr lang="en-US" sz="1800" b="1" i="1" dirty="0"/>
              <a:t> </a:t>
            </a:r>
            <a:r>
              <a:rPr lang="en-US" sz="2000" b="1" i="1" dirty="0">
                <a:solidFill>
                  <a:srgbClr val="FF0000"/>
                </a:solidFill>
              </a:rPr>
              <a:t>AL3 8QE </a:t>
            </a:r>
            <a:r>
              <a:rPr lang="en-US" sz="1800" b="1" i="1" dirty="0"/>
              <a:t>: You need one!</a:t>
            </a:r>
            <a:endParaRPr lang="de-AT" i="1" dirty="0"/>
          </a:p>
        </p:txBody>
      </p:sp>
    </p:spTree>
    <p:extLst>
      <p:ext uri="{BB962C8B-B14F-4D97-AF65-F5344CB8AC3E}">
        <p14:creationId xmlns:p14="http://schemas.microsoft.com/office/powerpoint/2010/main" val="211568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Danke für die Aufmerksamkeit!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5604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Berechnung des BMI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2699792" y="3645024"/>
                <a:ext cx="1841919" cy="8265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𝐵𝑀𝐼</m:t>
                      </m:r>
                      <m:r>
                        <a:rPr lang="de-AT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645024"/>
                <a:ext cx="1841919" cy="8265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/>
          <p:cNvSpPr/>
          <p:nvPr/>
        </p:nvSpPr>
        <p:spPr>
          <a:xfrm>
            <a:off x="467544" y="5085184"/>
            <a:ext cx="8047806" cy="1085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96459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none" strike="noStrike" dirty="0">
                <a:effectLst/>
              </a:rPr>
              <a:t>Body-Mass-Index (BMI)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170221"/>
              </p:ext>
            </p:extLst>
          </p:nvPr>
        </p:nvGraphicFramePr>
        <p:xfrm>
          <a:off x="395536" y="1844824"/>
          <a:ext cx="8229602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de-A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3200" dirty="0"/>
                        <a:t>BMI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/>
                        <a:t>Untergewicht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/>
                        <a:t>&lt; 18,5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/>
                        <a:t>Normalgewicht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/>
                        <a:t>18,5 - &lt; 25,0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3200" dirty="0"/>
                        <a:t>Übergewicht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200" dirty="0"/>
                        <a:t>25,0 - &lt; 30,0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483768" y="12687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Klassifizierungstabelle der WHO</a:t>
            </a:r>
          </a:p>
        </p:txBody>
      </p:sp>
    </p:spTree>
    <p:extLst>
      <p:ext uri="{BB962C8B-B14F-4D97-AF65-F5344CB8AC3E}">
        <p14:creationId xmlns:p14="http://schemas.microsoft.com/office/powerpoint/2010/main" val="46464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Alter: 15 bis unter 30 Jahre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90716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Statistik Austria</a:t>
            </a:r>
          </a:p>
        </p:txBody>
      </p:sp>
    </p:spTree>
    <p:extLst>
      <p:ext uri="{BB962C8B-B14F-4D97-AF65-F5344CB8AC3E}">
        <p14:creationId xmlns:p14="http://schemas.microsoft.com/office/powerpoint/2010/main" val="418180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Alter: 30 bis unter 45 Jahre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80635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Statistik Austria</a:t>
            </a:r>
          </a:p>
        </p:txBody>
      </p:sp>
    </p:spTree>
    <p:extLst>
      <p:ext uri="{BB962C8B-B14F-4D97-AF65-F5344CB8AC3E}">
        <p14:creationId xmlns:p14="http://schemas.microsoft.com/office/powerpoint/2010/main" val="319296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Alter: 45 bis unter 60 Jahre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1989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295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Alter: 60 bis unter 75 Jahre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5535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Statistik Austria</a:t>
            </a:r>
          </a:p>
        </p:txBody>
      </p:sp>
    </p:spTree>
    <p:extLst>
      <p:ext uri="{BB962C8B-B14F-4D97-AF65-F5344CB8AC3E}">
        <p14:creationId xmlns:p14="http://schemas.microsoft.com/office/powerpoint/2010/main" val="5168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Alter: ab 75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35930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Statistik Austria</a:t>
            </a:r>
          </a:p>
        </p:txBody>
      </p:sp>
    </p:spTree>
    <p:extLst>
      <p:ext uri="{BB962C8B-B14F-4D97-AF65-F5344CB8AC3E}">
        <p14:creationId xmlns:p14="http://schemas.microsoft.com/office/powerpoint/2010/main" val="327996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Schulkinder (7 bis 14 Jahre)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Statistik Austria</a:t>
            </a:r>
          </a:p>
        </p:txBody>
      </p:sp>
    </p:spTree>
    <p:extLst>
      <p:ext uri="{BB962C8B-B14F-4D97-AF65-F5344CB8AC3E}">
        <p14:creationId xmlns:p14="http://schemas.microsoft.com/office/powerpoint/2010/main" val="2922192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Bildschirmpräsentation (4:3)</PresentationFormat>
  <Paragraphs>32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Body-Mass-Index (BMI)</vt:lpstr>
      <vt:lpstr>Berechnung des BMI</vt:lpstr>
      <vt:lpstr>Body-Mass-Index (BMI)</vt:lpstr>
      <vt:lpstr>Alter: 15 bis unter 30 Jahre</vt:lpstr>
      <vt:lpstr>Alter: 30 bis unter 45 Jahre</vt:lpstr>
      <vt:lpstr>Alter: 45 bis unter 60 Jahre</vt:lpstr>
      <vt:lpstr>Alter: 60 bis unter 75 Jahre</vt:lpstr>
      <vt:lpstr>Alter: ab 75</vt:lpstr>
      <vt:lpstr>Schulkinder (7 bis 14 Jahre)</vt:lpstr>
      <vt:lpstr>Übergewicht Erwachsene global BMI &gt; 25</vt:lpstr>
      <vt:lpstr>Where are you on the global fat scale? Use this Postalcode AL3 8QE : You need one!</vt:lpstr>
      <vt:lpstr>Danke für die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Body-Mass-Index (BMI)</dc:title>
  <dc:creator>EASY4ME</dc:creator>
  <cp:lastModifiedBy>Easy4me</cp:lastModifiedBy>
  <cp:revision>43</cp:revision>
  <dcterms:created xsi:type="dcterms:W3CDTF">2013-12-30T15:58:16Z</dcterms:created>
  <dcterms:modified xsi:type="dcterms:W3CDTF">2023-08-05T18:38:22Z</dcterms:modified>
</cp:coreProperties>
</file>