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9" r:id="rId5"/>
    <p:sldId id="261" r:id="rId6"/>
    <p:sldId id="262" r:id="rId7"/>
    <p:sldId id="258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975" autoAdjust="0"/>
    <p:restoredTop sz="81568" autoAdjust="0"/>
  </p:normalViewPr>
  <p:slideViewPr>
    <p:cSldViewPr snapToGrid="0">
      <p:cViewPr varScale="1">
        <p:scale>
          <a:sx n="133" d="100"/>
          <a:sy n="133" d="100"/>
        </p:scale>
        <p:origin x="876" y="114"/>
      </p:cViewPr>
      <p:guideLst/>
    </p:cSldViewPr>
  </p:slideViewPr>
  <p:outlineViewPr>
    <p:cViewPr>
      <p:scale>
        <a:sx n="33" d="100"/>
        <a:sy n="33" d="100"/>
      </p:scale>
      <p:origin x="0" y="-82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B0637-239B-42C4-82EE-BC79C020166A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C447-B3CD-4D2E-B3BA-5865A32A2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564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0496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7856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dirty="0"/>
              <a:t>Warum Kostenersparnis? </a:t>
            </a:r>
            <a:br>
              <a:rPr lang="de-AT" b="1" dirty="0"/>
            </a:br>
            <a:r>
              <a:rPr lang="de-DE" dirty="0"/>
              <a:t>Ohne Cloud-Computing muss eine Firma eigene Server anschaffen und verwalten. Das ist teurer als Cloud-Computing.</a:t>
            </a:r>
          </a:p>
          <a:p>
            <a:r>
              <a:rPr lang="de-DE" dirty="0"/>
              <a:t>Benötigt man mehr Rechenleistung oder mehr Speicherplatz, muss man keine neue Hardware besorgen, sondern diese wird vom Dienstleister in kurzer Zeit bereitgestellt.</a:t>
            </a:r>
          </a:p>
          <a:p>
            <a:r>
              <a:rPr lang="de-DE" b="1" dirty="0"/>
              <a:t>Backup der Daten online: </a:t>
            </a:r>
          </a:p>
          <a:p>
            <a:r>
              <a:rPr lang="de-DE" b="0" dirty="0"/>
              <a:t>Ein Backup in der Cloud wird in einem Rechencenter erzeugt und aufbewahrt.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/>
              <a:t>Hohe Sicherheit: </a:t>
            </a:r>
            <a:endParaRPr lang="de-AT" b="1" dirty="0"/>
          </a:p>
          <a:p>
            <a:r>
              <a:rPr lang="de-AT" b="0" dirty="0"/>
              <a:t>Rechencenter werden professionell verwaltet und haben hohe Sicherheitsstandards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9730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b="1" dirty="0"/>
              <a:t>Unberechtigter Zugriff auf Daten</a:t>
            </a:r>
          </a:p>
          <a:p>
            <a:pPr lvl="0"/>
            <a:r>
              <a:rPr lang="de-DE" b="0" dirty="0"/>
              <a:t>Zugangsdaten müssen besonders geschützt werden – am besten mit zweifacher Autorisierung wie im Onlinebanking</a:t>
            </a:r>
          </a:p>
          <a:p>
            <a:pPr lvl="0"/>
            <a:r>
              <a:rPr lang="de-DE" b="1" dirty="0"/>
              <a:t>Bedrohung durch Malware</a:t>
            </a:r>
          </a:p>
          <a:p>
            <a:pPr lvl="0"/>
            <a:r>
              <a:rPr lang="de-DE" b="0" dirty="0"/>
              <a:t>Befall durch Malware könnte sich leichter verbreiten</a:t>
            </a:r>
          </a:p>
          <a:p>
            <a:pPr lvl="0"/>
            <a:r>
              <a:rPr lang="de-DE" b="1" dirty="0"/>
              <a:t>Ungesicherte Übertragung der Daten</a:t>
            </a:r>
          </a:p>
          <a:p>
            <a:pPr lvl="0"/>
            <a:r>
              <a:rPr lang="de-DE" b="0" dirty="0"/>
              <a:t>Nur verschlüsselte Datenübertragung verhindert das Mitlesen durch Unbefugte</a:t>
            </a:r>
          </a:p>
          <a:p>
            <a:pPr lvl="0"/>
            <a:r>
              <a:rPr lang="de-DE" b="1" dirty="0"/>
              <a:t>Abhängigkeit vom Provider und Cloud-Anbieter</a:t>
            </a:r>
          </a:p>
          <a:p>
            <a:pPr lvl="0"/>
            <a:r>
              <a:rPr lang="de-DE" b="0" dirty="0"/>
              <a:t>Ein Umstieg auf einen anderen Anbieter ist nicht leicht machbar.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445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126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pic>
        <p:nvPicPr>
          <p:cNvPr id="18" name="Picture 2" descr="C:\Users\user\Box Sync\_FTP_Easy4Me_Neu\workfiles\images\easy4me-logo.png">
            <a:extLst>
              <a:ext uri="{FF2B5EF4-FFF2-40B4-BE49-F238E27FC236}">
                <a16:creationId xmlns:a16="http://schemas.microsoft.com/office/drawing/2014/main" id="{D8662560-9624-47D9-B2AD-50C3433A2A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64" y="6675827"/>
            <a:ext cx="1048335" cy="16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imp-werkstatt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CB5CB-0523-4FB4-88A0-333E40FF4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Online Zusammenarbeit</a:t>
            </a:r>
            <a:endParaRPr lang="de-A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57EF9CD-1DFD-421E-8A56-E15E014EC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584" y="0"/>
            <a:ext cx="37444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700E9BC-0324-43CE-845E-BB511E266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386" y="6244418"/>
            <a:ext cx="2449362" cy="54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11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Risiken von Online-Zusammenarbeit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de-DE" dirty="0"/>
          </a:p>
          <a:p>
            <a:pPr lvl="0"/>
            <a:r>
              <a:rPr lang="de-DE" dirty="0"/>
              <a:t>Unberechtigter Zugriff auf Daten</a:t>
            </a:r>
          </a:p>
          <a:p>
            <a:pPr lvl="0"/>
            <a:r>
              <a:rPr lang="de-DE" dirty="0"/>
              <a:t>Bedrohung durch Malware</a:t>
            </a:r>
          </a:p>
          <a:p>
            <a:pPr lvl="0"/>
            <a:r>
              <a:rPr lang="de-DE" dirty="0"/>
              <a:t>Identitätsdiebstahl durch Entwendung von Zugangsdaten</a:t>
            </a:r>
          </a:p>
          <a:p>
            <a:pPr lvl="0"/>
            <a:r>
              <a:rPr lang="de-DE" dirty="0"/>
              <a:t>Ungesicherte Übertragung der Daten</a:t>
            </a:r>
          </a:p>
          <a:p>
            <a:pPr lvl="0"/>
            <a:r>
              <a:rPr lang="de-DE" dirty="0"/>
              <a:t>Abhängigkeit vom Provider und Cloud-Anbieter</a:t>
            </a:r>
          </a:p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276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2497D-33A1-4DB3-842B-50CD76D2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Bedrohung durch Malware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2C760-8D4B-4C9F-A319-8B0BDE1CD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22579"/>
            <a:ext cx="8596668" cy="2918783"/>
          </a:xfrm>
        </p:spPr>
        <p:txBody>
          <a:bodyPr>
            <a:normAutofit/>
          </a:bodyPr>
          <a:lstStyle/>
          <a:p>
            <a:pPr lvl="0"/>
            <a:r>
              <a:rPr lang="de-DE" dirty="0"/>
              <a:t>Computerviren beeinträchtigen die Datensicherheit</a:t>
            </a:r>
            <a:endParaRPr lang="de-AT" dirty="0"/>
          </a:p>
          <a:p>
            <a:pPr lvl="0"/>
            <a:r>
              <a:rPr lang="de-DE" dirty="0"/>
              <a:t>Trojaner: vordergründig nützliches Programm</a:t>
            </a:r>
            <a:endParaRPr lang="de-AT" dirty="0"/>
          </a:p>
          <a:p>
            <a:pPr lvl="0"/>
            <a:r>
              <a:rPr lang="de-DE" dirty="0"/>
              <a:t>Spyware forscht den Computer aus und versendet Daten</a:t>
            </a:r>
            <a:endParaRPr lang="de-AT" dirty="0"/>
          </a:p>
          <a:p>
            <a:pPr lvl="0"/>
            <a:r>
              <a:rPr lang="de-DE" dirty="0"/>
              <a:t>Phishing: E-Mails verweisen auf gefälschte Online-Banking Seiten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8A1604F-2B4A-4BDE-9B04-C08F5267E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65198">
            <a:off x="7150312" y="1041385"/>
            <a:ext cx="4247380" cy="361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7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904A2E0F-DAE5-4B1A-BF39-735D4D71E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484">
            <a:off x="6511910" y="2606955"/>
            <a:ext cx="4857024" cy="3319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CD36D84-075A-42F1-99E1-21B47571E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Online Kalender - Terminverwaltung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1F097D-4028-4CDD-B405-98E1928D5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Kalender können freigegeben werden</a:t>
            </a:r>
            <a:endParaRPr lang="de-AT" dirty="0"/>
          </a:p>
          <a:p>
            <a:pPr lvl="0"/>
            <a:r>
              <a:rPr lang="de-DE" dirty="0"/>
              <a:t>Einladungen zu Terminen</a:t>
            </a:r>
            <a:endParaRPr lang="de-AT" dirty="0"/>
          </a:p>
          <a:p>
            <a:pPr lvl="0"/>
            <a:r>
              <a:rPr lang="de-DE" dirty="0"/>
              <a:t>Kalender werden mit mobilen Geräten synchronisiert</a:t>
            </a:r>
            <a:endParaRPr lang="de-AT" dirty="0"/>
          </a:p>
          <a:p>
            <a:pPr lvl="0"/>
            <a:r>
              <a:rPr lang="de-DE" dirty="0"/>
              <a:t>Erinnerung an Termine mit E-Mail, SMS oder Pop-Up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82459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4A513-31CA-4214-B545-3C01E88A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Betriebssysteme für mobile Geräte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09F310-8000-495D-8463-60B3DE223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034" y="2160589"/>
            <a:ext cx="6131968" cy="3880773"/>
          </a:xfrm>
        </p:spPr>
        <p:txBody>
          <a:bodyPr/>
          <a:lstStyle/>
          <a:p>
            <a:pPr lvl="0"/>
            <a:r>
              <a:rPr lang="de-DE" dirty="0"/>
              <a:t>Android</a:t>
            </a:r>
            <a:endParaRPr lang="de-AT" dirty="0"/>
          </a:p>
          <a:p>
            <a:pPr lvl="0"/>
            <a:r>
              <a:rPr lang="de-DE" dirty="0"/>
              <a:t>iOS von Apple</a:t>
            </a:r>
            <a:endParaRPr lang="de-AT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3E697720-4D6A-471A-9756-120FE4016B6C}"/>
              </a:ext>
            </a:extLst>
          </p:cNvPr>
          <p:cNvGrpSpPr/>
          <p:nvPr/>
        </p:nvGrpSpPr>
        <p:grpSpPr>
          <a:xfrm>
            <a:off x="1409462" y="2160589"/>
            <a:ext cx="1256147" cy="2346176"/>
            <a:chOff x="4347215" y="3617157"/>
            <a:chExt cx="1256147" cy="2346176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5E649F4B-65F1-4F0E-97AC-B6C6A297C7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7215" y="3617157"/>
              <a:ext cx="1256147" cy="1256147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https://upload.wikimedia.org/wikipedia/commons/thumb/4/48/Apple_iOS_new.svg/125px-Apple_iOS_new.svg.png">
              <a:extLst>
                <a:ext uri="{FF2B5EF4-FFF2-40B4-BE49-F238E27FC236}">
                  <a16:creationId xmlns:a16="http://schemas.microsoft.com/office/drawing/2014/main" id="{F637FC30-52D1-45CF-B9B3-E265A5889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4537" y="5201333"/>
              <a:ext cx="1190625" cy="76200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773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A29C2-24A2-4C8A-BCCE-192202C2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Kabellose Datenübertragung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38F75B-B462-47E9-AB4A-A2E23392D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Bluetooth </a:t>
            </a:r>
          </a:p>
          <a:p>
            <a:pPr lvl="1"/>
            <a:r>
              <a:rPr lang="de-DE" dirty="0"/>
              <a:t>Reichweite: ca. 10 m</a:t>
            </a:r>
          </a:p>
          <a:p>
            <a:pPr lvl="1"/>
            <a:r>
              <a:rPr lang="de-DE" dirty="0"/>
              <a:t>Geschwindigkeit: 2,1 </a:t>
            </a:r>
            <a:r>
              <a:rPr lang="de-AT" dirty="0"/>
              <a:t>MBit/s</a:t>
            </a:r>
          </a:p>
          <a:p>
            <a:r>
              <a:rPr lang="en-US" dirty="0"/>
              <a:t>WLAN </a:t>
            </a:r>
          </a:p>
          <a:p>
            <a:pPr lvl="1"/>
            <a:r>
              <a:rPr lang="en-US" dirty="0" err="1"/>
              <a:t>Drahtloses</a:t>
            </a:r>
            <a:r>
              <a:rPr lang="en-US" dirty="0"/>
              <a:t> </a:t>
            </a:r>
            <a:r>
              <a:rPr lang="en-US" dirty="0" err="1"/>
              <a:t>Netzwerk</a:t>
            </a:r>
            <a:endParaRPr lang="en-US" dirty="0"/>
          </a:p>
          <a:p>
            <a:pPr lvl="1"/>
            <a:r>
              <a:rPr lang="de-DE" dirty="0"/>
              <a:t>Offene WLANs</a:t>
            </a:r>
          </a:p>
          <a:p>
            <a:pPr lvl="2"/>
            <a:r>
              <a:rPr lang="de-DE" dirty="0"/>
              <a:t>nicht verschlüsselt und ohne Zugangscode</a:t>
            </a:r>
            <a:endParaRPr lang="de-AT" dirty="0"/>
          </a:p>
          <a:p>
            <a:pPr lvl="1"/>
            <a:r>
              <a:rPr lang="de-DE" dirty="0"/>
              <a:t>Gesicherte WLANs: </a:t>
            </a:r>
          </a:p>
          <a:p>
            <a:pPr lvl="2"/>
            <a:r>
              <a:rPr lang="de-DE" dirty="0"/>
              <a:t>WPA-Verschlüsselung, Zugang nur mit Zugangscode</a:t>
            </a:r>
          </a:p>
          <a:p>
            <a:pPr lvl="2"/>
            <a:r>
              <a:rPr lang="en-US" dirty="0" err="1"/>
              <a:t>Verschlüsselung</a:t>
            </a:r>
            <a:r>
              <a:rPr lang="en-US" dirty="0"/>
              <a:t> WPA, WPA2 und WPA3</a:t>
            </a:r>
          </a:p>
          <a:p>
            <a:pPr lvl="1"/>
            <a:endParaRPr lang="de-A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C71D37-2792-4673-9BFE-20197E4E6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429" y="2393406"/>
            <a:ext cx="573058" cy="75824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22AF3AEC-6BD2-4C4C-A69A-8FBC31D26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210" y="3535200"/>
            <a:ext cx="792438" cy="58935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8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14A54-26E8-401F-BB43-FD07E87E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Öffentliche Netzwerke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C42844-1685-4164-8591-0957C9554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800"/>
              </a:spcBef>
            </a:pPr>
            <a:r>
              <a:rPr lang="de-DE" dirty="0"/>
              <a:t>Hot Spots </a:t>
            </a:r>
          </a:p>
          <a:p>
            <a:pPr lvl="1"/>
            <a:r>
              <a:rPr lang="de-DE" dirty="0"/>
              <a:t>öffentliche WLANs in Restaurants, Cafés, Bibliotheken …</a:t>
            </a:r>
          </a:p>
          <a:p>
            <a:pPr lvl="0">
              <a:spcBef>
                <a:spcPts val="1800"/>
              </a:spcBef>
            </a:pPr>
            <a:r>
              <a:rPr lang="de-DE" dirty="0"/>
              <a:t>Hacker können Daten abfangen, daher: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Bei der Verbindung „Öffentlich“ auswählen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Auf gesicherte Verbindung achten: http</a:t>
            </a:r>
            <a:r>
              <a:rPr lang="de-DE" b="1" dirty="0">
                <a:solidFill>
                  <a:srgbClr val="C00000"/>
                </a:solidFill>
              </a:rPr>
              <a:t>s</a:t>
            </a:r>
          </a:p>
          <a:p>
            <a:pPr lvl="1">
              <a:spcBef>
                <a:spcPts val="1800"/>
              </a:spcBef>
            </a:pPr>
            <a:r>
              <a:rPr lang="de-DE" dirty="0"/>
              <a:t>Firmenmitarbeiter verwenden </a:t>
            </a:r>
            <a:r>
              <a:rPr lang="de-AT" dirty="0"/>
              <a:t>virtuelle private Netzwerkverbindung (VPN), damit sind die </a:t>
            </a:r>
            <a:r>
              <a:rPr lang="de-AT"/>
              <a:t>Daten verschlüsselt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4" name="Picture 5" descr="http://openclipart.org/image/300px/svg_to_png/15868/no_hope_Wireless_access_point.png">
            <a:extLst>
              <a:ext uri="{FF2B5EF4-FFF2-40B4-BE49-F238E27FC236}">
                <a16:creationId xmlns:a16="http://schemas.microsoft.com/office/drawing/2014/main" id="{BD619B6B-F1EE-401E-B2B8-C1CB816FA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191" y="949512"/>
            <a:ext cx="2038529" cy="219196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97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Warum Online-Zusammenarbeit?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Firmen, aber auch Studenten und Schüler verwenden Online-Zusammenarbeit. </a:t>
            </a:r>
          </a:p>
          <a:p>
            <a:r>
              <a:rPr lang="de-DE" dirty="0"/>
              <a:t>Arbeitsprozesse werden beschleunigt und Informationsflüsse verbessert.</a:t>
            </a:r>
          </a:p>
          <a:p>
            <a:r>
              <a:rPr lang="de-DE" dirty="0"/>
              <a:t>Mitarbeiter von Firmen mit Standorten in mehreren Ländern können einfach zusammenarbeiten.</a:t>
            </a:r>
          </a:p>
          <a:p>
            <a:r>
              <a:rPr lang="de-DE" dirty="0"/>
              <a:t>Online Meeting und Arbeiten in der Cloud ersetzen Dienstreisen.</a:t>
            </a:r>
          </a:p>
          <a:p>
            <a:r>
              <a:rPr lang="de-DE" dirty="0"/>
              <a:t>Persönliche Treffen sind nicht erforderlich.</a:t>
            </a:r>
          </a:p>
          <a:p>
            <a:r>
              <a:rPr lang="de-DE" dirty="0"/>
              <a:t>Arbeitstreffen sind online kurzfristig möglich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6411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Technische Voraussetzungen für </a:t>
            </a:r>
            <a:br>
              <a:rPr lang="de-AT" dirty="0"/>
            </a:br>
            <a:r>
              <a:rPr lang="de-AT" dirty="0"/>
              <a:t>Online-Zusammenarbeit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Leistungsfähige Internetverbindung</a:t>
            </a:r>
          </a:p>
          <a:p>
            <a:r>
              <a:rPr lang="de-AT" dirty="0"/>
              <a:t>Computer </a:t>
            </a:r>
          </a:p>
          <a:p>
            <a:pPr lvl="1"/>
            <a:r>
              <a:rPr lang="de-AT" dirty="0"/>
              <a:t>Notebook </a:t>
            </a:r>
          </a:p>
          <a:p>
            <a:pPr lvl="1"/>
            <a:r>
              <a:rPr lang="de-AT" dirty="0"/>
              <a:t>Smartphone </a:t>
            </a:r>
          </a:p>
          <a:p>
            <a:pPr lvl="1"/>
            <a:r>
              <a:rPr lang="de-AT" dirty="0"/>
              <a:t>Tablet…</a:t>
            </a:r>
          </a:p>
          <a:p>
            <a:r>
              <a:rPr lang="de-AT" dirty="0"/>
              <a:t>Webcam </a:t>
            </a:r>
            <a:r>
              <a:rPr lang="de-AT" sz="1400" dirty="0">
                <a:solidFill>
                  <a:schemeClr val="bg1">
                    <a:lumMod val="50000"/>
                  </a:schemeClr>
                </a:solidFill>
              </a:rPr>
              <a:t>(falls nicht eingebaut)</a:t>
            </a:r>
          </a:p>
          <a:p>
            <a:r>
              <a:rPr lang="de-AT"/>
              <a:t>Mikrofon </a:t>
            </a:r>
            <a:r>
              <a:rPr lang="de-AT" dirty="0"/>
              <a:t>und Lautsprecher oder Headset</a:t>
            </a:r>
          </a:p>
        </p:txBody>
      </p:sp>
    </p:spTree>
    <p:extLst>
      <p:ext uri="{BB962C8B-B14F-4D97-AF65-F5344CB8AC3E}">
        <p14:creationId xmlns:p14="http://schemas.microsoft.com/office/powerpoint/2010/main" val="193977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Online Speicherplatz - in der Cloud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11681"/>
            <a:ext cx="8596668" cy="4029682"/>
          </a:xfrm>
        </p:spPr>
        <p:txBody>
          <a:bodyPr>
            <a:normAutofit/>
          </a:bodyPr>
          <a:lstStyle/>
          <a:p>
            <a:r>
              <a:rPr lang="de-DE" dirty="0"/>
              <a:t>Anbieter</a:t>
            </a:r>
          </a:p>
          <a:p>
            <a:pPr lvl="1"/>
            <a:r>
              <a:rPr lang="de-DE" dirty="0"/>
              <a:t>OneDrive von Microsoft</a:t>
            </a:r>
          </a:p>
          <a:p>
            <a:pPr lvl="1"/>
            <a:r>
              <a:rPr lang="de-DE" dirty="0"/>
              <a:t>Google Drive</a:t>
            </a:r>
          </a:p>
          <a:p>
            <a:pPr lvl="1"/>
            <a:r>
              <a:rPr lang="de-DE" dirty="0"/>
              <a:t>Dropbox</a:t>
            </a:r>
          </a:p>
          <a:p>
            <a:pPr lvl="1"/>
            <a:r>
              <a:rPr lang="de-DE" dirty="0"/>
              <a:t>…</a:t>
            </a:r>
          </a:p>
          <a:p>
            <a:pPr lvl="0"/>
            <a:r>
              <a:rPr lang="de-DE" dirty="0"/>
              <a:t>Verfügbar für Smartphones, Tablets, Computer</a:t>
            </a:r>
            <a:endParaRPr lang="de-AT" dirty="0"/>
          </a:p>
          <a:p>
            <a:pPr lvl="0"/>
            <a:r>
              <a:rPr lang="de-DE" dirty="0"/>
              <a:t>Daten werden auf allen Geräten synchronisiert</a:t>
            </a:r>
            <a:endParaRPr lang="de-AT" dirty="0"/>
          </a:p>
          <a:p>
            <a:pPr lvl="0"/>
            <a:r>
              <a:rPr lang="de-DE" dirty="0"/>
              <a:t>Daten können für andere Personen freigegeben werden:</a:t>
            </a:r>
          </a:p>
          <a:p>
            <a:pPr lvl="1"/>
            <a:r>
              <a:rPr lang="de-DE" dirty="0"/>
              <a:t>Zur Ansicht oder</a:t>
            </a:r>
          </a:p>
          <a:p>
            <a:pPr lvl="1"/>
            <a:r>
              <a:rPr lang="de-DE" dirty="0"/>
              <a:t>zur Bearbeitung</a:t>
            </a:r>
            <a:endParaRPr lang="de-AT" dirty="0"/>
          </a:p>
          <a:p>
            <a:pPr lvl="1"/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8B9BAD-80DF-4CBB-BA7A-7A3C7F357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83" y="1635125"/>
            <a:ext cx="2124075" cy="5905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25ABD2-0C0D-4D48-9580-4B8A66573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83" y="2452157"/>
            <a:ext cx="2592288" cy="64610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FEAD110-2AC7-457B-B0A8-0A63EE715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83" y="3200429"/>
            <a:ext cx="2304256" cy="6163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04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95D23-50CF-4530-91BA-EF91FDA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Tools für Kommunikation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E4DC81-CA17-4E48-B806-35BFC9B6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5920"/>
            <a:ext cx="8596668" cy="4395443"/>
          </a:xfrm>
        </p:spPr>
        <p:txBody>
          <a:bodyPr>
            <a:normAutofit/>
          </a:bodyPr>
          <a:lstStyle/>
          <a:p>
            <a:r>
              <a:rPr lang="de-DE" dirty="0"/>
              <a:t>Soziale Netzwerke </a:t>
            </a:r>
          </a:p>
          <a:p>
            <a:pPr lvl="1"/>
            <a:r>
              <a:rPr lang="de-DE" dirty="0"/>
              <a:t>Facebook, WhatsApp, Instagram - für private Zwecke</a:t>
            </a:r>
          </a:p>
          <a:p>
            <a:r>
              <a:rPr lang="de-DE" dirty="0"/>
              <a:t>Mikroblogging</a:t>
            </a:r>
          </a:p>
          <a:p>
            <a:pPr lvl="1"/>
            <a:r>
              <a:rPr lang="de-DE" dirty="0"/>
              <a:t>Z.B. Twitter</a:t>
            </a:r>
          </a:p>
          <a:p>
            <a:r>
              <a:rPr lang="de-DE" dirty="0"/>
              <a:t>Newsgruppen und Foren</a:t>
            </a:r>
          </a:p>
          <a:p>
            <a:pPr lvl="1"/>
            <a:r>
              <a:rPr lang="de-DE" dirty="0"/>
              <a:t>Beiträge zu bestimmten Themen werden veröffentlicht und diskutiert.</a:t>
            </a:r>
            <a:br>
              <a:rPr lang="de-DE" dirty="0"/>
            </a:br>
            <a:r>
              <a:rPr lang="de-DE" dirty="0"/>
              <a:t>Beispiel: </a:t>
            </a:r>
            <a:r>
              <a:rPr lang="de-DE" dirty="0">
                <a:hlinkClick r:id="rId2"/>
              </a:rPr>
              <a:t>www.gimp-werkstatt.de</a:t>
            </a:r>
            <a:r>
              <a:rPr lang="de-DE" dirty="0"/>
              <a:t> </a:t>
            </a:r>
          </a:p>
          <a:p>
            <a:r>
              <a:rPr lang="de-DE" dirty="0"/>
              <a:t>Wikis - Zusammenarbeit und Wissensmanagement</a:t>
            </a:r>
          </a:p>
          <a:p>
            <a:pPr lvl="1"/>
            <a:r>
              <a:rPr lang="de-DE" dirty="0"/>
              <a:t>Beispiel: Wikipedia – jeder darf mitarbeiten</a:t>
            </a:r>
          </a:p>
          <a:p>
            <a:r>
              <a:rPr lang="de-DE" dirty="0"/>
              <a:t>Multimedia</a:t>
            </a:r>
          </a:p>
          <a:p>
            <a:pPr lvl="1"/>
            <a:r>
              <a:rPr lang="de-DE" dirty="0"/>
              <a:t>Video-Sharing (YouTube, Vimeo, …), Foto-Sharing (Flickr, </a:t>
            </a:r>
            <a:r>
              <a:rPr lang="de-DE" dirty="0" err="1"/>
              <a:t>Instagramm</a:t>
            </a:r>
            <a:r>
              <a:rPr lang="de-DE" dirty="0"/>
              <a:t>, …) 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B56F1B79-577A-435C-BDF0-57B5E1978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810" y="2466423"/>
            <a:ext cx="881858" cy="7172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39528FA-DDE8-4696-B7DA-7C16ADF382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6950" y="1653698"/>
            <a:ext cx="900118" cy="9001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638C142-1F12-4FA2-878F-A5D1734F34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9598" y="1536613"/>
            <a:ext cx="1059848" cy="10651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39C2314-490F-4ED9-8047-09CA443713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3493" y="1653698"/>
            <a:ext cx="900000" cy="90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999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7251D-6DC4-47D9-A66C-49A24EF1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Lernplattformen für Schulen/Universitäten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16646B-1A74-481F-8907-EBCE81611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/>
              <a:t>Anbieter:</a:t>
            </a:r>
          </a:p>
          <a:p>
            <a:pPr lvl="2"/>
            <a:r>
              <a:rPr lang="de-DE" dirty="0"/>
              <a:t>Microsoft Teams</a:t>
            </a:r>
          </a:p>
          <a:p>
            <a:pPr lvl="2"/>
            <a:r>
              <a:rPr lang="de-DE" dirty="0"/>
              <a:t>G Suite mit Google Classroom</a:t>
            </a:r>
          </a:p>
          <a:p>
            <a:pPr lvl="1"/>
            <a:r>
              <a:rPr lang="de-DE" dirty="0"/>
              <a:t>Funktionen:</a:t>
            </a:r>
          </a:p>
          <a:p>
            <a:pPr lvl="2"/>
            <a:r>
              <a:rPr lang="de-DE" dirty="0"/>
              <a:t>Webkonferenzen/Meetings</a:t>
            </a:r>
          </a:p>
          <a:p>
            <a:pPr lvl="2"/>
            <a:r>
              <a:rPr lang="de-DE" dirty="0"/>
              <a:t>Dokumente werden zur Verfügung gestellt</a:t>
            </a:r>
          </a:p>
          <a:p>
            <a:pPr lvl="2"/>
            <a:r>
              <a:rPr lang="de-DE" dirty="0"/>
              <a:t>Chat</a:t>
            </a:r>
          </a:p>
          <a:p>
            <a:pPr lvl="2"/>
            <a:r>
              <a:rPr lang="de-DE" dirty="0"/>
              <a:t>Kalender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4885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Office-Anwendungen in der Cloud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Google: </a:t>
            </a:r>
          </a:p>
          <a:p>
            <a:pPr lvl="1"/>
            <a:r>
              <a:rPr lang="de-DE" dirty="0" err="1"/>
              <a:t>Docs</a:t>
            </a:r>
            <a:r>
              <a:rPr lang="de-DE" dirty="0"/>
              <a:t>, Tabellen, Präsentation, Kalender, Gmail ….</a:t>
            </a:r>
            <a:endParaRPr lang="de-AT" dirty="0"/>
          </a:p>
          <a:p>
            <a:pPr lvl="0"/>
            <a:r>
              <a:rPr lang="en-US" dirty="0"/>
              <a:t>Office365: </a:t>
            </a:r>
          </a:p>
          <a:p>
            <a:pPr lvl="1"/>
            <a:r>
              <a:rPr lang="en-US" dirty="0"/>
              <a:t>Word, Excel, PowerPoint, OneNote, Outlook, Publisher, Access, </a:t>
            </a:r>
            <a:r>
              <a:rPr lang="en-US" dirty="0" err="1"/>
              <a:t>Kalender</a:t>
            </a:r>
            <a:r>
              <a:rPr lang="en-US" dirty="0"/>
              <a:t>..</a:t>
            </a:r>
          </a:p>
          <a:p>
            <a:pPr lvl="1"/>
            <a:r>
              <a:rPr lang="de-DE" dirty="0"/>
              <a:t>Basisfunktionen kostenlos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73728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03B74-49CD-4854-8C74-D72C37B4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Programme für Online-Meetings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4CBA8E-149C-4ABD-BC5A-3020D5C86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Microsoft Teams, Skype </a:t>
            </a:r>
            <a:endParaRPr lang="de-AT" dirty="0"/>
          </a:p>
          <a:p>
            <a:pPr lvl="0"/>
            <a:r>
              <a:rPr lang="de-DE" dirty="0"/>
              <a:t>Google </a:t>
            </a:r>
            <a:r>
              <a:rPr lang="de-DE" dirty="0" err="1"/>
              <a:t>Meet</a:t>
            </a:r>
            <a:endParaRPr lang="de-AT" dirty="0"/>
          </a:p>
          <a:p>
            <a:pPr lvl="0"/>
            <a:r>
              <a:rPr lang="de-DE" dirty="0"/>
              <a:t>Zoom</a:t>
            </a:r>
          </a:p>
          <a:p>
            <a:pPr lvl="0"/>
            <a:r>
              <a:rPr lang="de-DE" dirty="0" err="1"/>
              <a:t>Edumeet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DE" b="1" dirty="0"/>
              <a:t>Online-Meetings sparen Geld!</a:t>
            </a:r>
            <a:endParaRPr lang="de-AT" dirty="0"/>
          </a:p>
          <a:p>
            <a:pPr lvl="0"/>
            <a:r>
              <a:rPr lang="de-DE" dirty="0"/>
              <a:t>Keine teuren Geschäftsreisen </a:t>
            </a:r>
            <a:endParaRPr lang="de-AT" dirty="0"/>
          </a:p>
          <a:p>
            <a:pPr lvl="0"/>
            <a:r>
              <a:rPr lang="de-DE" dirty="0"/>
              <a:t>Arbeitstreffen sind kurzfristig möglich.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23102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Vorteile von Online-Zusammenarbeit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Kostenersparnis </a:t>
            </a:r>
          </a:p>
          <a:p>
            <a:pPr lvl="1"/>
            <a:r>
              <a:rPr lang="de-DE" dirty="0"/>
              <a:t>Verwaltung der EDV wird ausgelagert (Server, Anwendungsprogramme)</a:t>
            </a:r>
          </a:p>
          <a:p>
            <a:pPr lvl="0"/>
            <a:r>
              <a:rPr lang="de-DE" dirty="0"/>
              <a:t>Rechnerleistung und Datenspeicher werden nach Bedarf angepasst.</a:t>
            </a:r>
          </a:p>
          <a:p>
            <a:pPr lvl="0"/>
            <a:r>
              <a:rPr lang="de-DE" dirty="0"/>
              <a:t>Backup der Daten: lokal und online</a:t>
            </a:r>
          </a:p>
          <a:p>
            <a:pPr lvl="0"/>
            <a:r>
              <a:rPr lang="de-DE" dirty="0"/>
              <a:t>Hohe Sicherheit </a:t>
            </a:r>
            <a:endParaRPr lang="de-AT" dirty="0"/>
          </a:p>
          <a:p>
            <a:pPr lvl="0"/>
            <a:r>
              <a:rPr lang="de-DE" dirty="0"/>
              <a:t>Zugriff weltweit möglich</a:t>
            </a:r>
            <a:endParaRPr lang="de-AT" dirty="0"/>
          </a:p>
          <a:p>
            <a:pPr lvl="0"/>
            <a:r>
              <a:rPr lang="de-DE" dirty="0"/>
              <a:t>Office-Anwendungen online - keine Installation notwendig</a:t>
            </a:r>
            <a:endParaRPr lang="de-AT" dirty="0"/>
          </a:p>
          <a:p>
            <a:pPr lvl="0"/>
            <a:r>
              <a:rPr lang="de-DE" dirty="0"/>
              <a:t>Bessere Kommunikation durch vereinfachte Zusammenarbeit </a:t>
            </a:r>
            <a:endParaRPr lang="de-AT" dirty="0"/>
          </a:p>
          <a:p>
            <a:pPr lvl="0"/>
            <a:endParaRPr lang="de-DE" dirty="0"/>
          </a:p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393693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623</Words>
  <Application>Microsoft Office PowerPoint</Application>
  <PresentationFormat>Breitbild</PresentationFormat>
  <Paragraphs>128</Paragraphs>
  <Slides>15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Facette</vt:lpstr>
      <vt:lpstr>Online Zusammenarbeit</vt:lpstr>
      <vt:lpstr>Warum Online-Zusammenarbeit?</vt:lpstr>
      <vt:lpstr>Technische Voraussetzungen für  Online-Zusammenarbeit</vt:lpstr>
      <vt:lpstr>Online Speicherplatz - in der Cloud</vt:lpstr>
      <vt:lpstr>Tools für Kommunikation</vt:lpstr>
      <vt:lpstr>Lernplattformen für Schulen/Universitäten</vt:lpstr>
      <vt:lpstr>Office-Anwendungen in der Cloud</vt:lpstr>
      <vt:lpstr>Programme für Online-Meetings</vt:lpstr>
      <vt:lpstr>Vorteile von Online-Zusammenarbeit</vt:lpstr>
      <vt:lpstr>Risiken von Online-Zusammenarbeit</vt:lpstr>
      <vt:lpstr>Bedrohung durch Malware</vt:lpstr>
      <vt:lpstr>Online Kalender - Terminverwaltung</vt:lpstr>
      <vt:lpstr>Betriebssysteme für mobile Geräte</vt:lpstr>
      <vt:lpstr>Kabellose Datenübertragung</vt:lpstr>
      <vt:lpstr>Öffentliche Netzwerke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Zusammenarbeit</dc:title>
  <dc:creator>Alois Klotz</dc:creator>
  <cp:lastModifiedBy>Christian Klotz</cp:lastModifiedBy>
  <cp:revision>44</cp:revision>
  <dcterms:created xsi:type="dcterms:W3CDTF">2020-06-07T16:27:44Z</dcterms:created>
  <dcterms:modified xsi:type="dcterms:W3CDTF">2021-02-03T08:11:36Z</dcterms:modified>
</cp:coreProperties>
</file>