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1" r:id="rId4"/>
    <p:sldId id="264" r:id="rId5"/>
    <p:sldId id="265" r:id="rId6"/>
    <p:sldId id="266" r:id="rId7"/>
    <p:sldId id="268" r:id="rId8"/>
    <p:sldId id="269" r:id="rId9"/>
    <p:sldId id="27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26" autoAdjust="0"/>
    <p:restoredTop sz="81546" autoAdjust="0"/>
  </p:normalViewPr>
  <p:slideViewPr>
    <p:cSldViewPr snapToGrid="0">
      <p:cViewPr varScale="1">
        <p:scale>
          <a:sx n="73" d="100"/>
          <a:sy n="73" d="100"/>
        </p:scale>
        <p:origin x="758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6BB5B169-9F8C-4D8C-B83C-0333AA8E4FDC}"/>
    <pc:docChg chg="undo custSel delSld modSld">
      <pc:chgData name="Alois Klotz" userId="0e7873f3-c968-46a8-ac9c-5d38456ab073" providerId="ADAL" clId="{6BB5B169-9F8C-4D8C-B83C-0333AA8E4FDC}" dt="2023-10-01T06:48:53.135" v="68"/>
      <pc:docMkLst>
        <pc:docMk/>
      </pc:docMkLst>
      <pc:sldChg chg="modSp mod">
        <pc:chgData name="Alois Klotz" userId="0e7873f3-c968-46a8-ac9c-5d38456ab073" providerId="ADAL" clId="{6BB5B169-9F8C-4D8C-B83C-0333AA8E4FDC}" dt="2023-10-01T06:22:01.804" v="14" actId="108"/>
        <pc:sldMkLst>
          <pc:docMk/>
          <pc:sldMk cId="2570511200" sldId="256"/>
        </pc:sldMkLst>
        <pc:spChg chg="mod">
          <ac:chgData name="Alois Klotz" userId="0e7873f3-c968-46a8-ac9c-5d38456ab073" providerId="ADAL" clId="{6BB5B169-9F8C-4D8C-B83C-0333AA8E4FDC}" dt="2023-10-01T06:22:01.804" v="14" actId="108"/>
          <ac:spMkLst>
            <pc:docMk/>
            <pc:sldMk cId="2570511200" sldId="256"/>
            <ac:spMk id="2" creationId="{34DCB5CB-0523-4FB4-88A0-333E40FF4327}"/>
          </ac:spMkLst>
        </pc:spChg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1664112014" sldId="257"/>
        </pc:sldMkLst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773728301" sldId="258"/>
        </pc:sldMkLst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1679046587" sldId="259"/>
        </pc:sldMkLst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1939775177" sldId="260"/>
        </pc:sldMkLst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1189992232" sldId="261"/>
        </pc:sldMkLst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3548859617" sldId="262"/>
        </pc:sldMkLst>
      </pc:sldChg>
      <pc:sldChg chg="modSp mod">
        <pc:chgData name="Alois Klotz" userId="0e7873f3-c968-46a8-ac9c-5d38456ab073" providerId="ADAL" clId="{6BB5B169-9F8C-4D8C-B83C-0333AA8E4FDC}" dt="2023-10-01T06:46:11.511" v="45"/>
        <pc:sldMkLst>
          <pc:docMk/>
          <pc:sldMk cId="3239369382" sldId="263"/>
        </pc:sldMkLst>
        <pc:spChg chg="mod">
          <ac:chgData name="Alois Klotz" userId="0e7873f3-c968-46a8-ac9c-5d38456ab073" providerId="ADAL" clId="{6BB5B169-9F8C-4D8C-B83C-0333AA8E4FDC}" dt="2023-10-01T06:46:11.511" v="45"/>
          <ac:spMkLst>
            <pc:docMk/>
            <pc:sldMk cId="3239369382" sldId="263"/>
            <ac:spMk id="3" creationId="{198608B9-C46D-4093-9DDF-32420B43A058}"/>
          </ac:spMkLst>
        </pc:spChg>
      </pc:sldChg>
      <pc:sldChg chg="modSp mod">
        <pc:chgData name="Alois Klotz" userId="0e7873f3-c968-46a8-ac9c-5d38456ab073" providerId="ADAL" clId="{6BB5B169-9F8C-4D8C-B83C-0333AA8E4FDC}" dt="2023-10-01T06:47:09.859" v="51"/>
        <pc:sldMkLst>
          <pc:docMk/>
          <pc:sldMk cId="852762427" sldId="264"/>
        </pc:sldMkLst>
        <pc:spChg chg="mod">
          <ac:chgData name="Alois Klotz" userId="0e7873f3-c968-46a8-ac9c-5d38456ab073" providerId="ADAL" clId="{6BB5B169-9F8C-4D8C-B83C-0333AA8E4FDC}" dt="2023-10-01T06:47:09.859" v="51"/>
          <ac:spMkLst>
            <pc:docMk/>
            <pc:sldMk cId="852762427" sldId="264"/>
            <ac:spMk id="3" creationId="{198608B9-C46D-4093-9DDF-32420B43A058}"/>
          </ac:spMkLst>
        </pc:spChg>
      </pc:sldChg>
      <pc:sldChg chg="modSp mod">
        <pc:chgData name="Alois Klotz" userId="0e7873f3-c968-46a8-ac9c-5d38456ab073" providerId="ADAL" clId="{6BB5B169-9F8C-4D8C-B83C-0333AA8E4FDC}" dt="2023-10-01T06:47:23.174" v="54"/>
        <pc:sldMkLst>
          <pc:docMk/>
          <pc:sldMk cId="3229074046" sldId="265"/>
        </pc:sldMkLst>
        <pc:spChg chg="mod">
          <ac:chgData name="Alois Klotz" userId="0e7873f3-c968-46a8-ac9c-5d38456ab073" providerId="ADAL" clId="{6BB5B169-9F8C-4D8C-B83C-0333AA8E4FDC}" dt="2023-10-01T06:47:23.174" v="54"/>
          <ac:spMkLst>
            <pc:docMk/>
            <pc:sldMk cId="3229074046" sldId="265"/>
            <ac:spMk id="3" creationId="{3662C760-8D4B-4C9F-A319-8B0BDE1CD8EB}"/>
          </ac:spMkLst>
        </pc:spChg>
      </pc:sldChg>
      <pc:sldChg chg="modSp mod">
        <pc:chgData name="Alois Klotz" userId="0e7873f3-c968-46a8-ac9c-5d38456ab073" providerId="ADAL" clId="{6BB5B169-9F8C-4D8C-B83C-0333AA8E4FDC}" dt="2023-10-01T06:47:41.918" v="58"/>
        <pc:sldMkLst>
          <pc:docMk/>
          <pc:sldMk cId="2382459851" sldId="266"/>
        </pc:sldMkLst>
        <pc:spChg chg="mod">
          <ac:chgData name="Alois Klotz" userId="0e7873f3-c968-46a8-ac9c-5d38456ab073" providerId="ADAL" clId="{6BB5B169-9F8C-4D8C-B83C-0333AA8E4FDC}" dt="2023-10-01T06:47:41.918" v="58"/>
          <ac:spMkLst>
            <pc:docMk/>
            <pc:sldMk cId="2382459851" sldId="266"/>
            <ac:spMk id="3" creationId="{211F097D-4028-4CDD-B405-98E1928D5846}"/>
          </ac:spMkLst>
        </pc:spChg>
      </pc:sldChg>
      <pc:sldChg chg="del">
        <pc:chgData name="Alois Klotz" userId="0e7873f3-c968-46a8-ac9c-5d38456ab073" providerId="ADAL" clId="{6BB5B169-9F8C-4D8C-B83C-0333AA8E4FDC}" dt="2023-10-01T06:21:38.149" v="0" actId="2696"/>
        <pc:sldMkLst>
          <pc:docMk/>
          <pc:sldMk cId="3223102139" sldId="267"/>
        </pc:sldMkLst>
      </pc:sldChg>
      <pc:sldChg chg="modSp mod">
        <pc:chgData name="Alois Klotz" userId="0e7873f3-c968-46a8-ac9c-5d38456ab073" providerId="ADAL" clId="{6BB5B169-9F8C-4D8C-B83C-0333AA8E4FDC}" dt="2023-10-01T06:47:45.373" v="59"/>
        <pc:sldMkLst>
          <pc:docMk/>
          <pc:sldMk cId="1397731748" sldId="268"/>
        </pc:sldMkLst>
        <pc:spChg chg="mod">
          <ac:chgData name="Alois Klotz" userId="0e7873f3-c968-46a8-ac9c-5d38456ab073" providerId="ADAL" clId="{6BB5B169-9F8C-4D8C-B83C-0333AA8E4FDC}" dt="2023-10-01T06:47:45.373" v="59"/>
          <ac:spMkLst>
            <pc:docMk/>
            <pc:sldMk cId="1397731748" sldId="268"/>
            <ac:spMk id="3" creationId="{5609F310-8000-495D-8463-60B3DE223573}"/>
          </ac:spMkLst>
        </pc:spChg>
      </pc:sldChg>
      <pc:sldChg chg="modSp mod">
        <pc:chgData name="Alois Klotz" userId="0e7873f3-c968-46a8-ac9c-5d38456ab073" providerId="ADAL" clId="{6BB5B169-9F8C-4D8C-B83C-0333AA8E4FDC}" dt="2023-10-01T06:48:10.904" v="62"/>
        <pc:sldMkLst>
          <pc:docMk/>
          <pc:sldMk cId="314188177" sldId="269"/>
        </pc:sldMkLst>
        <pc:spChg chg="mod">
          <ac:chgData name="Alois Klotz" userId="0e7873f3-c968-46a8-ac9c-5d38456ab073" providerId="ADAL" clId="{6BB5B169-9F8C-4D8C-B83C-0333AA8E4FDC}" dt="2023-10-01T06:48:10.904" v="62"/>
          <ac:spMkLst>
            <pc:docMk/>
            <pc:sldMk cId="314188177" sldId="269"/>
            <ac:spMk id="3" creationId="{5A38F75B-B462-47E9-AB4A-A2E23392D27F}"/>
          </ac:spMkLst>
        </pc:spChg>
      </pc:sldChg>
      <pc:sldChg chg="modSp mod">
        <pc:chgData name="Alois Klotz" userId="0e7873f3-c968-46a8-ac9c-5d38456ab073" providerId="ADAL" clId="{6BB5B169-9F8C-4D8C-B83C-0333AA8E4FDC}" dt="2023-10-01T06:48:28.849" v="65"/>
        <pc:sldMkLst>
          <pc:docMk/>
          <pc:sldMk cId="4196973658" sldId="270"/>
        </pc:sldMkLst>
        <pc:spChg chg="mod">
          <ac:chgData name="Alois Klotz" userId="0e7873f3-c968-46a8-ac9c-5d38456ab073" providerId="ADAL" clId="{6BB5B169-9F8C-4D8C-B83C-0333AA8E4FDC}" dt="2023-10-01T06:48:28.849" v="65"/>
          <ac:spMkLst>
            <pc:docMk/>
            <pc:sldMk cId="4196973658" sldId="270"/>
            <ac:spMk id="3" creationId="{0AC42844-1685-4164-8591-0957C9554724}"/>
          </ac:spMkLst>
        </pc:spChg>
      </pc:sldChg>
      <pc:sldChg chg="modSp mod">
        <pc:chgData name="Alois Klotz" userId="0e7873f3-c968-46a8-ac9c-5d38456ab073" providerId="ADAL" clId="{6BB5B169-9F8C-4D8C-B83C-0333AA8E4FDC}" dt="2023-10-01T06:46:44.230" v="48"/>
        <pc:sldMkLst>
          <pc:docMk/>
          <pc:sldMk cId="1105993384" sldId="271"/>
        </pc:sldMkLst>
        <pc:spChg chg="mod">
          <ac:chgData name="Alois Klotz" userId="0e7873f3-c968-46a8-ac9c-5d38456ab073" providerId="ADAL" clId="{6BB5B169-9F8C-4D8C-B83C-0333AA8E4FDC}" dt="2023-10-01T06:46:44.230" v="48"/>
          <ac:spMkLst>
            <pc:docMk/>
            <pc:sldMk cId="1105993384" sldId="271"/>
            <ac:spMk id="3" creationId="{198608B9-C46D-4093-9DDF-32420B43A058}"/>
          </ac:spMkLst>
        </pc:spChg>
      </pc:sldChg>
      <pc:sldChg chg="modSp mod">
        <pc:chgData name="Alois Klotz" userId="0e7873f3-c968-46a8-ac9c-5d38456ab073" providerId="ADAL" clId="{6BB5B169-9F8C-4D8C-B83C-0333AA8E4FDC}" dt="2023-10-01T06:48:53.135" v="68"/>
        <pc:sldMkLst>
          <pc:docMk/>
          <pc:sldMk cId="693349688" sldId="272"/>
        </pc:sldMkLst>
        <pc:spChg chg="mod">
          <ac:chgData name="Alois Klotz" userId="0e7873f3-c968-46a8-ac9c-5d38456ab073" providerId="ADAL" clId="{6BB5B169-9F8C-4D8C-B83C-0333AA8E4FDC}" dt="2023-10-01T06:48:53.135" v="68"/>
          <ac:spMkLst>
            <pc:docMk/>
            <pc:sldMk cId="693349688" sldId="272"/>
            <ac:spMk id="3" creationId="{0AC42844-1685-4164-8591-0957C95547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B0637-239B-42C4-82EE-BC79C020166A}" type="datetimeFigureOut">
              <a:rPr lang="de-AT" smtClean="0"/>
              <a:t>01.10.2023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C447-B3CD-4D2E-B3BA-5865A32A2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564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952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9730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dirty="0"/>
              <a:t>Warum Kostenersparnis? </a:t>
            </a:r>
            <a:br>
              <a:rPr lang="de-AT" b="1" dirty="0"/>
            </a:br>
            <a:r>
              <a:rPr lang="de-DE" dirty="0"/>
              <a:t>Ohne Cloud-Computing muss eine Firma eigene Server anschaffen und verwalten. Das ist teurer als Cloud-Computing.</a:t>
            </a:r>
          </a:p>
          <a:p>
            <a:r>
              <a:rPr lang="de-DE" dirty="0"/>
              <a:t>Benötigt man mehr Rechenleistung oder mehr Speicherplatz, muss man keine neue Hardware besorgen, sondern diese wird vom Dienstleister in kurzer Zeit bereitgestellt.</a:t>
            </a:r>
          </a:p>
          <a:p>
            <a:r>
              <a:rPr lang="de-DE" b="1" dirty="0"/>
              <a:t>Backup der Daten online: </a:t>
            </a:r>
          </a:p>
          <a:p>
            <a:r>
              <a:rPr lang="de-DE" b="0" dirty="0"/>
              <a:t>Ein Backup in der Cloud wird in einem Rechencenter erzeugt und aufbewahrt.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/>
              <a:t>Hohe Sicherheit: </a:t>
            </a:r>
            <a:endParaRPr lang="de-AT" b="1" dirty="0"/>
          </a:p>
          <a:p>
            <a:r>
              <a:rPr lang="de-AT" b="0" dirty="0"/>
              <a:t>Rechencenter werden professionell verwaltet und haben hohe Sicherheitsstandards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1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445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126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8" name="Picture 2" descr="C:\Users\user\Box Sync\_FTP_Easy4Me_Neu\workfiles\images\easy4me-logo.png">
            <a:extLst>
              <a:ext uri="{FF2B5EF4-FFF2-40B4-BE49-F238E27FC236}">
                <a16:creationId xmlns:a16="http://schemas.microsoft.com/office/drawing/2014/main" id="{D8662560-9624-47D9-B2AD-50C3433A2A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64" y="6675827"/>
            <a:ext cx="1048335" cy="1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C652F3DB-60CA-8597-D06A-858DF92E2DB5}"/>
              </a:ext>
            </a:extLst>
          </p:cNvPr>
          <p:cNvSpPr/>
          <p:nvPr userDrawn="1"/>
        </p:nvSpPr>
        <p:spPr>
          <a:xfrm>
            <a:off x="140802" y="-8467"/>
            <a:ext cx="33217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0" cap="none" spc="0" dirty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Lösungsvorschlag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CB5CB-0523-4FB4-88A0-333E40FF4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Online Zusammenarbeit</a:t>
            </a:r>
            <a:br>
              <a:rPr lang="de-DE" dirty="0"/>
            </a:br>
            <a:r>
              <a:rPr lang="de-DE" dirty="0"/>
              <a:t> </a:t>
            </a:r>
            <a:r>
              <a:rPr lang="de-DE" sz="1600" dirty="0"/>
              <a:t>Teil 2, Arbeiten in der Cloud - Kommunikation</a:t>
            </a:r>
            <a:endParaRPr lang="de-AT" sz="1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A01D33-BB5C-5D0B-1FDF-7E499A4E5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31300"/>
            <a:ext cx="7766936" cy="1096899"/>
          </a:xfrm>
        </p:spPr>
        <p:txBody>
          <a:bodyPr/>
          <a:lstStyle/>
          <a:p>
            <a:r>
              <a:rPr lang="de-AT" dirty="0"/>
              <a:t>Easy4Me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7EF9CD-1DFD-421E-8A56-E15E014EC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584" y="0"/>
            <a:ext cx="3744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700E9BC-0324-43CE-845E-BB511E266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386" y="6244418"/>
            <a:ext cx="2449362" cy="5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11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14A54-26E8-401F-BB43-FD07E87E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42844-1685-4164-8591-0957C9554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1800"/>
              </a:spcBef>
            </a:pPr>
            <a:r>
              <a:rPr lang="de-AT" dirty="0"/>
              <a:t>Online Zusammenarbeit ist </a:t>
            </a:r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AT" dirty="0"/>
              <a:t>. </a:t>
            </a:r>
          </a:p>
          <a:p>
            <a:pPr>
              <a:spcBef>
                <a:spcPts val="1800"/>
              </a:spcBef>
            </a:pPr>
            <a:r>
              <a:rPr lang="de-AT" dirty="0"/>
              <a:t>Teams können </a:t>
            </a:r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AT" dirty="0"/>
              <a:t>, flexibler und produktiver arbeiten.</a:t>
            </a:r>
          </a:p>
          <a:p>
            <a:pPr>
              <a:spcBef>
                <a:spcPts val="1800"/>
              </a:spcBef>
            </a:pPr>
            <a:r>
              <a:rPr lang="de-AT" dirty="0"/>
              <a:t>Lernplattformen vereinfachen den Unterricht.</a:t>
            </a:r>
          </a:p>
          <a:p>
            <a:pPr>
              <a:spcBef>
                <a:spcPts val="1800"/>
              </a:spcBef>
            </a:pPr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DE" dirty="0"/>
              <a:t>: </a:t>
            </a:r>
            <a:r>
              <a:rPr lang="de-AT" dirty="0"/>
              <a:t>Die Zukunft der Arbeit wird noch stärker von </a:t>
            </a:r>
            <a:br>
              <a:rPr lang="de-AT" dirty="0"/>
            </a:br>
            <a:r>
              <a:rPr lang="de-AT" dirty="0"/>
              <a:t>Online-Zusammenarbeit geprägt sein.</a:t>
            </a:r>
          </a:p>
        </p:txBody>
      </p:sp>
    </p:spTree>
    <p:extLst>
      <p:ext uri="{BB962C8B-B14F-4D97-AF65-F5344CB8AC3E}">
        <p14:creationId xmlns:p14="http://schemas.microsoft.com/office/powerpoint/2010/main" val="69334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Vorteile von Cloud-Computing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>
                <a:solidFill>
                  <a:srgbClr val="C00000"/>
                </a:solidFill>
              </a:rPr>
              <a:t>Kostenersparnis</a:t>
            </a:r>
            <a:r>
              <a:rPr lang="de-DE" dirty="0"/>
              <a:t> durch Cloud-</a:t>
            </a:r>
            <a:r>
              <a:rPr lang="de-DE" dirty="0">
                <a:solidFill>
                  <a:srgbClr val="FF0000"/>
                </a:solidFill>
              </a:rPr>
              <a:t> . . .</a:t>
            </a:r>
            <a:endParaRPr lang="de-DE" dirty="0"/>
          </a:p>
          <a:p>
            <a:pPr lvl="1"/>
            <a:r>
              <a:rPr lang="de-DE" dirty="0"/>
              <a:t>Die Verwaltung der EDV wird an externe Rechenzentren ausgelagert – eigene teure Server sind nicht erforderlich.</a:t>
            </a:r>
          </a:p>
          <a:p>
            <a:r>
              <a:rPr lang="de-DE" dirty="0">
                <a:solidFill>
                  <a:srgbClr val="C00000"/>
                </a:solidFill>
              </a:rPr>
              <a:t>Nach Bedarf</a:t>
            </a:r>
          </a:p>
          <a:p>
            <a:pPr lvl="1"/>
            <a:r>
              <a:rPr lang="de-DE" dirty="0"/>
              <a:t>Werden mehr </a:t>
            </a:r>
            <a:r>
              <a:rPr lang="de-DE" dirty="0">
                <a:solidFill>
                  <a:srgbClr val="FF0000"/>
                </a:solidFill>
              </a:rPr>
              <a:t>. . .  </a:t>
            </a:r>
            <a:r>
              <a:rPr lang="de-DE" dirty="0"/>
              <a:t>oder mehr Speicherplatz benötigt, ist nicht gleich eine neue Hardware notwendig.</a:t>
            </a:r>
            <a:br>
              <a:rPr lang="de-DE" dirty="0"/>
            </a:br>
            <a:r>
              <a:rPr lang="de-DE" dirty="0"/>
              <a:t>Mehr Rechenleistung oder größerer Speicherplatz wird vom Cloud-</a:t>
            </a:r>
            <a:r>
              <a:rPr lang="de-DE" dirty="0">
                <a:solidFill>
                  <a:srgbClr val="FF0000"/>
                </a:solidFill>
              </a:rPr>
              <a:t> . . .</a:t>
            </a:r>
            <a:r>
              <a:rPr lang="de-DE" dirty="0"/>
              <a:t> bereitgestellt.</a:t>
            </a:r>
          </a:p>
          <a:p>
            <a:r>
              <a:rPr lang="de-DE" dirty="0">
                <a:solidFill>
                  <a:srgbClr val="C00000"/>
                </a:solidFill>
              </a:rPr>
              <a:t>Hohe Sicherheit</a:t>
            </a:r>
          </a:p>
          <a:p>
            <a:pPr lvl="1"/>
            <a:r>
              <a:rPr lang="de-AT" b="0" dirty="0"/>
              <a:t>Rechencenter werden professionell verwaltet und haben hohe Sicherheitsstandards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der Daten online in Rechenzentren</a:t>
            </a:r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3936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Vorteile von 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5292145" cy="3880773"/>
          </a:xfrm>
        </p:spPr>
        <p:txBody>
          <a:bodyPr/>
          <a:lstStyle/>
          <a:p>
            <a:pPr>
              <a:buClr>
                <a:srgbClr val="4A66AC"/>
              </a:buClr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Office-Anwendungen laufen online </a:t>
            </a:r>
          </a:p>
          <a:p>
            <a:pPr>
              <a:buClr>
                <a:srgbClr val="4A66AC"/>
              </a:buClr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Keine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notwendig</a:t>
            </a:r>
          </a:p>
          <a:p>
            <a:pPr>
              <a:buClr>
                <a:srgbClr val="4A66AC"/>
              </a:buClr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Updates sind automatisiert</a:t>
            </a:r>
          </a:p>
          <a:p>
            <a:pPr>
              <a:buClr>
                <a:srgbClr val="4A66AC"/>
              </a:buClr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Zugriff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möglich</a:t>
            </a:r>
            <a:endParaRPr lang="de-AT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>
              <a:buClr>
                <a:srgbClr val="4A66AC"/>
              </a:buClr>
              <a:defRPr/>
            </a:pP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Bessere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durch vereinfachte Zusammenarbeit </a:t>
            </a:r>
            <a:endParaRPr lang="de-AT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>
              <a:buClr>
                <a:srgbClr val="4A66AC"/>
              </a:buClr>
              <a:defRPr/>
            </a:pPr>
            <a:endParaRPr lang="de-DE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0599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Risiken von 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de-DE" dirty="0"/>
          </a:p>
          <a:p>
            <a:pPr lvl="0"/>
            <a:r>
              <a:rPr lang="de-DE" dirty="0">
                <a:solidFill>
                  <a:srgbClr val="C00000"/>
                </a:solidFill>
              </a:rPr>
              <a:t>Unberechtigter Zugriff auf Daten</a:t>
            </a:r>
          </a:p>
          <a:p>
            <a:pPr lvl="1"/>
            <a:r>
              <a:rPr lang="de-DE" b="0" dirty="0"/>
              <a:t>Zugangsdaten müssen besonders geschützt werden – am besten mit </a:t>
            </a:r>
            <a:br>
              <a:rPr lang="de-DE" b="0" dirty="0"/>
            </a:br>
            <a:r>
              <a:rPr lang="de-DE" b="0" dirty="0"/>
              <a:t>2-</a:t>
            </a:r>
            <a:r>
              <a:rPr lang="de-DE" dirty="0">
                <a:solidFill>
                  <a:srgbClr val="FF0000"/>
                </a:solidFill>
              </a:rPr>
              <a:t> . . . </a:t>
            </a:r>
            <a:r>
              <a:rPr lang="de-DE" b="0" dirty="0"/>
              <a:t>-Authentifizierung.</a:t>
            </a:r>
            <a:endParaRPr lang="de-DE" dirty="0"/>
          </a:p>
          <a:p>
            <a:pPr lvl="0"/>
            <a:r>
              <a:rPr lang="de-DE" dirty="0">
                <a:solidFill>
                  <a:srgbClr val="C00000"/>
                </a:solidFill>
              </a:rPr>
              <a:t>Bedrohung durch Malware</a:t>
            </a:r>
          </a:p>
          <a:p>
            <a:pPr lvl="1"/>
            <a:r>
              <a:rPr lang="de-DE" b="0" dirty="0"/>
              <a:t>Malware verbreitet sich schnell im Netz. </a:t>
            </a:r>
          </a:p>
          <a:p>
            <a:r>
              <a:rPr lang="de-DE" dirty="0">
                <a:solidFill>
                  <a:srgbClr val="C00000"/>
                </a:solidFill>
              </a:rPr>
              <a:t>Identitätsdiebstahl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durch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von Zugangsdaten</a:t>
            </a:r>
          </a:p>
          <a:p>
            <a:pPr lvl="0"/>
            <a:r>
              <a:rPr lang="de-DE" dirty="0">
                <a:solidFill>
                  <a:srgbClr val="C00000"/>
                </a:solidFill>
              </a:rPr>
              <a:t>Abhängigkeit</a:t>
            </a:r>
            <a:r>
              <a:rPr lang="de-DE" dirty="0"/>
              <a:t> vom Cloud-Anbieter</a:t>
            </a:r>
          </a:p>
          <a:p>
            <a:pPr lvl="1"/>
            <a:r>
              <a:rPr lang="de-DE" b="0" dirty="0"/>
              <a:t>Ein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b="0" dirty="0"/>
              <a:t> auf einen anderen Anbieter ist nicht leicht machbar.</a:t>
            </a:r>
          </a:p>
          <a:p>
            <a:pPr lvl="1"/>
            <a:endParaRPr lang="de-DE" dirty="0"/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276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2497D-33A1-4DB3-842B-50CD76D2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Bedrohung durch Malware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2C760-8D4B-4C9F-A319-8B0BDE1CD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22579"/>
            <a:ext cx="6321564" cy="291878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Computerviren</a:t>
            </a:r>
            <a:r>
              <a:rPr lang="de-DE" dirty="0"/>
              <a:t> beeinträchtigen die Datensicherheit</a:t>
            </a:r>
            <a:endParaRPr lang="de-AT" dirty="0"/>
          </a:p>
          <a:p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DE" dirty="0"/>
              <a:t>: Ist ein vordergründig nützliches Programm mit versteckten Schadfunktionen</a:t>
            </a:r>
            <a:endParaRPr lang="de-AT" dirty="0"/>
          </a:p>
          <a:p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forscht den Computer aus und versendet Daten</a:t>
            </a:r>
            <a:endParaRPr lang="de-AT" dirty="0"/>
          </a:p>
          <a:p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DE" dirty="0"/>
              <a:t>: E-Mails verweisen auf gefälschte Webseiten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8A1604F-2B4A-4BDE-9B04-C08F5267E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65198">
            <a:off x="7150312" y="1041385"/>
            <a:ext cx="4247380" cy="361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7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04A2E0F-DAE5-4B1A-BF39-735D4D71E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/>
        </p:blipFill>
        <p:spPr bwMode="auto">
          <a:xfrm rot="682484">
            <a:off x="6565254" y="2606955"/>
            <a:ext cx="4750336" cy="3319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CD36D84-075A-42F1-99E1-21B47571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Online Kalender - Terminverwaltung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1F097D-4028-4CDD-B405-98E1928D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177791" cy="3880773"/>
          </a:xfrm>
        </p:spPr>
        <p:txBody>
          <a:bodyPr/>
          <a:lstStyle/>
          <a:p>
            <a:pPr lvl="0"/>
            <a:r>
              <a:rPr lang="de-DE" dirty="0"/>
              <a:t>Kalender können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werden.</a:t>
            </a:r>
            <a:endParaRPr lang="de-AT" dirty="0"/>
          </a:p>
          <a:p>
            <a:pPr lvl="0"/>
            <a:r>
              <a:rPr lang="de-DE" dirty="0"/>
              <a:t>Einladungen zu Terminen können einfach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werden.</a:t>
            </a:r>
            <a:endParaRPr lang="de-AT" dirty="0"/>
          </a:p>
          <a:p>
            <a:pPr lvl="0"/>
            <a:r>
              <a:rPr lang="de-DE" dirty="0"/>
              <a:t>Termine werden auf verschiedenen Geräte </a:t>
            </a:r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Smartphone, Tablet</a:t>
            </a:r>
          </a:p>
          <a:p>
            <a:pPr lvl="1"/>
            <a:r>
              <a:rPr lang="de-DE" dirty="0"/>
              <a:t>PC, Notebook</a:t>
            </a:r>
            <a:endParaRPr lang="de-AT" dirty="0"/>
          </a:p>
          <a:p>
            <a:pPr lvl="0"/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an Termine mit E-Mail, SMS oder Pop-Up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8245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4A513-31CA-4214-B545-3C01E88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Betriebssysteme für mobile Geräte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09F310-8000-495D-8463-60B3DE223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034" y="2984740"/>
            <a:ext cx="6131968" cy="1167441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>
                <a:solidFill>
                  <a:srgbClr val="FF0000"/>
                </a:solidFill>
              </a:rPr>
              <a:t>. . .</a:t>
            </a:r>
            <a:endParaRPr lang="de-AT" dirty="0"/>
          </a:p>
          <a:p>
            <a:pPr lvl="0"/>
            <a:r>
              <a:rPr lang="de-DE" dirty="0"/>
              <a:t>iOS von Apple</a:t>
            </a:r>
          </a:p>
          <a:p>
            <a:pPr lvl="0"/>
            <a:r>
              <a:rPr lang="de-DE" dirty="0"/>
              <a:t>Microsoft Windows</a:t>
            </a:r>
            <a:endParaRPr lang="de-AT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3E697720-4D6A-471A-9756-120FE4016B6C}"/>
              </a:ext>
            </a:extLst>
          </p:cNvPr>
          <p:cNvGrpSpPr/>
          <p:nvPr/>
        </p:nvGrpSpPr>
        <p:grpSpPr>
          <a:xfrm>
            <a:off x="1409462" y="2160589"/>
            <a:ext cx="1256147" cy="2346176"/>
            <a:chOff x="4347215" y="3617157"/>
            <a:chExt cx="1256147" cy="2346176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5E649F4B-65F1-4F0E-97AC-B6C6A297C7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7215" y="3617157"/>
              <a:ext cx="1256147" cy="125614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https://upload.wikimedia.org/wikipedia/commons/thumb/4/48/Apple_iOS_new.svg/125px-Apple_iOS_new.svg.png">
              <a:extLst>
                <a:ext uri="{FF2B5EF4-FFF2-40B4-BE49-F238E27FC236}">
                  <a16:creationId xmlns:a16="http://schemas.microsoft.com/office/drawing/2014/main" id="{F637FC30-52D1-45CF-B9B3-E265A5889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537" y="5201333"/>
              <a:ext cx="1190625" cy="76200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773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A29C2-24A2-4C8A-BCCE-192202C2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Kabellose Datenübertragung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38F75B-B462-47E9-AB4A-A2E23392D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Reichweite ca. 10 m</a:t>
            </a:r>
          </a:p>
          <a:p>
            <a:pPr lvl="1"/>
            <a:r>
              <a:rPr lang="de-DE" dirty="0"/>
              <a:t>Geschwindigkeit 2,1 </a:t>
            </a:r>
            <a:r>
              <a:rPr lang="de-AT" dirty="0"/>
              <a:t>MBit/s</a:t>
            </a:r>
          </a:p>
          <a:p>
            <a:r>
              <a:rPr lang="en-US" dirty="0"/>
              <a:t>WLAN </a:t>
            </a:r>
          </a:p>
          <a:p>
            <a:pPr lvl="1"/>
            <a:r>
              <a:rPr lang="de-AT" dirty="0"/>
              <a:t>Drahtloses Netzwerk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WLANs</a:t>
            </a:r>
          </a:p>
          <a:p>
            <a:pPr lvl="2"/>
            <a:r>
              <a:rPr lang="de-DE" dirty="0"/>
              <a:t>Sind nicht verschlüsselt und benötigen keinen Zugangscode</a:t>
            </a:r>
            <a:endParaRPr lang="de-AT" dirty="0"/>
          </a:p>
          <a:p>
            <a:pPr lvl="1"/>
            <a:r>
              <a:rPr lang="de-DE" dirty="0"/>
              <a:t>Gesicherte WLANs sind verschlüsselt </a:t>
            </a:r>
          </a:p>
          <a:p>
            <a:pPr lvl="2"/>
            <a:r>
              <a:rPr lang="en-US" dirty="0"/>
              <a:t>Verschlüsselung: WPA, WPA2 und </a:t>
            </a:r>
            <a:r>
              <a:rPr lang="de-DE" dirty="0">
                <a:solidFill>
                  <a:srgbClr val="FF0000"/>
                </a:solidFill>
              </a:rPr>
              <a:t>. . . </a:t>
            </a:r>
            <a:endParaRPr lang="en-US" dirty="0"/>
          </a:p>
          <a:p>
            <a:pPr lvl="2"/>
            <a:r>
              <a:rPr lang="de-DE" dirty="0"/>
              <a:t>Zugang nur mit Zugangscode</a:t>
            </a:r>
            <a:endParaRPr lang="en-US" dirty="0"/>
          </a:p>
          <a:p>
            <a:pPr lvl="1"/>
            <a:endParaRPr lang="de-A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C71D37-2792-4673-9BFE-20197E4E6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429" y="2393406"/>
            <a:ext cx="573058" cy="75824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22AF3AEC-6BD2-4C4C-A69A-8FBC31D26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429" y="3563954"/>
            <a:ext cx="792438" cy="5893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88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14A54-26E8-401F-BB43-FD07E87E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Öffentliche Netzwerke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42844-1685-4164-8591-0957C9554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800"/>
              </a:spcBef>
            </a:pPr>
            <a:r>
              <a:rPr lang="de-DE" dirty="0"/>
              <a:t>Hot Spots </a:t>
            </a:r>
          </a:p>
          <a:p>
            <a:pPr lvl="1"/>
            <a:r>
              <a:rPr lang="de-DE" dirty="0"/>
              <a:t>Öffentliche WLANs in Restaurants, Cafés, Bibliotheken …</a:t>
            </a:r>
          </a:p>
          <a:p>
            <a:pPr lvl="0">
              <a:spcBef>
                <a:spcPts val="1800"/>
              </a:spcBef>
            </a:pPr>
            <a:r>
              <a:rPr lang="de-DE" dirty="0"/>
              <a:t>Hacker können Daten abfangen, daher: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Bei der Verbindung „</a:t>
            </a:r>
            <a:r>
              <a:rPr lang="de-DE" dirty="0">
                <a:solidFill>
                  <a:srgbClr val="FF0000"/>
                </a:solidFill>
              </a:rPr>
              <a:t> . . . </a:t>
            </a:r>
            <a:r>
              <a:rPr lang="de-DE" dirty="0"/>
              <a:t>“ auswählen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Auf </a:t>
            </a:r>
            <a:r>
              <a:rPr lang="de-DE" dirty="0">
                <a:solidFill>
                  <a:srgbClr val="FF0000"/>
                </a:solidFill>
              </a:rPr>
              <a:t>. . .</a:t>
            </a:r>
            <a:r>
              <a:rPr lang="de-DE" dirty="0"/>
              <a:t> Verbindung achten: http</a:t>
            </a:r>
            <a:r>
              <a:rPr lang="de-DE" b="1" dirty="0">
                <a:solidFill>
                  <a:srgbClr val="C00000"/>
                </a:solidFill>
              </a:rPr>
              <a:t>s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Firmenmitarbeiter verwenden </a:t>
            </a:r>
            <a:r>
              <a:rPr lang="de-AT" dirty="0"/>
              <a:t>virtuelle private Netzwerkverbindungen (</a:t>
            </a:r>
            <a:r>
              <a:rPr lang="de-DE" dirty="0">
                <a:solidFill>
                  <a:srgbClr val="FF0000"/>
                </a:solidFill>
              </a:rPr>
              <a:t>. . . </a:t>
            </a:r>
            <a:r>
              <a:rPr lang="de-AT" dirty="0"/>
              <a:t>), damit sind die Daten verschlüsselt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Picture 5" descr="http://openclipart.org/image/300px/svg_to_png/15868/no_hope_Wireless_access_point.png">
            <a:extLst>
              <a:ext uri="{FF2B5EF4-FFF2-40B4-BE49-F238E27FC236}">
                <a16:creationId xmlns:a16="http://schemas.microsoft.com/office/drawing/2014/main" id="{BD619B6B-F1EE-401E-B2B8-C1CB816FA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191" y="949512"/>
            <a:ext cx="2038529" cy="21919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9736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491</Words>
  <Application>Microsoft Office PowerPoint</Application>
  <PresentationFormat>Breitbild</PresentationFormat>
  <Paragraphs>78</Paragraphs>
  <Slides>10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Facette</vt:lpstr>
      <vt:lpstr>Online Zusammenarbeit  Teil 2, Arbeiten in der Cloud - Kommunikation</vt:lpstr>
      <vt:lpstr>Vorteile von Cloud-Computing</vt:lpstr>
      <vt:lpstr>Vorteile von Online-Zusammenarbeit</vt:lpstr>
      <vt:lpstr>Risiken von Online-Zusammenarbeit</vt:lpstr>
      <vt:lpstr>Bedrohung durch Malware</vt:lpstr>
      <vt:lpstr>Online Kalender - Terminverwaltung</vt:lpstr>
      <vt:lpstr>Betriebssysteme für mobile Geräte</vt:lpstr>
      <vt:lpstr>Kabellose Datenübertragung</vt:lpstr>
      <vt:lpstr>Öffentliche Netzwerke</vt:lpstr>
      <vt:lpstr>Zusammenfassung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Zusammenarbeit</dc:title>
  <dc:creator>Alois Klotz</dc:creator>
  <cp:lastModifiedBy>Easy4me</cp:lastModifiedBy>
  <cp:revision>56</cp:revision>
  <dcterms:created xsi:type="dcterms:W3CDTF">2020-06-07T16:27:44Z</dcterms:created>
  <dcterms:modified xsi:type="dcterms:W3CDTF">2023-10-01T07:12:09Z</dcterms:modified>
</cp:coreProperties>
</file>