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9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0E871EAB-9F6A-4008-8007-D5C01988160D}"/>
    <pc:docChg chg="modSld">
      <pc:chgData name="Alois Klotz" userId="0e7873f3-c968-46a8-ac9c-5d38456ab073" providerId="ADAL" clId="{0E871EAB-9F6A-4008-8007-D5C01988160D}" dt="2023-02-06T13:31:07.750" v="4" actId="6549"/>
      <pc:docMkLst>
        <pc:docMk/>
      </pc:docMkLst>
      <pc:sldChg chg="modSp">
        <pc:chgData name="Alois Klotz" userId="0e7873f3-c968-46a8-ac9c-5d38456ab073" providerId="ADAL" clId="{0E871EAB-9F6A-4008-8007-D5C01988160D}" dt="2023-02-06T13:31:07.750" v="4" actId="6549"/>
        <pc:sldMkLst>
          <pc:docMk/>
          <pc:sldMk cId="1978324059" sldId="262"/>
        </pc:sldMkLst>
        <pc:spChg chg="mod">
          <ac:chgData name="Alois Klotz" userId="0e7873f3-c968-46a8-ac9c-5d38456ab073" providerId="ADAL" clId="{0E871EAB-9F6A-4008-8007-D5C01988160D}" dt="2023-02-06T13:31:07.750" v="4" actId="6549"/>
          <ac:spMkLst>
            <pc:docMk/>
            <pc:sldMk cId="1978324059" sldId="26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4D920-7480-46DB-A61B-D3F02CE7065B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CC2D7-CDD8-4FCE-9001-930A372362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2058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Fülle die Lückentexte aus!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C2D7-CDD8-4FCE-9001-930A372362E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7458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C2D7-CDD8-4FCE-9001-930A372362EF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120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F57D43-A709-4D0C-B2E1-0A98906C2477}" type="datetimeFigureOut">
              <a:rPr lang="de-AT" smtClean="0"/>
              <a:t>06.02.2023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76341E-1F07-452E-9C42-D3FE738593DA}" type="slidenum">
              <a:rPr lang="de-AT" smtClean="0"/>
              <a:t>‹Nr.›</a:t>
            </a:fld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5" name="Picture 2" descr="C:\Users\user\Dropbox\Easy4me\_FTP_Easy4Me_Neu\workfiles\images\easy4me-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393" y="6301448"/>
            <a:ext cx="1728192" cy="273982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Das Urheberrecht </a:t>
            </a:r>
            <a:br>
              <a:rPr lang="de-AT" dirty="0"/>
            </a:br>
            <a:r>
              <a:rPr lang="de-AT" dirty="0"/>
              <a:t>betrifft jeden!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Mein Name</a:t>
            </a:r>
          </a:p>
        </p:txBody>
      </p:sp>
    </p:spTree>
    <p:extLst>
      <p:ext uri="{BB962C8B-B14F-4D97-AF65-F5344CB8AC3E}">
        <p14:creationId xmlns:p14="http://schemas.microsoft.com/office/powerpoint/2010/main" val="144524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Das Urheberrecht schützt das </a:t>
            </a:r>
            <a:r>
              <a:rPr lang="de-AT" dirty="0">
                <a:solidFill>
                  <a:srgbClr val="C00000"/>
                </a:solidFill>
              </a:rPr>
              <a:t>………………….</a:t>
            </a:r>
          </a:p>
          <a:p>
            <a:pPr marL="0" indent="0">
              <a:buNone/>
            </a:pPr>
            <a:r>
              <a:rPr lang="de-AT" dirty="0"/>
              <a:t>Es betrifft </a:t>
            </a:r>
            <a:r>
              <a:rPr lang="de-AT" dirty="0">
                <a:solidFill>
                  <a:srgbClr val="C00000"/>
                </a:solidFill>
              </a:rPr>
              <a:t>Texte, …………………………………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Der </a:t>
            </a:r>
            <a:r>
              <a:rPr lang="de-AT" dirty="0">
                <a:solidFill>
                  <a:srgbClr val="C00000"/>
                </a:solidFill>
              </a:rPr>
              <a:t>……………</a:t>
            </a:r>
            <a:r>
              <a:rPr lang="de-AT" dirty="0"/>
              <a:t> eines Werkes kann bestimmen, unter welchen </a:t>
            </a:r>
            <a:r>
              <a:rPr lang="de-AT" dirty="0">
                <a:solidFill>
                  <a:srgbClr val="C00000"/>
                </a:solidFill>
              </a:rPr>
              <a:t>………………</a:t>
            </a:r>
            <a:r>
              <a:rPr lang="de-AT" dirty="0"/>
              <a:t> sein Werk verwendet wird.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256671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Erlaubt ist</a:t>
            </a:r>
          </a:p>
          <a:p>
            <a:r>
              <a:rPr lang="de-AT" dirty="0"/>
              <a:t>Eine Person zu fotografieren. </a:t>
            </a:r>
          </a:p>
          <a:p>
            <a:r>
              <a:rPr lang="de-AT" dirty="0"/>
              <a:t>Bilder von Personen, die man fotografiert hat, zu veröffentlichen.</a:t>
            </a:r>
          </a:p>
          <a:p>
            <a:pPr marL="0" indent="0">
              <a:buNone/>
            </a:pPr>
            <a:r>
              <a:rPr lang="de-AT" dirty="0">
                <a:solidFill>
                  <a:srgbClr val="C00000"/>
                </a:solidFill>
              </a:rPr>
              <a:t>Einschränkung:</a:t>
            </a:r>
          </a:p>
          <a:p>
            <a:r>
              <a:rPr lang="de-AT" dirty="0"/>
              <a:t> Verletzung schutzwürdiger …………………</a:t>
            </a:r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r>
              <a:rPr lang="de-AT" sz="1800" dirty="0">
                <a:solidFill>
                  <a:srgbClr val="C00000"/>
                </a:solidFill>
              </a:rPr>
              <a:t>Tipp: Bei einer Veröffentlichung eines Personenbildes besser fragen!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Recht auf das eigene Bild</a:t>
            </a:r>
            <a:br>
              <a:rPr lang="de-AT" dirty="0"/>
            </a:br>
            <a:r>
              <a:rPr lang="de-AT" sz="2700" dirty="0"/>
              <a:t>Österreich</a:t>
            </a:r>
          </a:p>
        </p:txBody>
      </p:sp>
    </p:spTree>
    <p:extLst>
      <p:ext uri="{BB962C8B-B14F-4D97-AF65-F5344CB8AC3E}">
        <p14:creationId xmlns:p14="http://schemas.microsoft.com/office/powerpoint/2010/main" val="316297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Die Einwilligung einer Person zu Veröffentlichung ihres Bildes ist ……………………...</a:t>
            </a:r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r>
              <a:rPr lang="de-AT" sz="1800" dirty="0">
                <a:solidFill>
                  <a:srgbClr val="C00000"/>
                </a:solidFill>
              </a:rPr>
              <a:t>Bei einer Veröffentlichung eines Personenbildes immer fragen!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Recht auf das eigene Bild</a:t>
            </a:r>
            <a:br>
              <a:rPr lang="de-AT" dirty="0"/>
            </a:br>
            <a:r>
              <a:rPr lang="de-AT" sz="2700" dirty="0"/>
              <a:t>Deutschland</a:t>
            </a:r>
          </a:p>
        </p:txBody>
      </p:sp>
    </p:spTree>
    <p:extLst>
      <p:ext uri="{BB962C8B-B14F-4D97-AF65-F5344CB8AC3E}">
        <p14:creationId xmlns:p14="http://schemas.microsoft.com/office/powerpoint/2010/main" val="1106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Jeder Computer im Internet kann durch seine ……………… identifiziert werden.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Anonym im Internet?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49695">
            <a:off x="2210558" y="4280698"/>
            <a:ext cx="3819525" cy="1285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27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651" y="2708920"/>
            <a:ext cx="7408333" cy="3450696"/>
          </a:xfrm>
        </p:spPr>
        <p:txBody>
          <a:bodyPr/>
          <a:lstStyle/>
          <a:p>
            <a:r>
              <a:rPr lang="de-AT" dirty="0"/>
              <a:t>Als Bildschirmhintergrund</a:t>
            </a:r>
          </a:p>
          <a:p>
            <a:r>
              <a:rPr lang="de-AT" dirty="0"/>
              <a:t>Ausdrucken und im Zimmer aufhängen</a:t>
            </a:r>
          </a:p>
          <a:p>
            <a:r>
              <a:rPr lang="de-AT" dirty="0"/>
              <a:t>Per E-Mail an Freunde versenden</a:t>
            </a:r>
          </a:p>
          <a:p>
            <a:r>
              <a:rPr lang="de-AT" dirty="0"/>
              <a:t>Auf der privaten Homepage zeigen</a:t>
            </a:r>
          </a:p>
          <a:p>
            <a:r>
              <a:rPr lang="de-AT" dirty="0"/>
              <a:t>Auf Facebook posten</a:t>
            </a:r>
          </a:p>
          <a:p>
            <a:r>
              <a:rPr lang="de-AT" dirty="0"/>
              <a:t>Auf einem Werbeprospekt verwenden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Dürfen beliebig Fotos aus dem Internet verwendet werden?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4303216" y="2745927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5679752" y="2742373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6175424" y="3177975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7551960" y="3174421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167312" y="3610023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543848" y="3606469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5446960" y="4114079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6823496" y="4110525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769191" y="4546127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5145727" y="4542573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5959400" y="4978175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7335936" y="4974621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683568" y="5589240"/>
            <a:ext cx="3960440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Lösche in der Aufzählung die Formen Erlaubt! bzw. Verboten!</a:t>
            </a:r>
          </a:p>
        </p:txBody>
      </p:sp>
    </p:spTree>
    <p:extLst>
      <p:ext uri="{BB962C8B-B14F-4D97-AF65-F5344CB8AC3E}">
        <p14:creationId xmlns:p14="http://schemas.microsoft.com/office/powerpoint/2010/main" val="119728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Mit Creative </a:t>
            </a:r>
            <a:r>
              <a:rPr lang="de-AT" dirty="0" err="1"/>
              <a:t>Commons</a:t>
            </a:r>
            <a:r>
              <a:rPr lang="de-AT" dirty="0"/>
              <a:t> Lizenzen kann der Rechteinhaber festlegen, unter welchen Bedingungen seine Werke genutzt werden können.</a:t>
            </a:r>
          </a:p>
          <a:p>
            <a:pPr marL="0" indent="0">
              <a:buNone/>
            </a:pPr>
            <a:r>
              <a:rPr lang="de-AT" dirty="0"/>
              <a:t>Fotos unter Creative </a:t>
            </a:r>
            <a:r>
              <a:rPr lang="de-AT" dirty="0" err="1"/>
              <a:t>Commons</a:t>
            </a:r>
            <a:r>
              <a:rPr lang="de-AT" dirty="0"/>
              <a:t> Lizenzen findet man z.B.</a:t>
            </a:r>
          </a:p>
          <a:p>
            <a:r>
              <a:rPr lang="de-AT" dirty="0"/>
              <a:t>……………………….</a:t>
            </a:r>
          </a:p>
          <a:p>
            <a:r>
              <a:rPr lang="de-AT" dirty="0"/>
              <a:t>……………………….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Creative </a:t>
            </a:r>
            <a:r>
              <a:rPr lang="de-AT" dirty="0" err="1"/>
              <a:t>Commons</a:t>
            </a:r>
            <a:r>
              <a:rPr lang="de-AT" dirty="0"/>
              <a:t> Lizenzen</a:t>
            </a:r>
          </a:p>
        </p:txBody>
      </p:sp>
    </p:spTree>
    <p:extLst>
      <p:ext uri="{BB962C8B-B14F-4D97-AF65-F5344CB8AC3E}">
        <p14:creationId xmlns:p14="http://schemas.microsoft.com/office/powerpoint/2010/main" val="197832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799347"/>
              </p:ext>
            </p:extLst>
          </p:nvPr>
        </p:nvGraphicFramePr>
        <p:xfrm>
          <a:off x="867569" y="2952772"/>
          <a:ext cx="7408862" cy="274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6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476">
                <a:tc>
                  <a:txBody>
                    <a:bodyPr/>
                    <a:lstStyle/>
                    <a:p>
                      <a:r>
                        <a:rPr lang="de-AT" dirty="0"/>
                        <a:t>Icons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Bedeutung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76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Namensnennung erforderlich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476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Wiederverwendung erlaubt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476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Keine Bearbeitung erlaubt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476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Keine kommerzielle Verwendung erlaubt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476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Nutzung</a:t>
                      </a:r>
                      <a:r>
                        <a:rPr lang="de-AT" baseline="0" dirty="0"/>
                        <a:t> ohne jede Einschränkung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22843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Creative </a:t>
            </a:r>
            <a:r>
              <a:rPr lang="de-AT" dirty="0" err="1"/>
              <a:t>Commons</a:t>
            </a:r>
            <a:r>
              <a:rPr lang="de-AT" dirty="0"/>
              <a:t> Lizenzen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34" y="3442174"/>
            <a:ext cx="360000" cy="36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34" y="3916462"/>
            <a:ext cx="360000" cy="360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6" y="4348507"/>
            <a:ext cx="360000" cy="360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73" y="4812236"/>
            <a:ext cx="360000" cy="36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827584" y="2543418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FF0000"/>
                </a:solidFill>
              </a:rPr>
              <a:t>Verschiedene Lizenzen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86" y="5338008"/>
            <a:ext cx="292609" cy="292609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20" y="5330823"/>
            <a:ext cx="292609" cy="29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77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Videos und Filme</a:t>
            </a:r>
            <a:br>
              <a:rPr lang="de-AT" dirty="0"/>
            </a:br>
            <a:r>
              <a:rPr lang="de-AT" sz="2800" dirty="0"/>
              <a:t>Was darf ich?</a:t>
            </a:r>
          </a:p>
        </p:txBody>
      </p:sp>
      <p:sp>
        <p:nvSpPr>
          <p:cNvPr id="4" name="Inhaltsplatzhalter 1"/>
          <p:cNvSpPr txBox="1">
            <a:spLocks/>
          </p:cNvSpPr>
          <p:nvPr/>
        </p:nvSpPr>
        <p:spPr>
          <a:xfrm>
            <a:off x="494718" y="2442392"/>
            <a:ext cx="5949490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de-AT" dirty="0"/>
              <a:t>Filme/Videos auf YouTube ansehen</a:t>
            </a:r>
          </a:p>
          <a:p>
            <a:pPr>
              <a:spcBef>
                <a:spcPts val="1800"/>
              </a:spcBef>
            </a:pPr>
            <a:r>
              <a:rPr lang="de-AT" dirty="0"/>
              <a:t>Filme/Videos herunterladen </a:t>
            </a:r>
          </a:p>
          <a:p>
            <a:pPr>
              <a:spcBef>
                <a:spcPts val="1800"/>
              </a:spcBef>
            </a:pPr>
            <a:r>
              <a:rPr lang="de-AT" dirty="0"/>
              <a:t>Mit Hilfe einer P2P-Tauschbörsensoftware Kinofilme herunterladen.</a:t>
            </a:r>
          </a:p>
          <a:p>
            <a:pPr>
              <a:spcBef>
                <a:spcPts val="1800"/>
              </a:spcBef>
            </a:pPr>
            <a:r>
              <a:rPr lang="de-AT" dirty="0"/>
              <a:t>Den Kopierschutz einer </a:t>
            </a:r>
            <a:r>
              <a:rPr lang="de-AT" dirty="0" err="1"/>
              <a:t>VideoDVD</a:t>
            </a:r>
            <a:r>
              <a:rPr lang="de-AT" dirty="0"/>
              <a:t> mit Hilfe einer Software umgehen und die DVD kopieren.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6045338" y="2484539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7421874" y="2480985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6048556" y="3068960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7425092" y="3065406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6066859" y="4073518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443395" y="4069964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070077" y="4841301"/>
            <a:ext cx="129614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Erlaubt!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7446613" y="4837747"/>
            <a:ext cx="1296144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Verboten!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763688" y="6021288"/>
            <a:ext cx="3960440" cy="66957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Lösche in der Aufzählung die Formen Erlaubt! bzw. Verboten!</a:t>
            </a:r>
          </a:p>
        </p:txBody>
      </p:sp>
    </p:spTree>
    <p:extLst>
      <p:ext uri="{BB962C8B-B14F-4D97-AF65-F5344CB8AC3E}">
        <p14:creationId xmlns:p14="http://schemas.microsoft.com/office/powerpoint/2010/main" val="1884677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315</Words>
  <Application>Microsoft Office PowerPoint</Application>
  <PresentationFormat>Bildschirmpräsentation (4:3)</PresentationFormat>
  <Paragraphs>72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Calibri</vt:lpstr>
      <vt:lpstr>Candara</vt:lpstr>
      <vt:lpstr>Symbol</vt:lpstr>
      <vt:lpstr>Wellenform</vt:lpstr>
      <vt:lpstr>Das Urheberrecht  betrifft jeden!</vt:lpstr>
      <vt:lpstr>Definition</vt:lpstr>
      <vt:lpstr>Recht auf das eigene Bild Österreich</vt:lpstr>
      <vt:lpstr>Recht auf das eigene Bild Deutschland</vt:lpstr>
      <vt:lpstr>Anonym im Internet?</vt:lpstr>
      <vt:lpstr>Dürfen beliebig Fotos aus dem Internet verwendet werden?</vt:lpstr>
      <vt:lpstr>Creative Commons Lizenzen</vt:lpstr>
      <vt:lpstr>Creative Commons Lizenzen</vt:lpstr>
      <vt:lpstr>Videos und Filme Was darf ich?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Easy4Me.info</dc:creator>
  <cp:lastModifiedBy>Easy4me</cp:lastModifiedBy>
  <cp:revision>18</cp:revision>
  <dcterms:created xsi:type="dcterms:W3CDTF">2013-02-13T08:32:38Z</dcterms:created>
  <dcterms:modified xsi:type="dcterms:W3CDTF">2023-02-06T13:31:14Z</dcterms:modified>
</cp:coreProperties>
</file>