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95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04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67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3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7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354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84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1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9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50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3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EAE6-51DE-40CF-98C0-8C35A67102FB}" type="datetimeFigureOut">
              <a:rPr lang="de-AT" smtClean="0"/>
              <a:t>28.01.2021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F1E-670F-4623-86A8-4F9A80331FC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1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i="1" dirty="0"/>
              <a:t>IT-Security 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897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 err="1"/>
              <a:t>Bootnet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1645363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Ein Netzwerk von gekaperten Computern wird ……………………….. eingerichtet und zu kriminellen Zwecken verwendet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2546939"/>
            <a:ext cx="7511143" cy="4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6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579" y="383786"/>
            <a:ext cx="10515600" cy="1325563"/>
          </a:xfrm>
        </p:spPr>
        <p:txBody>
          <a:bodyPr/>
          <a:lstStyle/>
          <a:p>
            <a:r>
              <a:rPr lang="de-AT" b="1" i="1" dirty="0"/>
              <a:t>Multi-Faktor-Authentifizierung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9579" y="1806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Der Benutzer muss sich mehrfach identifizieren:</a:t>
            </a:r>
          </a:p>
          <a:p>
            <a:pPr lvl="1"/>
            <a:r>
              <a:rPr lang="de-AT" dirty="0"/>
              <a:t>Passwort oder ….</a:t>
            </a:r>
          </a:p>
          <a:p>
            <a:pPr lvl="1"/>
            <a:r>
              <a:rPr lang="de-AT" dirty="0"/>
              <a:t>…………… Authentifizierung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05" y="2258106"/>
            <a:ext cx="5272932" cy="43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Soziale Netzwerke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Xing</a:t>
            </a:r>
            <a:endParaRPr lang="de-AT" dirty="0"/>
          </a:p>
          <a:p>
            <a:r>
              <a:rPr lang="de-AT" dirty="0"/>
              <a:t>Facebook</a:t>
            </a:r>
          </a:p>
          <a:p>
            <a:r>
              <a:rPr lang="de-AT" dirty="0"/>
              <a:t>Twitter</a:t>
            </a:r>
          </a:p>
          <a:p>
            <a:r>
              <a:rPr lang="de-AT" dirty="0"/>
              <a:t>WhatsApp</a:t>
            </a:r>
          </a:p>
        </p:txBody>
      </p:sp>
    </p:spTree>
    <p:extLst>
      <p:ext uri="{BB962C8B-B14F-4D97-AF65-F5344CB8AC3E}">
        <p14:creationId xmlns:p14="http://schemas.microsoft.com/office/powerpoint/2010/main" val="397467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Sicherer Umgang mit sozialen Netzwerke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Vorsicht mit ……………………. und Fotos!</a:t>
            </a:r>
          </a:p>
          <a:p>
            <a:r>
              <a:rPr lang="de-AT" dirty="0"/>
              <a:t>Löschen von Inhalten kann eventuell nicht endgültig sein!</a:t>
            </a:r>
          </a:p>
          <a:p>
            <a:r>
              <a:rPr lang="de-AT" dirty="0"/>
              <a:t>Einstellungen: Manche Daten sollten nur Freunde sehen dürfen.</a:t>
            </a:r>
          </a:p>
          <a:p>
            <a:r>
              <a:rPr lang="de-AT" dirty="0"/>
              <a:t>Freundschaftsanfragen prüfen!</a:t>
            </a:r>
          </a:p>
          <a:p>
            <a:r>
              <a:rPr lang="de-AT" dirty="0"/>
              <a:t>Rassistische Äußerungen oder Bedrohungen bei der Polizei melden!</a:t>
            </a:r>
          </a:p>
        </p:txBody>
      </p:sp>
    </p:spTree>
    <p:extLst>
      <p:ext uri="{BB962C8B-B14F-4D97-AF65-F5344CB8AC3E}">
        <p14:creationId xmlns:p14="http://schemas.microsoft.com/office/powerpoint/2010/main" val="43976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Cyber-Mobbing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Beleidigen, Bedrohen, Bloßstellen mithilfe von ………….</a:t>
            </a:r>
          </a:p>
          <a:p>
            <a:r>
              <a:rPr lang="de-AT" dirty="0"/>
              <a:t>Beispiel: bloßstellende Fotos in sozialen Netzwerken</a:t>
            </a:r>
          </a:p>
        </p:txBody>
      </p:sp>
    </p:spTree>
    <p:extLst>
      <p:ext uri="{BB962C8B-B14F-4D97-AF65-F5344CB8AC3E}">
        <p14:creationId xmlns:p14="http://schemas.microsoft.com/office/powerpoint/2010/main" val="3040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Digitale Signatur (E-Mail, PDF)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569" y="1539313"/>
            <a:ext cx="10515600" cy="1480613"/>
          </a:xfrm>
        </p:spPr>
        <p:txBody>
          <a:bodyPr/>
          <a:lstStyle/>
          <a:p>
            <a:pPr lvl="1"/>
            <a:r>
              <a:rPr lang="de-AT" dirty="0"/>
              <a:t>Eine digital signierte E-Mail stellt sicher, dass diese vom angegebenen …………… stammt, bzw. bei der Übertragung ………………… wurde</a:t>
            </a:r>
          </a:p>
          <a:p>
            <a:pPr lvl="1"/>
            <a:r>
              <a:rPr lang="de-AT" dirty="0"/>
              <a:t>Dies gilt genauso für ein PDF, das digital signiert wurde.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6D5BD-F5A3-438B-9C14-DE64A4D9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9" y="3112297"/>
            <a:ext cx="10240996" cy="288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7BE8920-1411-4671-8B8A-927C5A07A468}"/>
              </a:ext>
            </a:extLst>
          </p:cNvPr>
          <p:cNvSpPr txBox="1"/>
          <p:nvPr/>
        </p:nvSpPr>
        <p:spPr>
          <a:xfrm>
            <a:off x="216569" y="6087979"/>
            <a:ext cx="670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Signatur, einem PDF angefügt </a:t>
            </a:r>
          </a:p>
        </p:txBody>
      </p:sp>
    </p:spTree>
    <p:extLst>
      <p:ext uri="{BB962C8B-B14F-4D97-AF65-F5344CB8AC3E}">
        <p14:creationId xmlns:p14="http://schemas.microsoft.com/office/powerpoint/2010/main" val="426298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Datenschutz-Grundverordnung DSGVO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i="1" dirty="0"/>
              <a:t>Betroffener,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ist die Person, deren ………………… Daten gespeichert werden</a:t>
            </a:r>
          </a:p>
          <a:p>
            <a:r>
              <a:rPr lang="de-AT" b="1" i="1" dirty="0"/>
              <a:t>Verantwortlicher (z. B. Onlinehändler),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……………. die Daten </a:t>
            </a:r>
          </a:p>
          <a:p>
            <a:r>
              <a:rPr lang="de-AT" b="1" i="1" dirty="0"/>
              <a:t>Auftragsverarbeiter</a:t>
            </a:r>
            <a:r>
              <a:rPr lang="de-AT" dirty="0"/>
              <a:t>,</a:t>
            </a:r>
          </a:p>
          <a:p>
            <a:pPr marL="0" indent="0">
              <a:buNone/>
            </a:pPr>
            <a:r>
              <a:rPr lang="de-AT" dirty="0"/>
              <a:t>………………. im Auftrag des Verantwortlichen die gespeicherten Daten </a:t>
            </a:r>
          </a:p>
        </p:txBody>
      </p:sp>
    </p:spTree>
    <p:extLst>
      <p:ext uri="{BB962C8B-B14F-4D97-AF65-F5344CB8AC3E}">
        <p14:creationId xmlns:p14="http://schemas.microsoft.com/office/powerpoint/2010/main" val="262935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Datensicherung – Backup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……………… durchführen</a:t>
            </a:r>
          </a:p>
          <a:p>
            <a:r>
              <a:rPr lang="de-AT" dirty="0"/>
              <a:t>Ablaufplanung erforderlich</a:t>
            </a:r>
          </a:p>
        </p:txBody>
      </p:sp>
    </p:spTree>
    <p:extLst>
      <p:ext uri="{BB962C8B-B14F-4D97-AF65-F5344CB8AC3E}">
        <p14:creationId xmlns:p14="http://schemas.microsoft.com/office/powerpoint/2010/main" val="370099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Netzwerkadministrator, Zuständigkeit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installiert Sicherheitsaktualisierungen im Netzwerk</a:t>
            </a:r>
          </a:p>
          <a:p>
            <a:r>
              <a:rPr lang="de-AT" dirty="0"/>
              <a:t>teilt den Mitarbeitern ……………….. zu</a:t>
            </a:r>
          </a:p>
        </p:txBody>
      </p:sp>
    </p:spTree>
    <p:extLst>
      <p:ext uri="{BB962C8B-B14F-4D97-AF65-F5344CB8AC3E}">
        <p14:creationId xmlns:p14="http://schemas.microsoft.com/office/powerpoint/2010/main" val="336178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Einkaufen im Internet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positive Bewertungen im Internet</a:t>
            </a:r>
          </a:p>
          <a:p>
            <a:r>
              <a:rPr lang="de-AT" dirty="0"/>
              <a:t>klare Produkt-, Versand- und …….</a:t>
            </a:r>
            <a:r>
              <a:rPr lang="de-AT" dirty="0" err="1"/>
              <a:t>informationen</a:t>
            </a:r>
            <a:endParaRPr lang="de-AT" dirty="0"/>
          </a:p>
          <a:p>
            <a:r>
              <a:rPr lang="de-AT" dirty="0"/>
              <a:t>Angabe von ……….</a:t>
            </a:r>
            <a:r>
              <a:rPr lang="de-AT" dirty="0" err="1"/>
              <a:t>möglichkeiten</a:t>
            </a:r>
            <a:r>
              <a:rPr lang="de-AT" dirty="0"/>
              <a:t> durch Telefon, E-Mail und Adresse</a:t>
            </a:r>
          </a:p>
        </p:txBody>
      </p:sp>
    </p:spTree>
    <p:extLst>
      <p:ext uri="{BB962C8B-B14F-4D97-AF65-F5344CB8AC3E}">
        <p14:creationId xmlns:p14="http://schemas.microsoft.com/office/powerpoint/2010/main" val="200884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Vertrauenswürdigkeit einer Webseite, Echtheit einer Webseite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1424" cy="4351338"/>
          </a:xfrm>
        </p:spPr>
        <p:txBody>
          <a:bodyPr/>
          <a:lstStyle/>
          <a:p>
            <a:r>
              <a:rPr lang="de-AT" dirty="0"/>
              <a:t>URL (Webseitenadresse)</a:t>
            </a:r>
          </a:p>
          <a:p>
            <a:r>
              <a:rPr lang="de-AT" dirty="0"/>
              <a:t>Informationen auf der Webseite</a:t>
            </a:r>
          </a:p>
          <a:p>
            <a:r>
              <a:rPr lang="de-AT" dirty="0"/>
              <a:t>……….. und Kontaktdaten</a:t>
            </a:r>
          </a:p>
          <a:p>
            <a:r>
              <a:rPr lang="de-AT" dirty="0" err="1"/>
              <a:t>Sicherheits</a:t>
            </a:r>
            <a:r>
              <a:rPr lang="de-AT" dirty="0"/>
              <a:t>……. und https</a:t>
            </a:r>
          </a:p>
          <a:p>
            <a:r>
              <a:rPr lang="de-AT" dirty="0"/>
              <a:t>Domain-Inhaberschaft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1690688"/>
            <a:ext cx="5987219" cy="47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Geschütze bzw. sichere Webseiten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erkennbar an </a:t>
            </a:r>
            <a:r>
              <a:rPr lang="de-AT" b="1" i="1" dirty="0"/>
              <a:t>https (s=</a:t>
            </a:r>
            <a:r>
              <a:rPr lang="de-AT" b="1" i="1" dirty="0" err="1"/>
              <a:t>secure</a:t>
            </a:r>
            <a:r>
              <a:rPr lang="de-AT" b="1" i="1" dirty="0"/>
              <a:t>) </a:t>
            </a:r>
            <a:r>
              <a:rPr lang="de-AT" dirty="0"/>
              <a:t>und dem </a:t>
            </a:r>
            <a:r>
              <a:rPr lang="de-AT" b="1" i="1" dirty="0"/>
              <a:t>Vorhangschloss</a:t>
            </a:r>
          </a:p>
          <a:p>
            <a:r>
              <a:rPr lang="de-AT" dirty="0"/>
              <a:t>………………. Übertragung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395D4D4-92D4-4AAB-BD4B-B755B455C916}"/>
              </a:ext>
            </a:extLst>
          </p:cNvPr>
          <p:cNvGrpSpPr/>
          <p:nvPr/>
        </p:nvGrpSpPr>
        <p:grpSpPr>
          <a:xfrm>
            <a:off x="1013784" y="3036193"/>
            <a:ext cx="8192629" cy="2738578"/>
            <a:chOff x="1025816" y="2988066"/>
            <a:chExt cx="8192629" cy="273857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38E96865-284E-4ADE-A011-78A6AB17F848}"/>
                </a:ext>
              </a:extLst>
            </p:cNvPr>
            <p:cNvGrpSpPr/>
            <p:nvPr/>
          </p:nvGrpSpPr>
          <p:grpSpPr>
            <a:xfrm>
              <a:off x="1025816" y="2988066"/>
              <a:ext cx="8192629" cy="2738578"/>
              <a:chOff x="1025816" y="2988066"/>
              <a:chExt cx="8192629" cy="2738578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D6CC3600-DAA0-4745-9ECA-8DCF6DEED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25816" y="2988066"/>
                <a:ext cx="8192629" cy="1576137"/>
              </a:xfrm>
              <a:prstGeom prst="rect">
                <a:avLst/>
              </a:prstGeom>
            </p:spPr>
          </p:pic>
          <p:sp>
            <p:nvSpPr>
              <p:cNvPr id="6" name="Legende: mit gebogener Linie 5">
                <a:extLst>
                  <a:ext uri="{FF2B5EF4-FFF2-40B4-BE49-F238E27FC236}">
                    <a16:creationId xmlns:a16="http://schemas.microsoft.com/office/drawing/2014/main" id="{22BC605F-01F2-454F-91CC-186D838DFBE0}"/>
                  </a:ext>
                </a:extLst>
              </p:cNvPr>
              <p:cNvSpPr/>
              <p:nvPr/>
            </p:nvSpPr>
            <p:spPr>
              <a:xfrm>
                <a:off x="1163366" y="4980686"/>
                <a:ext cx="3729789" cy="745958"/>
              </a:xfrm>
              <a:prstGeom prst="borderCallout2">
                <a:avLst>
                  <a:gd name="adj1" fmla="val -2218"/>
                  <a:gd name="adj2" fmla="val 49732"/>
                  <a:gd name="adj3" fmla="val -47379"/>
                  <a:gd name="adj4" fmla="val 54301"/>
                  <a:gd name="adj5" fmla="val -119758"/>
                  <a:gd name="adj6" fmla="val 86881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800" dirty="0">
                    <a:solidFill>
                      <a:schemeClr val="accent1">
                        <a:lumMod val="50000"/>
                      </a:schemeClr>
                    </a:solidFill>
                  </a:rPr>
                  <a:t>Vorhangschloss</a:t>
                </a:r>
                <a:endParaRPr lang="de-AT" sz="2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Legende: mit gebogener Linie 6">
              <a:extLst>
                <a:ext uri="{FF2B5EF4-FFF2-40B4-BE49-F238E27FC236}">
                  <a16:creationId xmlns:a16="http://schemas.microsoft.com/office/drawing/2014/main" id="{211D95CE-F628-4535-8D0E-9ED5F2435A3E}"/>
                </a:ext>
              </a:extLst>
            </p:cNvPr>
            <p:cNvSpPr/>
            <p:nvPr/>
          </p:nvSpPr>
          <p:spPr>
            <a:xfrm>
              <a:off x="5218321" y="4980686"/>
              <a:ext cx="3729789" cy="745958"/>
            </a:xfrm>
            <a:prstGeom prst="borderCallout2">
              <a:avLst>
                <a:gd name="adj1" fmla="val -2218"/>
                <a:gd name="adj2" fmla="val 49732"/>
                <a:gd name="adj3" fmla="val -48992"/>
                <a:gd name="adj4" fmla="val 40107"/>
                <a:gd name="adj5" fmla="val -118145"/>
                <a:gd name="adj6" fmla="val 268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800" dirty="0">
                  <a:solidFill>
                    <a:schemeClr val="accent1">
                      <a:lumMod val="50000"/>
                    </a:schemeClr>
                  </a:solidFill>
                </a:rPr>
                <a:t>https</a:t>
              </a:r>
              <a:endParaRPr lang="de-AT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46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 err="1"/>
              <a:t>Pharming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9498" y="15083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Betrugsmethode, bei der Anwender auf eine …………… Seite umgeleitet wird.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51" y="2432687"/>
            <a:ext cx="5625776" cy="41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Information </a:t>
            </a:r>
            <a:r>
              <a:rPr lang="de-AT" b="1" i="1" dirty="0" err="1"/>
              <a:t>Diving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72135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Der Müll des Opfers wird durchwühlt und nach Hinweisen und Anhaltspunkten über das persönliche Umfeld des Opfers gesucht.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3810"/>
            <a:ext cx="5422230" cy="58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7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Cross Site </a:t>
            </a:r>
            <a:r>
              <a:rPr lang="de-AT" b="1" i="1" dirty="0" err="1"/>
              <a:t>ScriptingAngriffe</a:t>
            </a:r>
            <a:endParaRPr lang="de-AT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5"/>
            <a:ext cx="7006389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= Webseiten…………… Angriffe</a:t>
            </a:r>
          </a:p>
          <a:p>
            <a:pPr marL="0" indent="0">
              <a:buNone/>
            </a:pPr>
            <a:r>
              <a:rPr lang="de-AT" dirty="0"/>
              <a:t>Infizierte Webseiten nützen Sicherheitslücken aus.</a:t>
            </a:r>
          </a:p>
        </p:txBody>
      </p:sp>
    </p:spTree>
    <p:extLst>
      <p:ext uri="{BB962C8B-B14F-4D97-AF65-F5344CB8AC3E}">
        <p14:creationId xmlns:p14="http://schemas.microsoft.com/office/powerpoint/2010/main" val="241438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 err="1"/>
              <a:t>Ransomware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3514" cy="4351338"/>
          </a:xfrm>
        </p:spPr>
        <p:txBody>
          <a:bodyPr/>
          <a:lstStyle/>
          <a:p>
            <a:r>
              <a:rPr lang="de-AT" dirty="0"/>
              <a:t>ist ein ………………</a:t>
            </a:r>
            <a:br>
              <a:rPr lang="de-AT" dirty="0"/>
            </a:br>
            <a:r>
              <a:rPr lang="de-AT" dirty="0"/>
              <a:t>Daten werden auf dem PC …………………..</a:t>
            </a:r>
          </a:p>
          <a:p>
            <a:r>
              <a:rPr lang="de-AT" dirty="0"/>
              <a:t>Lösegeld wird für Entschlüsselung verlangt!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92" y="634482"/>
            <a:ext cx="6598051" cy="44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i="1" dirty="0"/>
              <a:t>Cookies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21629" cy="4351338"/>
          </a:xfrm>
        </p:spPr>
        <p:txBody>
          <a:bodyPr/>
          <a:lstStyle/>
          <a:p>
            <a:r>
              <a:rPr lang="de-AT" dirty="0"/>
              <a:t>Cookies sind kleine …………….., die Informationen über besuchte Webseiten beinhalten.</a:t>
            </a:r>
          </a:p>
          <a:p>
            <a:r>
              <a:rPr lang="de-AT" dirty="0"/>
              <a:t>Der Benutzer wird z. B. von Onlineshops wiedererkannt.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42" y="365125"/>
            <a:ext cx="5757384" cy="63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Breitbild</PresentationFormat>
  <Paragraphs>66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IT-Security 3</vt:lpstr>
      <vt:lpstr>Einkaufen im Internet</vt:lpstr>
      <vt:lpstr>Vertrauenswürdigkeit einer Webseite, Echtheit einer Webseite</vt:lpstr>
      <vt:lpstr>Geschütze bzw. sichere Webseiten</vt:lpstr>
      <vt:lpstr>Pharming</vt:lpstr>
      <vt:lpstr>Information Diving</vt:lpstr>
      <vt:lpstr>Cross Site ScriptingAngriffe</vt:lpstr>
      <vt:lpstr>Ransomware</vt:lpstr>
      <vt:lpstr>Cookies</vt:lpstr>
      <vt:lpstr>Bootnet</vt:lpstr>
      <vt:lpstr>Multi-Faktor-Authentifizierung</vt:lpstr>
      <vt:lpstr>Soziale Netzwerke</vt:lpstr>
      <vt:lpstr>Sicherer Umgang mit sozialen Netzwerke</vt:lpstr>
      <vt:lpstr>Cyber-Mobbing</vt:lpstr>
      <vt:lpstr>Digitale Signatur (E-Mail, PDF)</vt:lpstr>
      <vt:lpstr>Datenschutz-Grundverordnung DSGVO</vt:lpstr>
      <vt:lpstr>Datensicherung – Backup</vt:lpstr>
      <vt:lpstr>Netzwerkadministrator, Zuständigkeit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IT-Security</dc:title>
  <dc:creator>Lehrer</dc:creator>
  <cp:lastModifiedBy>Christian Klotz</cp:lastModifiedBy>
  <cp:revision>16</cp:revision>
  <dcterms:created xsi:type="dcterms:W3CDTF">2017-02-03T16:33:30Z</dcterms:created>
  <dcterms:modified xsi:type="dcterms:W3CDTF">2021-01-28T15:25:50Z</dcterms:modified>
</cp:coreProperties>
</file>