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57" r:id="rId5"/>
    <p:sldId id="260" r:id="rId6"/>
    <p:sldId id="261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534" y="1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Tabelle1!$A$2</c:f>
              <c:strCache>
                <c:ptCount val="1"/>
                <c:pt idx="0">
                  <c:v>Internat Tourismus, Einnahmen, Euro</c:v>
                </c:pt>
              </c:strCache>
            </c:strRef>
          </c:tx>
          <c:invertIfNegative val="0"/>
          <c:cat>
            <c:strRef>
              <c:f>Tabelle1!$B$1:$E$1</c:f>
              <c:strCache>
                <c:ptCount val="4"/>
                <c:pt idx="0">
                  <c:v>1995</c:v>
                </c:pt>
                <c:pt idx="1">
                  <c:v>2005</c:v>
                </c:pt>
                <c:pt idx="2">
                  <c:v>2019</c:v>
                </c:pt>
                <c:pt idx="3">
                  <c:v>2020</c:v>
                </c:pt>
              </c:strCache>
            </c:strRef>
          </c:cat>
          <c:val>
            <c:numRef>
              <c:f>Tabelle1!$B$2:$E$2</c:f>
              <c:numCache>
                <c:formatCode>General</c:formatCode>
                <c:ptCount val="4"/>
                <c:pt idx="0">
                  <c:v>203000000</c:v>
                </c:pt>
                <c:pt idx="1">
                  <c:v>290000000</c:v>
                </c:pt>
                <c:pt idx="2">
                  <c:v>402000000</c:v>
                </c:pt>
                <c:pt idx="3">
                  <c:v>135700000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984-44A5-BCEF-C6C75A1B5F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27"/>
        <c:axId val="31815552"/>
        <c:axId val="31817088"/>
      </c:barChart>
      <c:lineChart>
        <c:grouping val="standard"/>
        <c:varyColors val="0"/>
        <c:ser>
          <c:idx val="1"/>
          <c:order val="1"/>
          <c:tx>
            <c:strRef>
              <c:f>Tabelle1!$A$3</c:f>
              <c:strCache>
                <c:ptCount val="1"/>
                <c:pt idx="0">
                  <c:v>Tourismuseinnahmen in % zum gesamten Export</c:v>
                </c:pt>
              </c:strCache>
            </c:strRef>
          </c:tx>
          <c:marker>
            <c:symbol val="none"/>
          </c:marker>
          <c:cat>
            <c:strRef>
              <c:f>Tabelle1!$B$1:$E$1</c:f>
              <c:strCache>
                <c:ptCount val="4"/>
                <c:pt idx="0">
                  <c:v>1995</c:v>
                </c:pt>
                <c:pt idx="1">
                  <c:v>2005</c:v>
                </c:pt>
                <c:pt idx="2">
                  <c:v>2019</c:v>
                </c:pt>
                <c:pt idx="3">
                  <c:v>2020</c:v>
                </c:pt>
              </c:strCache>
            </c:strRef>
          </c:cat>
          <c:val>
            <c:numRef>
              <c:f>Tabelle1!$B$3:$E$3</c:f>
              <c:numCache>
                <c:formatCode>General</c:formatCode>
                <c:ptCount val="4"/>
                <c:pt idx="0">
                  <c:v>7</c:v>
                </c:pt>
                <c:pt idx="1">
                  <c:v>5</c:v>
                </c:pt>
                <c:pt idx="2">
                  <c:v>3.6</c:v>
                </c:pt>
                <c:pt idx="3">
                  <c:v>1.5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984-44A5-BCEF-C6C75A1B5F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1836800"/>
        <c:axId val="31835264"/>
      </c:lineChart>
      <c:catAx>
        <c:axId val="318155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1817088"/>
        <c:crosses val="autoZero"/>
        <c:auto val="1"/>
        <c:lblAlgn val="ctr"/>
        <c:lblOffset val="100"/>
        <c:noMultiLvlLbl val="0"/>
      </c:catAx>
      <c:valAx>
        <c:axId val="31817088"/>
        <c:scaling>
          <c:orientation val="minMax"/>
          <c:min val="1000000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1815552"/>
        <c:crosses val="autoZero"/>
        <c:crossBetween val="between"/>
      </c:valAx>
      <c:valAx>
        <c:axId val="31835264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crossAx val="31836800"/>
        <c:crosses val="max"/>
        <c:crossBetween val="between"/>
        <c:majorUnit val="1"/>
      </c:valAx>
      <c:catAx>
        <c:axId val="3183680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1835264"/>
        <c:crosses val="autoZero"/>
        <c:auto val="1"/>
        <c:lblAlgn val="ctr"/>
        <c:lblOffset val="100"/>
        <c:noMultiLvlLbl val="0"/>
      </c:catAx>
    </c:plotArea>
    <c:legend>
      <c:legendPos val="r"/>
      <c:overlay val="0"/>
      <c:txPr>
        <a:bodyPr/>
        <a:lstStyle/>
        <a:p>
          <a:pPr>
            <a:defRPr sz="10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24EA3-6103-42C4-840E-DCF72DA8A5CA}" type="datetimeFigureOut">
              <a:rPr lang="de-AT" smtClean="0"/>
              <a:t>20.08.2022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EE65-A1C3-4C0E-AA74-D480BA5C74E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32388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24EA3-6103-42C4-840E-DCF72DA8A5CA}" type="datetimeFigureOut">
              <a:rPr lang="de-AT" smtClean="0"/>
              <a:t>20.08.2022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EE65-A1C3-4C0E-AA74-D480BA5C74E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7394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24EA3-6103-42C4-840E-DCF72DA8A5CA}" type="datetimeFigureOut">
              <a:rPr lang="de-AT" smtClean="0"/>
              <a:t>20.08.2022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EE65-A1C3-4C0E-AA74-D480BA5C74E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66915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24EA3-6103-42C4-840E-DCF72DA8A5CA}" type="datetimeFigureOut">
              <a:rPr lang="de-AT" smtClean="0"/>
              <a:t>20.08.2022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EE65-A1C3-4C0E-AA74-D480BA5C74E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21199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24EA3-6103-42C4-840E-DCF72DA8A5CA}" type="datetimeFigureOut">
              <a:rPr lang="de-AT" smtClean="0"/>
              <a:t>20.08.2022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EE65-A1C3-4C0E-AA74-D480BA5C74E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75883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24EA3-6103-42C4-840E-DCF72DA8A5CA}" type="datetimeFigureOut">
              <a:rPr lang="de-AT" smtClean="0"/>
              <a:t>20.08.2022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EE65-A1C3-4C0E-AA74-D480BA5C74E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2642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24EA3-6103-42C4-840E-DCF72DA8A5CA}" type="datetimeFigureOut">
              <a:rPr lang="de-AT" smtClean="0"/>
              <a:t>20.08.2022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EE65-A1C3-4C0E-AA74-D480BA5C74E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86788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24EA3-6103-42C4-840E-DCF72DA8A5CA}" type="datetimeFigureOut">
              <a:rPr lang="de-AT" smtClean="0"/>
              <a:t>20.08.2022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EE65-A1C3-4C0E-AA74-D480BA5C74E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51565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24EA3-6103-42C4-840E-DCF72DA8A5CA}" type="datetimeFigureOut">
              <a:rPr lang="de-AT" smtClean="0"/>
              <a:t>20.08.2022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EE65-A1C3-4C0E-AA74-D480BA5C74E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54108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24EA3-6103-42C4-840E-DCF72DA8A5CA}" type="datetimeFigureOut">
              <a:rPr lang="de-AT" smtClean="0"/>
              <a:t>20.08.2022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EE65-A1C3-4C0E-AA74-D480BA5C74E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82376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24EA3-6103-42C4-840E-DCF72DA8A5CA}" type="datetimeFigureOut">
              <a:rPr lang="de-AT" smtClean="0"/>
              <a:t>20.08.2022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EE65-A1C3-4C0E-AA74-D480BA5C74E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35225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624EA3-6103-42C4-840E-DCF72DA8A5CA}" type="datetimeFigureOut">
              <a:rPr lang="de-AT" smtClean="0"/>
              <a:t>20.08.2022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D0EE65-A1C3-4C0E-AA74-D480BA5C74E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81257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penstreetmap.at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/>
              <a:t>Namibia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2412912" y="5188257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i="1" dirty="0"/>
              <a:t>Weitere Infos: </a:t>
            </a:r>
            <a:r>
              <a:rPr lang="de-AT" dirty="0"/>
              <a:t>BMZ</a:t>
            </a:r>
          </a:p>
        </p:txBody>
      </p:sp>
    </p:spTree>
    <p:extLst>
      <p:ext uri="{BB962C8B-B14F-4D97-AF65-F5344CB8AC3E}">
        <p14:creationId xmlns:p14="http://schemas.microsoft.com/office/powerpoint/2010/main" val="3035003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Vielvölkerstaat Namibia (Auswahl)</a:t>
            </a:r>
          </a:p>
        </p:txBody>
      </p:sp>
      <p:sp>
        <p:nvSpPr>
          <p:cNvPr id="4" name="Flussdiagramm: Prozess 3"/>
          <p:cNvSpPr/>
          <p:nvPr/>
        </p:nvSpPr>
        <p:spPr>
          <a:xfrm>
            <a:off x="2855640" y="2348880"/>
            <a:ext cx="1872208" cy="864096"/>
          </a:xfrm>
          <a:prstGeom prst="flowChartProcess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>
                <a:solidFill>
                  <a:schemeClr val="tx1"/>
                </a:solidFill>
              </a:rPr>
              <a:t>Weiße</a:t>
            </a:r>
          </a:p>
        </p:txBody>
      </p:sp>
      <p:sp>
        <p:nvSpPr>
          <p:cNvPr id="8" name="Flussdiagramm: Prozess 7"/>
          <p:cNvSpPr/>
          <p:nvPr/>
        </p:nvSpPr>
        <p:spPr>
          <a:xfrm>
            <a:off x="5447928" y="3789040"/>
            <a:ext cx="2160240" cy="72008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/>
              <a:t>Buschmänner</a:t>
            </a:r>
          </a:p>
        </p:txBody>
      </p:sp>
      <p:sp>
        <p:nvSpPr>
          <p:cNvPr id="9" name="Flussdiagramm: Prozess 8"/>
          <p:cNvSpPr/>
          <p:nvPr/>
        </p:nvSpPr>
        <p:spPr>
          <a:xfrm>
            <a:off x="2855640" y="4869160"/>
            <a:ext cx="1728192" cy="72008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/>
              <a:t>Herero</a:t>
            </a:r>
          </a:p>
        </p:txBody>
      </p:sp>
      <p:sp>
        <p:nvSpPr>
          <p:cNvPr id="10" name="Flussdiagramm: Prozess 9"/>
          <p:cNvSpPr/>
          <p:nvPr/>
        </p:nvSpPr>
        <p:spPr>
          <a:xfrm>
            <a:off x="7608168" y="2204864"/>
            <a:ext cx="1872208" cy="79208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 err="1"/>
              <a:t>Ovambo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6987754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Wirtschaft</a:t>
            </a:r>
          </a:p>
        </p:txBody>
      </p:sp>
      <p:sp>
        <p:nvSpPr>
          <p:cNvPr id="3" name="Flussdiagramm: Prozess 2"/>
          <p:cNvSpPr/>
          <p:nvPr/>
        </p:nvSpPr>
        <p:spPr>
          <a:xfrm>
            <a:off x="2999656" y="2140414"/>
            <a:ext cx="1368152" cy="50405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/>
              <a:t>Bergbau</a:t>
            </a:r>
          </a:p>
        </p:txBody>
      </p:sp>
      <p:sp>
        <p:nvSpPr>
          <p:cNvPr id="17" name="Textfeld 16"/>
          <p:cNvSpPr txBox="1"/>
          <p:nvPr/>
        </p:nvSpPr>
        <p:spPr>
          <a:xfrm>
            <a:off x="1724993" y="3851756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Diamanten</a:t>
            </a:r>
          </a:p>
        </p:txBody>
      </p:sp>
      <p:sp>
        <p:nvSpPr>
          <p:cNvPr id="18" name="Textfeld 17"/>
          <p:cNvSpPr txBox="1"/>
          <p:nvPr/>
        </p:nvSpPr>
        <p:spPr>
          <a:xfrm>
            <a:off x="2643808" y="4531186"/>
            <a:ext cx="1143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Flussspat</a:t>
            </a:r>
          </a:p>
        </p:txBody>
      </p:sp>
      <p:sp>
        <p:nvSpPr>
          <p:cNvPr id="19" name="Textfeld 18"/>
          <p:cNvSpPr txBox="1"/>
          <p:nvPr/>
        </p:nvSpPr>
        <p:spPr>
          <a:xfrm>
            <a:off x="4212293" y="429309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Uran</a:t>
            </a:r>
          </a:p>
        </p:txBody>
      </p:sp>
      <p:sp>
        <p:nvSpPr>
          <p:cNvPr id="20" name="Textfeld 19"/>
          <p:cNvSpPr txBox="1"/>
          <p:nvPr/>
        </p:nvSpPr>
        <p:spPr>
          <a:xfrm>
            <a:off x="4406512" y="3383521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Zink</a:t>
            </a:r>
          </a:p>
        </p:txBody>
      </p:sp>
      <p:sp>
        <p:nvSpPr>
          <p:cNvPr id="28" name="Flussdiagramm: Prozess 27"/>
          <p:cNvSpPr/>
          <p:nvPr/>
        </p:nvSpPr>
        <p:spPr>
          <a:xfrm>
            <a:off x="6240016" y="2154998"/>
            <a:ext cx="1872208" cy="50405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/>
              <a:t>Landwirtschaft</a:t>
            </a:r>
          </a:p>
        </p:txBody>
      </p:sp>
      <p:sp>
        <p:nvSpPr>
          <p:cNvPr id="29" name="Textfeld 28"/>
          <p:cNvSpPr txBox="1"/>
          <p:nvPr/>
        </p:nvSpPr>
        <p:spPr>
          <a:xfrm>
            <a:off x="5375921" y="3763555"/>
            <a:ext cx="20725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Viehzucht</a:t>
            </a:r>
            <a:br>
              <a:rPr lang="de-AT" dirty="0"/>
            </a:br>
            <a:r>
              <a:rPr lang="de-AT" dirty="0"/>
              <a:t>(Rinder, Schafe…)</a:t>
            </a:r>
          </a:p>
        </p:txBody>
      </p:sp>
      <p:sp>
        <p:nvSpPr>
          <p:cNvPr id="30" name="Textfeld 29"/>
          <p:cNvSpPr txBox="1"/>
          <p:nvPr/>
        </p:nvSpPr>
        <p:spPr>
          <a:xfrm>
            <a:off x="7470809" y="3969931"/>
            <a:ext cx="20319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Anbau von </a:t>
            </a:r>
            <a:r>
              <a:rPr lang="de-AT" dirty="0" err="1"/>
              <a:t>Hoodia</a:t>
            </a:r>
            <a:br>
              <a:rPr lang="de-AT" dirty="0"/>
            </a:br>
            <a:r>
              <a:rPr lang="de-AT" dirty="0"/>
              <a:t>(für </a:t>
            </a:r>
            <a:r>
              <a:rPr lang="de-AT" dirty="0" err="1"/>
              <a:t>Arzeneimittel</a:t>
            </a:r>
            <a:r>
              <a:rPr lang="de-AT" dirty="0"/>
              <a:t>)</a:t>
            </a:r>
          </a:p>
        </p:txBody>
      </p:sp>
      <p:sp>
        <p:nvSpPr>
          <p:cNvPr id="31" name="Textfeld 30"/>
          <p:cNvSpPr txBox="1"/>
          <p:nvPr/>
        </p:nvSpPr>
        <p:spPr>
          <a:xfrm>
            <a:off x="7986210" y="3382413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Oliven, Wein, Datteln …</a:t>
            </a:r>
          </a:p>
        </p:txBody>
      </p:sp>
      <p:sp>
        <p:nvSpPr>
          <p:cNvPr id="41" name="Textfeld 40"/>
          <p:cNvSpPr txBox="1"/>
          <p:nvPr/>
        </p:nvSpPr>
        <p:spPr>
          <a:xfrm>
            <a:off x="6563716" y="5485874"/>
            <a:ext cx="20725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Pferdezucht</a:t>
            </a:r>
          </a:p>
        </p:txBody>
      </p:sp>
      <p:cxnSp>
        <p:nvCxnSpPr>
          <p:cNvPr id="47" name="Gewinkelte Verbindung 46"/>
          <p:cNvCxnSpPr>
            <a:stCxn id="3" idx="1"/>
          </p:cNvCxnSpPr>
          <p:nvPr/>
        </p:nvCxnSpPr>
        <p:spPr>
          <a:xfrm rot="10800000" flipV="1">
            <a:off x="2518148" y="2392442"/>
            <a:ext cx="481508" cy="1371112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Gerade Verbindung mit Pfeil 57"/>
          <p:cNvCxnSpPr>
            <a:endCxn id="18" idx="0"/>
          </p:cNvCxnSpPr>
          <p:nvPr/>
        </p:nvCxnSpPr>
        <p:spPr>
          <a:xfrm flipH="1">
            <a:off x="3215680" y="2644470"/>
            <a:ext cx="72008" cy="18867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Gerade Verbindung mit Pfeil 59"/>
          <p:cNvCxnSpPr>
            <a:stCxn id="3" idx="2"/>
            <a:endCxn id="19" idx="0"/>
          </p:cNvCxnSpPr>
          <p:nvPr/>
        </p:nvCxnSpPr>
        <p:spPr>
          <a:xfrm>
            <a:off x="3683733" y="2644470"/>
            <a:ext cx="852597" cy="16486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Gewinkelte Verbindung 62"/>
          <p:cNvCxnSpPr/>
          <p:nvPr/>
        </p:nvCxnSpPr>
        <p:spPr>
          <a:xfrm rot="10800000" flipV="1">
            <a:off x="5758508" y="2380633"/>
            <a:ext cx="481508" cy="1371112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Gerade Verbindung mit Pfeil 63"/>
          <p:cNvCxnSpPr/>
          <p:nvPr/>
        </p:nvCxnSpPr>
        <p:spPr>
          <a:xfrm flipH="1">
            <a:off x="7212124" y="2658258"/>
            <a:ext cx="90010" cy="275632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Gerade Verbindung mit Pfeil 66"/>
          <p:cNvCxnSpPr/>
          <p:nvPr/>
        </p:nvCxnSpPr>
        <p:spPr>
          <a:xfrm>
            <a:off x="7519798" y="2621050"/>
            <a:ext cx="386225" cy="13278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Gewinkelte Verbindung 68"/>
          <p:cNvCxnSpPr>
            <a:stCxn id="28" idx="3"/>
          </p:cNvCxnSpPr>
          <p:nvPr/>
        </p:nvCxnSpPr>
        <p:spPr>
          <a:xfrm>
            <a:off x="8112225" y="2407026"/>
            <a:ext cx="637583" cy="877958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19964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Tourismus in Namibia</a:t>
            </a:r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2466278"/>
              </p:ext>
            </p:extLst>
          </p:nvPr>
        </p:nvGraphicFramePr>
        <p:xfrm>
          <a:off x="1343472" y="1600201"/>
          <a:ext cx="9649072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103552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88100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1585" y="1628800"/>
            <a:ext cx="7454867" cy="43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feld 1"/>
          <p:cNvSpPr txBox="1"/>
          <p:nvPr/>
        </p:nvSpPr>
        <p:spPr>
          <a:xfrm>
            <a:off x="7176121" y="6093296"/>
            <a:ext cx="25202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200" dirty="0"/>
              <a:t>© </a:t>
            </a:r>
            <a:r>
              <a:rPr lang="de-AT" sz="1200" dirty="0" err="1">
                <a:hlinkClick r:id="rId3"/>
              </a:rPr>
              <a:t>OpenStreetMap</a:t>
            </a:r>
            <a:r>
              <a:rPr lang="de-AT" sz="1200" dirty="0">
                <a:hlinkClick r:id="rId3"/>
              </a:rPr>
              <a:t>-Mitwirkende</a:t>
            </a:r>
            <a:endParaRPr lang="de-AT" sz="1200" dirty="0"/>
          </a:p>
        </p:txBody>
      </p:sp>
    </p:spTree>
    <p:extLst>
      <p:ext uri="{BB962C8B-B14F-4D97-AF65-F5344CB8AC3E}">
        <p14:creationId xmlns:p14="http://schemas.microsoft.com/office/powerpoint/2010/main" val="4196603047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48</Words>
  <Application>Microsoft Office PowerPoint</Application>
  <PresentationFormat>Breitbild</PresentationFormat>
  <Paragraphs>20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9" baseType="lpstr">
      <vt:lpstr>Arial</vt:lpstr>
      <vt:lpstr>Calibri</vt:lpstr>
      <vt:lpstr>Larissa</vt:lpstr>
      <vt:lpstr>Namibia</vt:lpstr>
      <vt:lpstr>Vielvölkerstaat Namibia (Auswahl)</vt:lpstr>
      <vt:lpstr>Wirtschaft</vt:lpstr>
      <vt:lpstr>Tourismus in Namibia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EASY4ME</dc:creator>
  <cp:lastModifiedBy>Easy4me</cp:lastModifiedBy>
  <cp:revision>28</cp:revision>
  <dcterms:created xsi:type="dcterms:W3CDTF">2013-12-26T08:40:48Z</dcterms:created>
  <dcterms:modified xsi:type="dcterms:W3CDTF">2022-08-20T10:59:58Z</dcterms:modified>
</cp:coreProperties>
</file>