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534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Tabelle1!$A$2</c:f>
              <c:strCache>
                <c:ptCount val="1"/>
                <c:pt idx="0">
                  <c:v>Internat Tourismus, Einnahmen, Euro</c:v>
                </c:pt>
              </c:strCache>
            </c:strRef>
          </c:tx>
          <c:invertIfNegative val="0"/>
          <c:cat>
            <c:strRef>
              <c:f>Tabelle1!$B$1:$E$1</c:f>
              <c:strCache>
                <c:ptCount val="4"/>
                <c:pt idx="0">
                  <c:v>1995</c:v>
                </c:pt>
                <c:pt idx="1">
                  <c:v>2005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Tabelle1!$B$2:$E$2</c:f>
              <c:numCache>
                <c:formatCode>General</c:formatCode>
                <c:ptCount val="4"/>
                <c:pt idx="0">
                  <c:v>203000000</c:v>
                </c:pt>
                <c:pt idx="1">
                  <c:v>290000000</c:v>
                </c:pt>
                <c:pt idx="2">
                  <c:v>402000000</c:v>
                </c:pt>
                <c:pt idx="3">
                  <c:v>135700000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84-44A5-BCEF-C6C75A1B5F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27"/>
        <c:axId val="31815552"/>
        <c:axId val="31817088"/>
      </c:barChart>
      <c:lineChart>
        <c:grouping val="standard"/>
        <c:varyColors val="0"/>
        <c:ser>
          <c:idx val="1"/>
          <c:order val="1"/>
          <c:tx>
            <c:strRef>
              <c:f>Tabelle1!$A$3</c:f>
              <c:strCache>
                <c:ptCount val="1"/>
                <c:pt idx="0">
                  <c:v>Tourismuseinnahmen in % zum gesamten Export</c:v>
                </c:pt>
              </c:strCache>
            </c:strRef>
          </c:tx>
          <c:marker>
            <c:symbol val="none"/>
          </c:marker>
          <c:cat>
            <c:strRef>
              <c:f>Tabelle1!$B$1:$E$1</c:f>
              <c:strCache>
                <c:ptCount val="4"/>
                <c:pt idx="0">
                  <c:v>1995</c:v>
                </c:pt>
                <c:pt idx="1">
                  <c:v>2005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Tabelle1!$B$3:$E$3</c:f>
              <c:numCache>
                <c:formatCode>General</c:formatCode>
                <c:ptCount val="4"/>
                <c:pt idx="0">
                  <c:v>7</c:v>
                </c:pt>
                <c:pt idx="1">
                  <c:v>5</c:v>
                </c:pt>
                <c:pt idx="2">
                  <c:v>3.6</c:v>
                </c:pt>
                <c:pt idx="3">
                  <c:v>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984-44A5-BCEF-C6C75A1B5F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836800"/>
        <c:axId val="31835264"/>
      </c:lineChart>
      <c:catAx>
        <c:axId val="31815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1817088"/>
        <c:crosses val="autoZero"/>
        <c:auto val="1"/>
        <c:lblAlgn val="ctr"/>
        <c:lblOffset val="100"/>
        <c:noMultiLvlLbl val="0"/>
      </c:catAx>
      <c:valAx>
        <c:axId val="31817088"/>
        <c:scaling>
          <c:orientation val="minMax"/>
          <c:min val="10000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815552"/>
        <c:crosses val="autoZero"/>
        <c:crossBetween val="between"/>
      </c:valAx>
      <c:valAx>
        <c:axId val="3183526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31836800"/>
        <c:crosses val="max"/>
        <c:crossBetween val="between"/>
        <c:majorUnit val="1"/>
      </c:valAx>
      <c:catAx>
        <c:axId val="318368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1835264"/>
        <c:crosses val="autoZero"/>
        <c:auto val="1"/>
        <c:lblAlgn val="ctr"/>
        <c:lblOffset val="100"/>
        <c:noMultiLvlLbl val="0"/>
      </c:cat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24EA3-6103-42C4-840E-DCF72DA8A5CA}" type="datetimeFigureOut">
              <a:rPr lang="de-AT" smtClean="0"/>
              <a:t>20.08.2022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EE65-A1C3-4C0E-AA74-D480BA5C74E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32388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24EA3-6103-42C4-840E-DCF72DA8A5CA}" type="datetimeFigureOut">
              <a:rPr lang="de-AT" smtClean="0"/>
              <a:t>20.08.2022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EE65-A1C3-4C0E-AA74-D480BA5C74E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739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24EA3-6103-42C4-840E-DCF72DA8A5CA}" type="datetimeFigureOut">
              <a:rPr lang="de-AT" smtClean="0"/>
              <a:t>20.08.2022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EE65-A1C3-4C0E-AA74-D480BA5C74E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6691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24EA3-6103-42C4-840E-DCF72DA8A5CA}" type="datetimeFigureOut">
              <a:rPr lang="de-AT" smtClean="0"/>
              <a:t>20.08.2022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EE65-A1C3-4C0E-AA74-D480BA5C74E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21199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24EA3-6103-42C4-840E-DCF72DA8A5CA}" type="datetimeFigureOut">
              <a:rPr lang="de-AT" smtClean="0"/>
              <a:t>20.08.2022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EE65-A1C3-4C0E-AA74-D480BA5C74E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75883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24EA3-6103-42C4-840E-DCF72DA8A5CA}" type="datetimeFigureOut">
              <a:rPr lang="de-AT" smtClean="0"/>
              <a:t>20.08.2022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EE65-A1C3-4C0E-AA74-D480BA5C74E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642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24EA3-6103-42C4-840E-DCF72DA8A5CA}" type="datetimeFigureOut">
              <a:rPr lang="de-AT" smtClean="0"/>
              <a:t>20.08.2022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EE65-A1C3-4C0E-AA74-D480BA5C74E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86788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24EA3-6103-42C4-840E-DCF72DA8A5CA}" type="datetimeFigureOut">
              <a:rPr lang="de-AT" smtClean="0"/>
              <a:t>20.08.2022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EE65-A1C3-4C0E-AA74-D480BA5C74E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51565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24EA3-6103-42C4-840E-DCF72DA8A5CA}" type="datetimeFigureOut">
              <a:rPr lang="de-AT" smtClean="0"/>
              <a:t>20.08.2022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EE65-A1C3-4C0E-AA74-D480BA5C74E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54108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24EA3-6103-42C4-840E-DCF72DA8A5CA}" type="datetimeFigureOut">
              <a:rPr lang="de-AT" smtClean="0"/>
              <a:t>20.08.2022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EE65-A1C3-4C0E-AA74-D480BA5C74E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82376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24EA3-6103-42C4-840E-DCF72DA8A5CA}" type="datetimeFigureOut">
              <a:rPr lang="de-AT" smtClean="0"/>
              <a:t>20.08.2022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EE65-A1C3-4C0E-AA74-D480BA5C74E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35225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24EA3-6103-42C4-840E-DCF72DA8A5CA}" type="datetimeFigureOut">
              <a:rPr lang="de-AT" smtClean="0"/>
              <a:t>20.08.2022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0EE65-A1C3-4C0E-AA74-D480BA5C74E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81257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streetmap.at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Namibia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412912" y="5188257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i="1" dirty="0"/>
              <a:t>Weitere Infos: </a:t>
            </a:r>
            <a:r>
              <a:rPr lang="de-AT" dirty="0"/>
              <a:t>BMZ</a:t>
            </a:r>
          </a:p>
        </p:txBody>
      </p:sp>
    </p:spTree>
    <p:extLst>
      <p:ext uri="{BB962C8B-B14F-4D97-AF65-F5344CB8AC3E}">
        <p14:creationId xmlns:p14="http://schemas.microsoft.com/office/powerpoint/2010/main" val="3035003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Vielvölkerstaat Namibia (Auswahl)</a:t>
            </a:r>
          </a:p>
        </p:txBody>
      </p:sp>
      <p:sp>
        <p:nvSpPr>
          <p:cNvPr id="4" name="Flussdiagramm: Prozess 3"/>
          <p:cNvSpPr/>
          <p:nvPr/>
        </p:nvSpPr>
        <p:spPr>
          <a:xfrm>
            <a:off x="2855640" y="2348880"/>
            <a:ext cx="1872208" cy="864096"/>
          </a:xfrm>
          <a:prstGeom prst="flowChartProcess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solidFill>
                  <a:schemeClr val="tx1"/>
                </a:solidFill>
              </a:rPr>
              <a:t>Weiße</a:t>
            </a:r>
          </a:p>
        </p:txBody>
      </p:sp>
      <p:sp>
        <p:nvSpPr>
          <p:cNvPr id="8" name="Flussdiagramm: Prozess 7"/>
          <p:cNvSpPr/>
          <p:nvPr/>
        </p:nvSpPr>
        <p:spPr>
          <a:xfrm>
            <a:off x="5447928" y="3789040"/>
            <a:ext cx="2160240" cy="7200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Buschmänner</a:t>
            </a:r>
          </a:p>
        </p:txBody>
      </p:sp>
      <p:sp>
        <p:nvSpPr>
          <p:cNvPr id="9" name="Flussdiagramm: Prozess 8"/>
          <p:cNvSpPr/>
          <p:nvPr/>
        </p:nvSpPr>
        <p:spPr>
          <a:xfrm>
            <a:off x="2855640" y="4869160"/>
            <a:ext cx="1728192" cy="7200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Herero</a:t>
            </a:r>
          </a:p>
        </p:txBody>
      </p:sp>
      <p:sp>
        <p:nvSpPr>
          <p:cNvPr id="10" name="Flussdiagramm: Prozess 9"/>
          <p:cNvSpPr/>
          <p:nvPr/>
        </p:nvSpPr>
        <p:spPr>
          <a:xfrm>
            <a:off x="7608168" y="2204864"/>
            <a:ext cx="1872208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err="1"/>
              <a:t>Ovambo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98775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Wirtschaft</a:t>
            </a:r>
          </a:p>
        </p:txBody>
      </p:sp>
      <p:sp>
        <p:nvSpPr>
          <p:cNvPr id="3" name="Flussdiagramm: Prozess 2"/>
          <p:cNvSpPr/>
          <p:nvPr/>
        </p:nvSpPr>
        <p:spPr>
          <a:xfrm>
            <a:off x="2999656" y="2140414"/>
            <a:ext cx="1368152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Bergbau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1724993" y="385175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Diamanten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2643808" y="4531186"/>
            <a:ext cx="1143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Flussspat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4212293" y="42930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Uran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4406512" y="3383521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Zink</a:t>
            </a:r>
          </a:p>
        </p:txBody>
      </p:sp>
      <p:sp>
        <p:nvSpPr>
          <p:cNvPr id="28" name="Flussdiagramm: Prozess 27"/>
          <p:cNvSpPr/>
          <p:nvPr/>
        </p:nvSpPr>
        <p:spPr>
          <a:xfrm>
            <a:off x="6240016" y="2154998"/>
            <a:ext cx="1872208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Landwirtschaft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5375921" y="3763555"/>
            <a:ext cx="2072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Viehzucht</a:t>
            </a:r>
            <a:br>
              <a:rPr lang="de-AT" dirty="0"/>
            </a:br>
            <a:r>
              <a:rPr lang="de-AT" dirty="0"/>
              <a:t>(Rinder, Schafe…)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7470809" y="3969931"/>
            <a:ext cx="2031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Anbau von </a:t>
            </a:r>
            <a:r>
              <a:rPr lang="de-AT" dirty="0" err="1"/>
              <a:t>Hoodia</a:t>
            </a:r>
            <a:br>
              <a:rPr lang="de-AT" dirty="0"/>
            </a:br>
            <a:r>
              <a:rPr lang="de-AT" dirty="0"/>
              <a:t>(für </a:t>
            </a:r>
            <a:r>
              <a:rPr lang="de-AT" dirty="0" err="1"/>
              <a:t>Arzeneimittel</a:t>
            </a:r>
            <a:r>
              <a:rPr lang="de-AT" dirty="0"/>
              <a:t>)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7986210" y="3382413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Oliven, Wein, Datteln …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6563716" y="5485874"/>
            <a:ext cx="2072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Pferdezucht</a:t>
            </a:r>
          </a:p>
        </p:txBody>
      </p:sp>
      <p:cxnSp>
        <p:nvCxnSpPr>
          <p:cNvPr id="47" name="Gewinkelte Verbindung 46"/>
          <p:cNvCxnSpPr>
            <a:stCxn id="3" idx="1"/>
          </p:cNvCxnSpPr>
          <p:nvPr/>
        </p:nvCxnSpPr>
        <p:spPr>
          <a:xfrm rot="10800000" flipV="1">
            <a:off x="2518148" y="2392442"/>
            <a:ext cx="481508" cy="13711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mit Pfeil 57"/>
          <p:cNvCxnSpPr>
            <a:endCxn id="18" idx="0"/>
          </p:cNvCxnSpPr>
          <p:nvPr/>
        </p:nvCxnSpPr>
        <p:spPr>
          <a:xfrm flipH="1">
            <a:off x="3215680" y="2644470"/>
            <a:ext cx="72008" cy="18867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mit Pfeil 59"/>
          <p:cNvCxnSpPr>
            <a:stCxn id="3" idx="2"/>
            <a:endCxn id="19" idx="0"/>
          </p:cNvCxnSpPr>
          <p:nvPr/>
        </p:nvCxnSpPr>
        <p:spPr>
          <a:xfrm>
            <a:off x="3683733" y="2644470"/>
            <a:ext cx="852597" cy="16486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winkelte Verbindung 62"/>
          <p:cNvCxnSpPr/>
          <p:nvPr/>
        </p:nvCxnSpPr>
        <p:spPr>
          <a:xfrm rot="10800000" flipV="1">
            <a:off x="5758508" y="2380633"/>
            <a:ext cx="481508" cy="13711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mit Pfeil 63"/>
          <p:cNvCxnSpPr/>
          <p:nvPr/>
        </p:nvCxnSpPr>
        <p:spPr>
          <a:xfrm flipH="1">
            <a:off x="7212124" y="2658258"/>
            <a:ext cx="90010" cy="27563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/>
          <p:nvPr/>
        </p:nvCxnSpPr>
        <p:spPr>
          <a:xfrm>
            <a:off x="7519798" y="2621050"/>
            <a:ext cx="386225" cy="1327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winkelte Verbindung 68"/>
          <p:cNvCxnSpPr>
            <a:stCxn id="28" idx="3"/>
          </p:cNvCxnSpPr>
          <p:nvPr/>
        </p:nvCxnSpPr>
        <p:spPr>
          <a:xfrm>
            <a:off x="8112225" y="2407026"/>
            <a:ext cx="637583" cy="87795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1996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Tourismus in Namibia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2466278"/>
              </p:ext>
            </p:extLst>
          </p:nvPr>
        </p:nvGraphicFramePr>
        <p:xfrm>
          <a:off x="1343472" y="1600201"/>
          <a:ext cx="9649072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0355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8810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5" y="1628800"/>
            <a:ext cx="7454867" cy="43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7176121" y="6093296"/>
            <a:ext cx="25202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/>
              <a:t>© </a:t>
            </a:r>
            <a:r>
              <a:rPr lang="de-AT" sz="1200" dirty="0" err="1">
                <a:hlinkClick r:id="rId3"/>
              </a:rPr>
              <a:t>OpenStreetMap</a:t>
            </a:r>
            <a:r>
              <a:rPr lang="de-AT" sz="1200" dirty="0">
                <a:hlinkClick r:id="rId3"/>
              </a:rPr>
              <a:t>-Mitwirkende</a:t>
            </a:r>
            <a:endParaRPr lang="de-AT" sz="1200" dirty="0"/>
          </a:p>
        </p:txBody>
      </p:sp>
    </p:spTree>
    <p:extLst>
      <p:ext uri="{BB962C8B-B14F-4D97-AF65-F5344CB8AC3E}">
        <p14:creationId xmlns:p14="http://schemas.microsoft.com/office/powerpoint/2010/main" val="419660304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</Words>
  <Application>Microsoft Office PowerPoint</Application>
  <PresentationFormat>Breitbild</PresentationFormat>
  <Paragraphs>20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Calibri</vt:lpstr>
      <vt:lpstr>Larissa</vt:lpstr>
      <vt:lpstr>Namibia</vt:lpstr>
      <vt:lpstr>Vielvölkerstaat Namibia (Auswahl)</vt:lpstr>
      <vt:lpstr>Wirtschaft</vt:lpstr>
      <vt:lpstr>Tourismus in Namibia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EASY4ME</dc:creator>
  <cp:lastModifiedBy>Easy4me</cp:lastModifiedBy>
  <cp:revision>28</cp:revision>
  <dcterms:created xsi:type="dcterms:W3CDTF">2013-12-26T08:40:48Z</dcterms:created>
  <dcterms:modified xsi:type="dcterms:W3CDTF">2022-08-20T10:59:58Z</dcterms:modified>
</cp:coreProperties>
</file>