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9" r:id="rId4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4" d="100"/>
          <a:sy n="114" d="100"/>
        </p:scale>
        <p:origin x="576" y="69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Versorgungsbilanzen für den pflanzlichen Sektor</c:v>
                </c:pt>
              </c:strCache>
            </c:strRef>
          </c:tx>
          <c:invertIfNegative val="0"/>
          <c:cat>
            <c:strRef>
              <c:f>Tabelle1!$A$2:$A$8</c:f>
              <c:strCache>
                <c:ptCount val="7"/>
                <c:pt idx="0">
                  <c:v>Getreide</c:v>
                </c:pt>
                <c:pt idx="1">
                  <c:v>Obst</c:v>
                </c:pt>
                <c:pt idx="2">
                  <c:v>Gemüse</c:v>
                </c:pt>
                <c:pt idx="3">
                  <c:v>Kartoffeln</c:v>
                </c:pt>
                <c:pt idx="4">
                  <c:v>Ölsaaten</c:v>
                </c:pt>
                <c:pt idx="5">
                  <c:v>Zuckerrüben</c:v>
                </c:pt>
                <c:pt idx="6">
                  <c:v>Wein</c:v>
                </c:pt>
              </c:strCache>
            </c:strRef>
          </c:cat>
          <c:val>
            <c:numRef>
              <c:f>Tabelle1!$B$2:$B$8</c:f>
              <c:numCache>
                <c:formatCode>General</c:formatCode>
                <c:ptCount val="7"/>
                <c:pt idx="0">
                  <c:v>5700000</c:v>
                </c:pt>
                <c:pt idx="1">
                  <c:v>528600</c:v>
                </c:pt>
                <c:pt idx="2">
                  <c:v>775200</c:v>
                </c:pt>
                <c:pt idx="3">
                  <c:v>816100</c:v>
                </c:pt>
                <c:pt idx="4">
                  <c:v>383800</c:v>
                </c:pt>
                <c:pt idx="5">
                  <c:v>3500000</c:v>
                </c:pt>
                <c:pt idx="6">
                  <c:v>280000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197-4B22-A35D-D073285D2BC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6"/>
        <c:axId val="253560320"/>
        <c:axId val="253561856"/>
      </c:barChart>
      <c:lineChart>
        <c:grouping val="standard"/>
        <c:varyColors val="0"/>
        <c:ser>
          <c:idx val="1"/>
          <c:order val="1"/>
          <c:tx>
            <c:strRef>
              <c:f>Tabelle1!$C$1</c:f>
              <c:strCache>
                <c:ptCount val="1"/>
                <c:pt idx="0">
                  <c:v>Selbstversorgungsgrad in %</c:v>
                </c:pt>
              </c:strCache>
            </c:strRef>
          </c:tx>
          <c:cat>
            <c:strRef>
              <c:f>Tabelle1!$A$2:$A$8</c:f>
              <c:strCache>
                <c:ptCount val="7"/>
                <c:pt idx="0">
                  <c:v>Getreide</c:v>
                </c:pt>
                <c:pt idx="1">
                  <c:v>Obst</c:v>
                </c:pt>
                <c:pt idx="2">
                  <c:v>Gemüse</c:v>
                </c:pt>
                <c:pt idx="3">
                  <c:v>Kartoffeln</c:v>
                </c:pt>
                <c:pt idx="4">
                  <c:v>Ölsaaten</c:v>
                </c:pt>
                <c:pt idx="5">
                  <c:v>Zuckerrüben</c:v>
                </c:pt>
                <c:pt idx="6">
                  <c:v>Wein</c:v>
                </c:pt>
              </c:strCache>
            </c:strRef>
          </c:cat>
          <c:val>
            <c:numRef>
              <c:f>Tabelle1!$C$2:$C$8</c:f>
              <c:numCache>
                <c:formatCode>General</c:formatCode>
                <c:ptCount val="7"/>
                <c:pt idx="0">
                  <c:v>100</c:v>
                </c:pt>
                <c:pt idx="1">
                  <c:v>56</c:v>
                </c:pt>
                <c:pt idx="2">
                  <c:v>68</c:v>
                </c:pt>
                <c:pt idx="5">
                  <c:v>60</c:v>
                </c:pt>
                <c:pt idx="6">
                  <c:v>105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197-4B22-A35D-D073285D2BC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53565184"/>
        <c:axId val="253563648"/>
      </c:lineChart>
      <c:catAx>
        <c:axId val="25356032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53561856"/>
        <c:crosses val="autoZero"/>
        <c:auto val="1"/>
        <c:lblAlgn val="ctr"/>
        <c:lblOffset val="100"/>
        <c:noMultiLvlLbl val="0"/>
      </c:catAx>
      <c:valAx>
        <c:axId val="25356185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53560320"/>
        <c:crosses val="autoZero"/>
        <c:crossBetween val="between"/>
      </c:valAx>
      <c:valAx>
        <c:axId val="253563648"/>
        <c:scaling>
          <c:orientation val="minMax"/>
        </c:scaling>
        <c:delete val="0"/>
        <c:axPos val="r"/>
        <c:numFmt formatCode="General" sourceLinked="1"/>
        <c:majorTickMark val="out"/>
        <c:minorTickMark val="none"/>
        <c:tickLblPos val="nextTo"/>
        <c:crossAx val="253565184"/>
        <c:crosses val="max"/>
        <c:crossBetween val="between"/>
      </c:valAx>
      <c:catAx>
        <c:axId val="25356518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253563648"/>
        <c:crosses val="autoZero"/>
        <c:auto val="1"/>
        <c:lblAlgn val="ctr"/>
        <c:lblOffset val="100"/>
        <c:noMultiLvlLbl val="0"/>
      </c:cat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Selbstversorgungsgrad in %</c:v>
                </c:pt>
              </c:strCache>
            </c:strRef>
          </c:tx>
          <c:spPr>
            <a:gradFill>
              <a:gsLst>
                <a:gs pos="0">
                  <a:schemeClr val="accent3">
                    <a:lumMod val="5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2">
                    <a:lumMod val="60000"/>
                    <a:lumOff val="40000"/>
                  </a:schemeClr>
                </a:gs>
              </a:gsLst>
              <a:lin ang="5400000" scaled="0"/>
            </a:gradFill>
          </c:spPr>
          <c:invertIfNegative val="0"/>
          <c:cat>
            <c:strRef>
              <c:f>Tabelle1!$A$2:$A$4</c:f>
              <c:strCache>
                <c:ptCount val="3"/>
                <c:pt idx="0">
                  <c:v>Fleisch</c:v>
                </c:pt>
                <c:pt idx="1">
                  <c:v>Milch</c:v>
                </c:pt>
                <c:pt idx="2">
                  <c:v>Eier</c:v>
                </c:pt>
              </c:strCache>
            </c:strRef>
          </c:cat>
          <c:val>
            <c:numRef>
              <c:f>Tabelle1!$B$2:$B$4</c:f>
              <c:numCache>
                <c:formatCode>General</c:formatCode>
                <c:ptCount val="3"/>
                <c:pt idx="0">
                  <c:v>98.4</c:v>
                </c:pt>
                <c:pt idx="1">
                  <c:v>87.5</c:v>
                </c:pt>
                <c:pt idx="2">
                  <c:v>234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312-4AB7-AD0C-C8C5209826A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53666048"/>
        <c:axId val="253667584"/>
      </c:barChart>
      <c:catAx>
        <c:axId val="25366604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53667584"/>
        <c:crosses val="autoZero"/>
        <c:auto val="1"/>
        <c:lblAlgn val="ctr"/>
        <c:lblOffset val="100"/>
        <c:noMultiLvlLbl val="0"/>
      </c:catAx>
      <c:valAx>
        <c:axId val="253667584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de-AT" dirty="0"/>
                  <a:t>In %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253666048"/>
        <c:crosses val="autoZero"/>
        <c:crossBetween val="between"/>
      </c:valAx>
      <c:spPr>
        <a:noFill/>
      </c:spPr>
    </c:plotArea>
    <c:legend>
      <c:legendPos val="r"/>
      <c:legendEntry>
        <c:idx val="0"/>
        <c:txPr>
          <a:bodyPr/>
          <a:lstStyle/>
          <a:p>
            <a:pPr>
              <a:defRPr sz="1400"/>
            </a:pPr>
            <a:endParaRPr lang="de-DE"/>
          </a:p>
        </c:txPr>
      </c:legendEntry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0F2922-73CE-4C26-B41A-EE20E3D7B7C1}" type="datetimeFigureOut">
              <a:rPr lang="de-AT" smtClean="0"/>
              <a:t>17.08.2022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666D0D-D966-4844-B1C1-8C34857952C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2536188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666D0D-D966-4844-B1C1-8C34857952CA}" type="slidenum">
              <a:rPr lang="de-AT" smtClean="0"/>
              <a:t>2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9854957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666D0D-D966-4844-B1C1-8C34857952CA}" type="slidenum">
              <a:rPr lang="de-AT" smtClean="0"/>
              <a:t>3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9854957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113AD-ABB5-40FE-8208-E196C74A6425}" type="datetimeFigureOut">
              <a:rPr lang="de-AT" smtClean="0"/>
              <a:t>17.08.2022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76D3E-521F-4049-83C8-752F86854A11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8351014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113AD-ABB5-40FE-8208-E196C74A6425}" type="datetimeFigureOut">
              <a:rPr lang="de-AT" smtClean="0"/>
              <a:t>17.08.2022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76D3E-521F-4049-83C8-752F86854A11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7533353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113AD-ABB5-40FE-8208-E196C74A6425}" type="datetimeFigureOut">
              <a:rPr lang="de-AT" smtClean="0"/>
              <a:t>17.08.2022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76D3E-521F-4049-83C8-752F86854A11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071734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113AD-ABB5-40FE-8208-E196C74A6425}" type="datetimeFigureOut">
              <a:rPr lang="de-AT" smtClean="0"/>
              <a:t>17.08.2022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76D3E-521F-4049-83C8-752F86854A11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291951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113AD-ABB5-40FE-8208-E196C74A6425}" type="datetimeFigureOut">
              <a:rPr lang="de-AT" smtClean="0"/>
              <a:t>17.08.2022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76D3E-521F-4049-83C8-752F86854A11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7829768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113AD-ABB5-40FE-8208-E196C74A6425}" type="datetimeFigureOut">
              <a:rPr lang="de-AT" smtClean="0"/>
              <a:t>17.08.2022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76D3E-521F-4049-83C8-752F86854A11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797409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113AD-ABB5-40FE-8208-E196C74A6425}" type="datetimeFigureOut">
              <a:rPr lang="de-AT" smtClean="0"/>
              <a:t>17.08.2022</a:t>
            </a:fld>
            <a:endParaRPr lang="de-AT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76D3E-521F-4049-83C8-752F86854A11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7500023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113AD-ABB5-40FE-8208-E196C74A6425}" type="datetimeFigureOut">
              <a:rPr lang="de-AT" smtClean="0"/>
              <a:t>17.08.2022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76D3E-521F-4049-83C8-752F86854A11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4602033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113AD-ABB5-40FE-8208-E196C74A6425}" type="datetimeFigureOut">
              <a:rPr lang="de-AT" smtClean="0"/>
              <a:t>17.08.2022</a:t>
            </a:fld>
            <a:endParaRPr lang="de-AT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76D3E-521F-4049-83C8-752F86854A11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225385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113AD-ABB5-40FE-8208-E196C74A6425}" type="datetimeFigureOut">
              <a:rPr lang="de-AT" smtClean="0"/>
              <a:t>17.08.2022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76D3E-521F-4049-83C8-752F86854A11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4648501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113AD-ABB5-40FE-8208-E196C74A6425}" type="datetimeFigureOut">
              <a:rPr lang="de-AT" smtClean="0"/>
              <a:t>17.08.2022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76D3E-521F-4049-83C8-752F86854A11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2394247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7113AD-ABB5-40FE-8208-E196C74A6425}" type="datetimeFigureOut">
              <a:rPr lang="de-AT" smtClean="0"/>
              <a:t>17.08.2022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876D3E-521F-4049-83C8-752F86854A11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122940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063552" y="2130426"/>
            <a:ext cx="7918648" cy="1470025"/>
          </a:xfrm>
        </p:spPr>
        <p:txBody>
          <a:bodyPr/>
          <a:lstStyle/>
          <a:p>
            <a:r>
              <a:rPr lang="de-AT" dirty="0"/>
              <a:t>Versorgungsbilanz Landwirtschaft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7680177" y="5733256"/>
            <a:ext cx="2520281" cy="576064"/>
          </a:xfrm>
        </p:spPr>
        <p:txBody>
          <a:bodyPr>
            <a:normAutofit lnSpcReduction="10000"/>
          </a:bodyPr>
          <a:lstStyle/>
          <a:p>
            <a:r>
              <a:rPr lang="de-AT" dirty="0"/>
              <a:t>Österreich</a:t>
            </a:r>
          </a:p>
        </p:txBody>
      </p:sp>
    </p:spTree>
    <p:extLst>
      <p:ext uri="{BB962C8B-B14F-4D97-AF65-F5344CB8AC3E}">
        <p14:creationId xmlns:p14="http://schemas.microsoft.com/office/powerpoint/2010/main" val="29187073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AT" dirty="0"/>
              <a:t>Versorgungsbilanzen für den pflanzlichen Sektor</a:t>
            </a:r>
          </a:p>
        </p:txBody>
      </p:sp>
      <p:graphicFrame>
        <p:nvGraphicFramePr>
          <p:cNvPr id="5" name="Inhaltsplatzhalt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34978788"/>
              </p:ext>
            </p:extLst>
          </p:nvPr>
        </p:nvGraphicFramePr>
        <p:xfrm>
          <a:off x="983432" y="1600201"/>
          <a:ext cx="10153128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0724896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AT" dirty="0"/>
              <a:t>Versorgungsbilanzen für den </a:t>
            </a:r>
            <a:br>
              <a:rPr lang="de-AT" dirty="0"/>
            </a:br>
            <a:r>
              <a:rPr lang="de-AT" dirty="0"/>
              <a:t>tierischen Sektor</a:t>
            </a:r>
          </a:p>
        </p:txBody>
      </p:sp>
      <p:graphicFrame>
        <p:nvGraphicFramePr>
          <p:cNvPr id="5" name="Inhaltsplatzhalt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37656245"/>
              </p:ext>
            </p:extLst>
          </p:nvPr>
        </p:nvGraphicFramePr>
        <p:xfrm>
          <a:off x="1981200" y="1600201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522133394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</Words>
  <Application>Microsoft Office PowerPoint</Application>
  <PresentationFormat>Breitbild</PresentationFormat>
  <Paragraphs>8</Paragraphs>
  <Slides>3</Slides>
  <Notes>2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6" baseType="lpstr">
      <vt:lpstr>Arial</vt:lpstr>
      <vt:lpstr>Calibri</vt:lpstr>
      <vt:lpstr>Larissa</vt:lpstr>
      <vt:lpstr>Versorgungsbilanz Landwirtschaft</vt:lpstr>
      <vt:lpstr>Versorgungsbilanzen für den pflanzlichen Sektor</vt:lpstr>
      <vt:lpstr>Versorgungsbilanzen für den  tierischen Sektor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Versorungsbilanz Landwirtschaft</dc:title>
  <dc:creator>EASY4ME</dc:creator>
  <cp:lastModifiedBy>Alois Klotz</cp:lastModifiedBy>
  <cp:revision>12</cp:revision>
  <dcterms:created xsi:type="dcterms:W3CDTF">2014-01-03T11:52:39Z</dcterms:created>
  <dcterms:modified xsi:type="dcterms:W3CDTF">2022-08-17T08:52:41Z</dcterms:modified>
</cp:coreProperties>
</file>