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576" y="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Versorgungsbilanzen für den pflanzlichen Sektor</c:v>
                </c:pt>
              </c:strCache>
            </c:strRef>
          </c:tx>
          <c:invertIfNegative val="0"/>
          <c:cat>
            <c:strRef>
              <c:f>Tabelle1!$A$2:$A$8</c:f>
              <c:strCache>
                <c:ptCount val="7"/>
                <c:pt idx="0">
                  <c:v>Getreide</c:v>
                </c:pt>
                <c:pt idx="1">
                  <c:v>Obst</c:v>
                </c:pt>
                <c:pt idx="2">
                  <c:v>Gemüse</c:v>
                </c:pt>
                <c:pt idx="3">
                  <c:v>Kartoffeln</c:v>
                </c:pt>
                <c:pt idx="4">
                  <c:v>Ölsaaten</c:v>
                </c:pt>
                <c:pt idx="5">
                  <c:v>Zuckerrüben</c:v>
                </c:pt>
                <c:pt idx="6">
                  <c:v>Wein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5700000</c:v>
                </c:pt>
                <c:pt idx="1">
                  <c:v>528600</c:v>
                </c:pt>
                <c:pt idx="2">
                  <c:v>775200</c:v>
                </c:pt>
                <c:pt idx="3">
                  <c:v>816100</c:v>
                </c:pt>
                <c:pt idx="4">
                  <c:v>383800</c:v>
                </c:pt>
                <c:pt idx="5">
                  <c:v>3500000</c:v>
                </c:pt>
                <c:pt idx="6">
                  <c:v>280000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97-4B22-A35D-D073285D2B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axId val="253560320"/>
        <c:axId val="253561856"/>
      </c:barChart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Selbstversorgungsgrad in %</c:v>
                </c:pt>
              </c:strCache>
            </c:strRef>
          </c:tx>
          <c:cat>
            <c:strRef>
              <c:f>Tabelle1!$A$2:$A$8</c:f>
              <c:strCache>
                <c:ptCount val="7"/>
                <c:pt idx="0">
                  <c:v>Getreide</c:v>
                </c:pt>
                <c:pt idx="1">
                  <c:v>Obst</c:v>
                </c:pt>
                <c:pt idx="2">
                  <c:v>Gemüse</c:v>
                </c:pt>
                <c:pt idx="3">
                  <c:v>Kartoffeln</c:v>
                </c:pt>
                <c:pt idx="4">
                  <c:v>Ölsaaten</c:v>
                </c:pt>
                <c:pt idx="5">
                  <c:v>Zuckerrüben</c:v>
                </c:pt>
                <c:pt idx="6">
                  <c:v>Wein</c:v>
                </c:pt>
              </c:strCache>
            </c:strRef>
          </c:cat>
          <c:val>
            <c:numRef>
              <c:f>Tabelle1!$C$2:$C$8</c:f>
              <c:numCache>
                <c:formatCode>General</c:formatCode>
                <c:ptCount val="7"/>
                <c:pt idx="0">
                  <c:v>100</c:v>
                </c:pt>
                <c:pt idx="1">
                  <c:v>56</c:v>
                </c:pt>
                <c:pt idx="2">
                  <c:v>68</c:v>
                </c:pt>
                <c:pt idx="5">
                  <c:v>60</c:v>
                </c:pt>
                <c:pt idx="6">
                  <c:v>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97-4B22-A35D-D073285D2B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3565184"/>
        <c:axId val="253563648"/>
      </c:lineChart>
      <c:catAx>
        <c:axId val="253560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3561856"/>
        <c:crosses val="autoZero"/>
        <c:auto val="1"/>
        <c:lblAlgn val="ctr"/>
        <c:lblOffset val="100"/>
        <c:noMultiLvlLbl val="0"/>
      </c:catAx>
      <c:valAx>
        <c:axId val="253561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3560320"/>
        <c:crosses val="autoZero"/>
        <c:crossBetween val="between"/>
      </c:valAx>
      <c:valAx>
        <c:axId val="25356364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53565184"/>
        <c:crosses val="max"/>
        <c:crossBetween val="between"/>
      </c:valAx>
      <c:catAx>
        <c:axId val="253565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3563648"/>
        <c:crosses val="autoZero"/>
        <c:auto val="1"/>
        <c:lblAlgn val="ctr"/>
        <c:lblOffset val="100"/>
        <c:noMultiLvlLbl val="0"/>
      </c:cat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Selbstversorgungsgrad in %</c:v>
                </c:pt>
              </c:strCache>
            </c:strRef>
          </c:tx>
          <c:spPr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</c:spPr>
          <c:invertIfNegative val="0"/>
          <c:cat>
            <c:strRef>
              <c:f>Tabelle1!$A$2:$A$4</c:f>
              <c:strCache>
                <c:ptCount val="3"/>
                <c:pt idx="0">
                  <c:v>Fleisch</c:v>
                </c:pt>
                <c:pt idx="1">
                  <c:v>Milch</c:v>
                </c:pt>
                <c:pt idx="2">
                  <c:v>Eier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98.4</c:v>
                </c:pt>
                <c:pt idx="1">
                  <c:v>87.5</c:v>
                </c:pt>
                <c:pt idx="2">
                  <c:v>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2-4AB7-AD0C-C8C5209826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3666048"/>
        <c:axId val="253667584"/>
      </c:barChart>
      <c:catAx>
        <c:axId val="253666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3667584"/>
        <c:crosses val="autoZero"/>
        <c:auto val="1"/>
        <c:lblAlgn val="ctr"/>
        <c:lblOffset val="100"/>
        <c:noMultiLvlLbl val="0"/>
      </c:catAx>
      <c:valAx>
        <c:axId val="2536675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AT" dirty="0"/>
                  <a:t>In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53666048"/>
        <c:crosses val="autoZero"/>
        <c:crossBetween val="between"/>
      </c:val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de-DE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F2922-73CE-4C26-B41A-EE20E3D7B7C1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66D0D-D966-4844-B1C1-8C34857952C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361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6D0D-D966-4844-B1C1-8C34857952CA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5495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66D0D-D966-4844-B1C1-8C34857952CA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5495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510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333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717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195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297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974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000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020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253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485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942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113AD-ABB5-40FE-8208-E196C74A6425}" type="datetimeFigureOut">
              <a:rPr lang="de-AT" smtClean="0"/>
              <a:t>17.08.2022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76D3E-521F-4049-83C8-752F86854A1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229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63552" y="2130426"/>
            <a:ext cx="7918648" cy="1470025"/>
          </a:xfrm>
        </p:spPr>
        <p:txBody>
          <a:bodyPr/>
          <a:lstStyle/>
          <a:p>
            <a:r>
              <a:rPr lang="de-AT" dirty="0"/>
              <a:t>Versorgungsbilanz Landwirtschaft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680177" y="5733256"/>
            <a:ext cx="2520281" cy="576064"/>
          </a:xfrm>
        </p:spPr>
        <p:txBody>
          <a:bodyPr>
            <a:normAutofit lnSpcReduction="10000"/>
          </a:bodyPr>
          <a:lstStyle/>
          <a:p>
            <a:r>
              <a:rPr lang="de-AT" dirty="0"/>
              <a:t>Österreich</a:t>
            </a:r>
          </a:p>
        </p:txBody>
      </p:sp>
    </p:spTree>
    <p:extLst>
      <p:ext uri="{BB962C8B-B14F-4D97-AF65-F5344CB8AC3E}">
        <p14:creationId xmlns:p14="http://schemas.microsoft.com/office/powerpoint/2010/main" val="291870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Versorgungsbilanzen für den pflanzlichen Sektor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978788"/>
              </p:ext>
            </p:extLst>
          </p:nvPr>
        </p:nvGraphicFramePr>
        <p:xfrm>
          <a:off x="983432" y="1600201"/>
          <a:ext cx="1015312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248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Versorgungsbilanzen für den </a:t>
            </a:r>
            <a:br>
              <a:rPr lang="de-AT" dirty="0"/>
            </a:br>
            <a:r>
              <a:rPr lang="de-AT" dirty="0"/>
              <a:t>tierischen Sektor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656245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213339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Breitbild</PresentationFormat>
  <Paragraphs>8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</vt:lpstr>
      <vt:lpstr>Versorgungsbilanz Landwirtschaft</vt:lpstr>
      <vt:lpstr>Versorgungsbilanzen für den pflanzlichen Sektor</vt:lpstr>
      <vt:lpstr>Versorgungsbilanzen für den  tierischen Sektor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Versorungsbilanz Landwirtschaft</dc:title>
  <dc:creator>EASY4ME</dc:creator>
  <cp:lastModifiedBy>Alois Klotz</cp:lastModifiedBy>
  <cp:revision>12</cp:revision>
  <dcterms:created xsi:type="dcterms:W3CDTF">2014-01-03T11:52:39Z</dcterms:created>
  <dcterms:modified xsi:type="dcterms:W3CDTF">2022-08-17T08:52:41Z</dcterms:modified>
</cp:coreProperties>
</file>