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ebp" ContentType="image/webp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8B7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5" d="100"/>
          <a:sy n="95" d="100"/>
        </p:scale>
        <p:origin x="219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99CD02-E7FA-41A6-B7A9-172F83082188}" type="datetimeFigureOut">
              <a:rPr lang="de-AT" smtClean="0"/>
              <a:t>16.08.2022</a:t>
            </a:fld>
            <a:endParaRPr lang="de-AT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AT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86AE14-3D8E-4E3E-AE21-05F3DB1FC85A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013704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AT" dirty="0"/>
              <a:t>Start &gt; Anordnen &gt; Ausrichten &gt; Unten ausrichten, dann Horizontal verteilen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86AE14-3D8E-4E3E-AE21-05F3DB1FC85A}" type="slidenum">
              <a:rPr lang="de-AT" smtClean="0"/>
              <a:t>4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9532229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21BE6-AF15-4A4D-87F2-EC3CF432D0FA}" type="datetime1">
              <a:rPr lang="de-AT" smtClean="0"/>
              <a:t>16.08.2022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BABC5-64F7-4CD1-BEA2-36CA015025FE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0794276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01E73-3FB8-48C2-B070-374E91DFD425}" type="datetime1">
              <a:rPr lang="de-AT" smtClean="0"/>
              <a:t>16.08.2022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BABC5-64F7-4CD1-BEA2-36CA015025FE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3447977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CA6E2-FECE-440F-ABD2-071A8E1C6D8A}" type="datetime1">
              <a:rPr lang="de-AT" smtClean="0"/>
              <a:t>16.08.2022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BABC5-64F7-4CD1-BEA2-36CA015025FE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5239528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087C0-5002-4B80-AA72-95C684038199}" type="datetime1">
              <a:rPr lang="de-AT" smtClean="0"/>
              <a:t>16.08.2022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BABC5-64F7-4CD1-BEA2-36CA015025FE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2967394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494A1-D23C-49AE-A774-7DCBF09C54A5}" type="datetime1">
              <a:rPr lang="de-AT" smtClean="0"/>
              <a:t>16.08.2022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BABC5-64F7-4CD1-BEA2-36CA015025FE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5525568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D533D-BC47-42A3-A56F-3B185CDE5E1C}" type="datetime1">
              <a:rPr lang="de-AT" smtClean="0"/>
              <a:t>16.08.2022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BABC5-64F7-4CD1-BEA2-36CA015025FE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5994656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D5307-852D-43BB-8E3C-A139A11F542F}" type="datetime1">
              <a:rPr lang="de-AT" smtClean="0"/>
              <a:t>16.08.2022</a:t>
            </a:fld>
            <a:endParaRPr lang="de-AT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BABC5-64F7-4CD1-BEA2-36CA015025FE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0060351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2823F-2355-449A-AFB6-CC5E767804A2}" type="datetime1">
              <a:rPr lang="de-AT" smtClean="0"/>
              <a:t>16.08.2022</a:t>
            </a:fld>
            <a:endParaRPr lang="de-AT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BABC5-64F7-4CD1-BEA2-36CA015025FE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5148790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081F7-8A04-4AF3-9CC8-A18F3F548041}" type="datetime1">
              <a:rPr lang="de-AT" smtClean="0"/>
              <a:t>16.08.2022</a:t>
            </a:fld>
            <a:endParaRPr lang="de-AT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BABC5-64F7-4CD1-BEA2-36CA015025FE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0708739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B8F0A-AA37-4DCB-9DCA-E1267499488D}" type="datetime1">
              <a:rPr lang="de-AT" smtClean="0"/>
              <a:t>16.08.2022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BABC5-64F7-4CD1-BEA2-36CA015025FE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4768140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4574A-F03C-4B4F-B0A7-F953CBBEAB4B}" type="datetime1">
              <a:rPr lang="de-AT" smtClean="0"/>
              <a:t>16.08.2022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BABC5-64F7-4CD1-BEA2-36CA015025FE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2316675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AT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B64740-FB9E-438B-975C-67F720A3055D}" type="datetime1">
              <a:rPr lang="de-AT" smtClean="0"/>
              <a:t>16.08.2022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5BABC5-64F7-4CD1-BEA2-36CA015025FE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245411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webp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AT" dirty="0"/>
              <a:t>Gesunde Ernährung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828800" y="4293096"/>
            <a:ext cx="8534400" cy="1345704"/>
          </a:xfrm>
        </p:spPr>
        <p:txBody>
          <a:bodyPr/>
          <a:lstStyle/>
          <a:p>
            <a:r>
              <a:rPr lang="de-AT" dirty="0"/>
              <a:t>EASY4ME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3431704" y="5877272"/>
            <a:ext cx="6696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/>
              <a:t>Quelle: Bundesministerium für Gesundheit, www.bmg.gv.at</a:t>
            </a:r>
          </a:p>
        </p:txBody>
      </p:sp>
    </p:spTree>
    <p:extLst>
      <p:ext uri="{BB962C8B-B14F-4D97-AF65-F5344CB8AC3E}">
        <p14:creationId xmlns:p14="http://schemas.microsoft.com/office/powerpoint/2010/main" val="32968361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Ernährungsbewusstsein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981200" y="1412777"/>
            <a:ext cx="8229600" cy="4713387"/>
          </a:xfrm>
        </p:spPr>
        <p:txBody>
          <a:bodyPr/>
          <a:lstStyle/>
          <a:p>
            <a:r>
              <a:rPr lang="de-AT" dirty="0"/>
              <a:t>Ernährung soll sein:</a:t>
            </a:r>
          </a:p>
          <a:p>
            <a:pPr lvl="1"/>
            <a:r>
              <a:rPr lang="de-AT" dirty="0"/>
              <a:t>Vielfältig</a:t>
            </a:r>
          </a:p>
          <a:p>
            <a:pPr lvl="1"/>
            <a:r>
              <a:rPr lang="de-AT" dirty="0"/>
              <a:t>Ausgewogen</a:t>
            </a:r>
          </a:p>
        </p:txBody>
      </p:sp>
      <p:pic>
        <p:nvPicPr>
          <p:cNvPr id="1026" name="Picture 2" descr="C:\Users\Christian\AppData\Local\Microsoft\Windows\Temporary Internet Files\Content.IE5\G6U91XRB\MC900440562[1].w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3592" y="4016862"/>
            <a:ext cx="2592288" cy="2685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2" name="Picture 38" descr="C:\Users\Christian\Documents\My Dropbox\Easy4me (1)\_FTP_Easy4Me_Neu\workfiles\m6_advanced\adv2_ernährung\apfe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8128" y="4016862"/>
            <a:ext cx="2523595" cy="2611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6075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ch rechts gekrümmter Pfeil 4">
            <a:extLst>
              <a:ext uri="{FF2B5EF4-FFF2-40B4-BE49-F238E27FC236}">
                <a16:creationId xmlns:a16="http://schemas.microsoft.com/office/drawing/2014/main" id="{099AAFFE-84C7-E282-4A42-151E0F41B6D9}"/>
              </a:ext>
            </a:extLst>
          </p:cNvPr>
          <p:cNvSpPr/>
          <p:nvPr/>
        </p:nvSpPr>
        <p:spPr>
          <a:xfrm>
            <a:off x="2855640" y="2590348"/>
            <a:ext cx="2232248" cy="2854876"/>
          </a:xfrm>
          <a:prstGeom prst="curvedRightArrow">
            <a:avLst/>
          </a:prstGeom>
          <a:solidFill>
            <a:srgbClr val="92D050">
              <a:shade val="30000"/>
              <a:satMod val="115000"/>
            </a:srgbClr>
          </a:solid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>
              <a:noFill/>
            </a:endParaRPr>
          </a:p>
        </p:txBody>
      </p:sp>
      <p:sp>
        <p:nvSpPr>
          <p:cNvPr id="3" name="Nach links gekrümmter Pfeil 5">
            <a:extLst>
              <a:ext uri="{FF2B5EF4-FFF2-40B4-BE49-F238E27FC236}">
                <a16:creationId xmlns:a16="http://schemas.microsoft.com/office/drawing/2014/main" id="{12992CEF-F972-0605-95CB-2E82014D4A6D}"/>
              </a:ext>
            </a:extLst>
          </p:cNvPr>
          <p:cNvSpPr/>
          <p:nvPr/>
        </p:nvSpPr>
        <p:spPr>
          <a:xfrm flipV="1">
            <a:off x="7752183" y="2276872"/>
            <a:ext cx="2304257" cy="2854876"/>
          </a:xfrm>
          <a:prstGeom prst="curvedLeftArrow">
            <a:avLst/>
          </a:prstGeom>
          <a:solidFill>
            <a:srgbClr val="92D050">
              <a:shade val="30000"/>
              <a:satMod val="115000"/>
            </a:srgbClr>
          </a:solid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>
              <a:noFill/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74186921-5450-D48A-B259-D6B6BD1F1D54}"/>
              </a:ext>
            </a:extLst>
          </p:cNvPr>
          <p:cNvSpPr txBox="1"/>
          <p:nvPr/>
        </p:nvSpPr>
        <p:spPr>
          <a:xfrm>
            <a:off x="5235157" y="2625828"/>
            <a:ext cx="23204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de-AT" dirty="0"/>
              <a:t>Gesunde Ernährung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1A6F95AF-D58F-4ADA-545B-2086769A8B4E}"/>
              </a:ext>
            </a:extLst>
          </p:cNvPr>
          <p:cNvSpPr txBox="1"/>
          <p:nvPr/>
        </p:nvSpPr>
        <p:spPr>
          <a:xfrm>
            <a:off x="5251390" y="4707783"/>
            <a:ext cx="23042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/>
              <a:t>Sportliche Aktivitäten</a:t>
            </a:r>
          </a:p>
        </p:txBody>
      </p:sp>
    </p:spTree>
    <p:extLst>
      <p:ext uri="{BB962C8B-B14F-4D97-AF65-F5344CB8AC3E}">
        <p14:creationId xmlns:p14="http://schemas.microsoft.com/office/powerpoint/2010/main" val="11445079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Ernährungspyramide</a:t>
            </a:r>
          </a:p>
        </p:txBody>
      </p:sp>
    </p:spTree>
    <p:extLst>
      <p:ext uri="{BB962C8B-B14F-4D97-AF65-F5344CB8AC3E}">
        <p14:creationId xmlns:p14="http://schemas.microsoft.com/office/powerpoint/2010/main" val="25590250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Getränke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dirty="0"/>
              <a:t>Viel trinken, 1,5 Liter/Tag</a:t>
            </a:r>
          </a:p>
          <a:p>
            <a:r>
              <a:rPr lang="de-AT" dirty="0"/>
              <a:t>Alkoholfrei!</a:t>
            </a:r>
          </a:p>
          <a:p>
            <a:r>
              <a:rPr lang="de-AT" dirty="0"/>
              <a:t>Eher Wasser, sonst ungesüßte Säfte oder stark verdünnte Fruchtsäfte</a:t>
            </a:r>
          </a:p>
          <a:p>
            <a:r>
              <a:rPr lang="de-AT" dirty="0"/>
              <a:t>Kaffee, Tees</a:t>
            </a:r>
          </a:p>
        </p:txBody>
      </p:sp>
    </p:spTree>
    <p:extLst>
      <p:ext uri="{BB962C8B-B14F-4D97-AF65-F5344CB8AC3E}">
        <p14:creationId xmlns:p14="http://schemas.microsoft.com/office/powerpoint/2010/main" val="32324632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Gemüse, Obst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981200" y="1600201"/>
            <a:ext cx="8229600" cy="2908920"/>
          </a:xfrm>
        </p:spPr>
        <p:txBody>
          <a:bodyPr/>
          <a:lstStyle/>
          <a:p>
            <a:r>
              <a:rPr lang="de-AT" dirty="0"/>
              <a:t>Täglich</a:t>
            </a:r>
          </a:p>
          <a:p>
            <a:r>
              <a:rPr lang="de-AT" dirty="0"/>
              <a:t>Ideal: Gemüse und Obst aus der Region, saisonabhängig</a:t>
            </a:r>
          </a:p>
          <a:p>
            <a:pPr lvl="1"/>
            <a:r>
              <a:rPr lang="de-AT" dirty="0"/>
              <a:t>Z. B. Weintrauben im Sommer und Herbst</a:t>
            </a:r>
          </a:p>
          <a:p>
            <a:pPr lvl="1"/>
            <a:r>
              <a:rPr lang="de-AT" dirty="0"/>
              <a:t>Äpfel das ganze Jahr (sind lagerfähig)</a:t>
            </a:r>
          </a:p>
          <a:p>
            <a:pPr lvl="1"/>
            <a:endParaRPr lang="de-AT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4BA3725B-BCC4-90D1-812C-C1B9DB77357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7528" y="5193803"/>
            <a:ext cx="1049735" cy="1198627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238516C6-6562-7CCB-2555-B16F649DB55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970" y="4941168"/>
            <a:ext cx="1150805" cy="1451262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AE9C3EF7-95F3-C94B-7B20-6947EC756D9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2707" y="5373217"/>
            <a:ext cx="1492230" cy="846374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F9C58ACA-12D0-5DE1-AD79-82990EA5E66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5400" y="5661247"/>
            <a:ext cx="536903" cy="591425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21" name="Grafik 20">
            <a:extLst>
              <a:ext uri="{FF2B5EF4-FFF2-40B4-BE49-F238E27FC236}">
                <a16:creationId xmlns:a16="http://schemas.microsoft.com/office/drawing/2014/main" id="{A38AD1B6-5577-FC4C-888A-F946BF9B74A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7968" y="5117975"/>
            <a:ext cx="1152128" cy="1063018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25" name="Grafik 24">
            <a:extLst>
              <a:ext uri="{FF2B5EF4-FFF2-40B4-BE49-F238E27FC236}">
                <a16:creationId xmlns:a16="http://schemas.microsoft.com/office/drawing/2014/main" id="{2675DF76-D28B-E864-3E89-711ECCE82D4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65344" y="4752126"/>
            <a:ext cx="2088767" cy="1664486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7154790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Getreide und Kartoffeln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dirty="0"/>
              <a:t>4 Portionen Getreide, Brot, Nudeln, Reis oder Erdäpfel</a:t>
            </a:r>
          </a:p>
          <a:p>
            <a:r>
              <a:rPr lang="de-AT" dirty="0"/>
              <a:t>Eine Portion entspricht </a:t>
            </a:r>
            <a:r>
              <a:rPr lang="de-AT" dirty="0" err="1"/>
              <a:t>z.b.</a:t>
            </a:r>
            <a:r>
              <a:rPr lang="de-AT" dirty="0"/>
              <a:t>:</a:t>
            </a:r>
          </a:p>
          <a:p>
            <a:pPr lvl="1"/>
            <a:r>
              <a:rPr lang="de-AT" dirty="0"/>
              <a:t>Brot: 50 bis 70 g</a:t>
            </a:r>
          </a:p>
          <a:p>
            <a:pPr lvl="1"/>
            <a:r>
              <a:rPr lang="de-AT" dirty="0"/>
              <a:t>Teigwaren: 65 – 80 g (roh)</a:t>
            </a:r>
            <a:br>
              <a:rPr lang="de-AT" dirty="0"/>
            </a:br>
            <a:r>
              <a:rPr lang="de-AT" dirty="0"/>
              <a:t>200 bis 250 g (gekocht)</a:t>
            </a:r>
          </a:p>
          <a:p>
            <a:pPr lvl="1"/>
            <a:r>
              <a:rPr lang="de-AT" dirty="0"/>
              <a:t>Erdäpfel: 200 bist 250 g, gekocht</a:t>
            </a:r>
            <a:br>
              <a:rPr lang="de-AT" dirty="0"/>
            </a:br>
            <a:endParaRPr lang="de-AT" dirty="0"/>
          </a:p>
        </p:txBody>
      </p:sp>
      <p:pic>
        <p:nvPicPr>
          <p:cNvPr id="1027" name="Picture 3" descr="C:\Users\Christian\AppData\Local\Microsoft\Windows\Temporary Internet Files\Content.IE5\XA5861GN\MC900234010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4192" y="2852936"/>
            <a:ext cx="2044574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6727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Milch, Milchprodukte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dirty="0"/>
              <a:t>Täglich 3 Portionen:</a:t>
            </a:r>
          </a:p>
          <a:p>
            <a:pPr lvl="1"/>
            <a:r>
              <a:rPr lang="de-AT" dirty="0"/>
              <a:t>Eher fettarm</a:t>
            </a:r>
          </a:p>
          <a:p>
            <a:r>
              <a:rPr lang="de-AT" dirty="0"/>
              <a:t>Eine Portion entspricht:</a:t>
            </a:r>
          </a:p>
          <a:p>
            <a:pPr lvl="1"/>
            <a:r>
              <a:rPr lang="de-AT" dirty="0"/>
              <a:t>Milch 200ml</a:t>
            </a:r>
          </a:p>
          <a:p>
            <a:pPr lvl="1"/>
            <a:r>
              <a:rPr lang="de-AT" dirty="0"/>
              <a:t>Joghurt 180 bis 250 g</a:t>
            </a:r>
          </a:p>
          <a:p>
            <a:pPr lvl="1"/>
            <a:r>
              <a:rPr lang="de-AT" dirty="0"/>
              <a:t>Topfen 200 g</a:t>
            </a:r>
          </a:p>
          <a:p>
            <a:pPr lvl="1"/>
            <a:r>
              <a:rPr lang="de-AT" dirty="0"/>
              <a:t>Käse 50 bis 60 g</a:t>
            </a:r>
          </a:p>
        </p:txBody>
      </p:sp>
    </p:spTree>
    <p:extLst>
      <p:ext uri="{BB962C8B-B14F-4D97-AF65-F5344CB8AC3E}">
        <p14:creationId xmlns:p14="http://schemas.microsoft.com/office/powerpoint/2010/main" val="39387147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Fisch, Fleisch, Wurst und Eier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dirty="0"/>
              <a:t>1 bis 2 Portionen Fisch</a:t>
            </a:r>
          </a:p>
          <a:p>
            <a:pPr lvl="1"/>
            <a:r>
              <a:rPr lang="de-AT" dirty="0"/>
              <a:t>Kann fettreich sein, z.B.:</a:t>
            </a:r>
          </a:p>
          <a:p>
            <a:pPr lvl="2"/>
            <a:r>
              <a:rPr lang="de-AT" dirty="0"/>
              <a:t>Makrele</a:t>
            </a:r>
          </a:p>
          <a:p>
            <a:pPr lvl="2"/>
            <a:r>
              <a:rPr lang="de-AT" dirty="0"/>
              <a:t>Lachs</a:t>
            </a:r>
          </a:p>
          <a:p>
            <a:pPr lvl="2"/>
            <a:r>
              <a:rPr lang="de-AT" dirty="0"/>
              <a:t>Thunfisch</a:t>
            </a:r>
          </a:p>
          <a:p>
            <a:r>
              <a:rPr lang="de-AT" dirty="0"/>
              <a:t>3 Portionen fettarmes Fleisch oder Wurstwaren</a:t>
            </a:r>
          </a:p>
          <a:p>
            <a:pPr lvl="1"/>
            <a:r>
              <a:rPr lang="de-AT" dirty="0"/>
              <a:t>350 bis 400 g /Woche</a:t>
            </a:r>
          </a:p>
          <a:p>
            <a:pPr lvl="1"/>
            <a:r>
              <a:rPr lang="de-AT" dirty="0"/>
              <a:t>Rind, Schwein, Lamm eher selten</a:t>
            </a:r>
          </a:p>
          <a:p>
            <a:pPr lvl="2"/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7385688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Fette, Öle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dirty="0"/>
              <a:t>Hochwertige Öle enthalten wertvolle Fettsäuren:</a:t>
            </a:r>
          </a:p>
          <a:p>
            <a:pPr lvl="1"/>
            <a:r>
              <a:rPr lang="de-AT" dirty="0"/>
              <a:t>Olivenöl</a:t>
            </a:r>
          </a:p>
          <a:p>
            <a:pPr lvl="1"/>
            <a:r>
              <a:rPr lang="de-AT" dirty="0"/>
              <a:t>Rapsöl</a:t>
            </a:r>
          </a:p>
          <a:p>
            <a:pPr lvl="1"/>
            <a:r>
              <a:rPr lang="de-AT" dirty="0"/>
              <a:t>Walnuss, Soja-, Lein-, Sonnenblumenöl etc.</a:t>
            </a:r>
          </a:p>
          <a:p>
            <a:r>
              <a:rPr lang="de-AT" dirty="0"/>
              <a:t>1 – 2 Esslöffel / Tag können konsumiert werden</a:t>
            </a:r>
          </a:p>
          <a:p>
            <a:r>
              <a:rPr lang="de-AT" dirty="0"/>
              <a:t>Streich-, Back-, Bratfette sparsam verwenden</a:t>
            </a:r>
          </a:p>
          <a:p>
            <a:pPr lvl="1"/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2740002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Fettes, Süßes Salziges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dirty="0"/>
              <a:t>Vermeiden:</a:t>
            </a:r>
          </a:p>
          <a:p>
            <a:pPr lvl="1"/>
            <a:r>
              <a:rPr lang="de-AT" dirty="0"/>
              <a:t>Süßigkeiten, </a:t>
            </a:r>
          </a:p>
          <a:p>
            <a:pPr lvl="1"/>
            <a:r>
              <a:rPr lang="de-AT" dirty="0"/>
              <a:t>Mehlspeisen</a:t>
            </a:r>
          </a:p>
          <a:p>
            <a:pPr lvl="1"/>
            <a:r>
              <a:rPr lang="de-AT" dirty="0"/>
              <a:t>zucker- oder fettreiche </a:t>
            </a:r>
            <a:r>
              <a:rPr lang="de-AT" dirty="0" err="1"/>
              <a:t>Fastfoodprodukte</a:t>
            </a:r>
            <a:endParaRPr lang="de-AT" dirty="0"/>
          </a:p>
          <a:p>
            <a:pPr lvl="1"/>
            <a:r>
              <a:rPr lang="de-AT" dirty="0" err="1"/>
              <a:t>Knabbergebäck</a:t>
            </a:r>
            <a:r>
              <a:rPr lang="de-AT" dirty="0"/>
              <a:t>, gesalzene Nüsse, Fertigsaucen enthalten viel Salz!</a:t>
            </a:r>
          </a:p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963180199"/>
      </p:ext>
    </p:extLst>
  </p:cSld>
  <p:clrMapOvr>
    <a:masterClrMapping/>
  </p:clrMapOvr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277</Words>
  <Application>Microsoft Office PowerPoint</Application>
  <PresentationFormat>Breitbild</PresentationFormat>
  <Paragraphs>58</Paragraphs>
  <Slides>11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11</vt:i4>
      </vt:variant>
    </vt:vector>
  </HeadingPairs>
  <TitlesOfParts>
    <vt:vector size="15" baseType="lpstr">
      <vt:lpstr>Arial</vt:lpstr>
      <vt:lpstr>Calibri</vt:lpstr>
      <vt:lpstr>Wingdings</vt:lpstr>
      <vt:lpstr>Larissa</vt:lpstr>
      <vt:lpstr>Gesunde Ernährung</vt:lpstr>
      <vt:lpstr>Ernährungspyramide</vt:lpstr>
      <vt:lpstr>Getränke</vt:lpstr>
      <vt:lpstr>Gemüse, Obst</vt:lpstr>
      <vt:lpstr>Getreide und Kartoffeln</vt:lpstr>
      <vt:lpstr>Milch, Milchprodukte</vt:lpstr>
      <vt:lpstr>Fisch, Fleisch, Wurst und Eier</vt:lpstr>
      <vt:lpstr>Fette, Öle</vt:lpstr>
      <vt:lpstr>Fettes, Süßes Salziges</vt:lpstr>
      <vt:lpstr>Ernährungsbewusstsein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Gesunde Ernährung</dc:title>
  <dc:creator>EASY4ME</dc:creator>
  <cp:lastModifiedBy>Alois Klotz</cp:lastModifiedBy>
  <cp:revision>36</cp:revision>
  <dcterms:created xsi:type="dcterms:W3CDTF">2014-01-02T12:28:14Z</dcterms:created>
  <dcterms:modified xsi:type="dcterms:W3CDTF">2022-08-17T07:30:18Z</dcterms:modified>
</cp:coreProperties>
</file>