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670" y="6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Tabelle1!$B$2:$B$5</c:f>
              <c:numCache>
                <c:formatCode>#,##0.0;#,##0.0;"-"</c:formatCode>
                <c:ptCount val="4"/>
                <c:pt idx="0">
                  <c:v>3.6501804179576434</c:v>
                </c:pt>
                <c:pt idx="1">
                  <c:v>71.299009295031183</c:v>
                </c:pt>
                <c:pt idx="2">
                  <c:v>20.643894477807955</c:v>
                </c:pt>
                <c:pt idx="3">
                  <c:v>4.4069158092032286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FD-4217-9C77-2EE142B73FDA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Tabelle1!$C$2:$C$5</c:f>
              <c:numCache>
                <c:formatCode>#,##0.0;#,##0.0;"-"</c:formatCode>
                <c:ptCount val="4"/>
                <c:pt idx="0">
                  <c:v>10.156270525613337</c:v>
                </c:pt>
                <c:pt idx="1">
                  <c:v>72.489766750214116</c:v>
                </c:pt>
                <c:pt idx="2">
                  <c:v>12.654549658191064</c:v>
                </c:pt>
                <c:pt idx="3">
                  <c:v>4.6995444299068367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FD-4217-9C77-2EE142B73F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53008"/>
        <c:axId val="4853400"/>
      </c:barChart>
      <c:catAx>
        <c:axId val="4853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853400"/>
        <c:crosses val="autoZero"/>
        <c:auto val="1"/>
        <c:lblAlgn val="ctr"/>
        <c:lblOffset val="100"/>
        <c:noMultiLvlLbl val="0"/>
      </c:catAx>
      <c:valAx>
        <c:axId val="4853400"/>
        <c:scaling>
          <c:orientation val="minMax"/>
        </c:scaling>
        <c:delete val="0"/>
        <c:axPos val="l"/>
        <c:majorGridlines/>
        <c:numFmt formatCode="#,##0.0;#,##0.0;&quot;-&quot;" sourceLinked="1"/>
        <c:majorTickMark val="out"/>
        <c:minorTickMark val="none"/>
        <c:tickLblPos val="nextTo"/>
        <c:crossAx val="485300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Tabelle1!$B$2:$B$5</c:f>
              <c:numCache>
                <c:formatCode>#,##0.0;#,##0.0;"-"</c:formatCode>
                <c:ptCount val="4"/>
                <c:pt idx="0">
                  <c:v>0.51701975043854353</c:v>
                </c:pt>
                <c:pt idx="1">
                  <c:v>44.613143218326194</c:v>
                </c:pt>
                <c:pt idx="2">
                  <c:v>44.033728030972483</c:v>
                </c:pt>
                <c:pt idx="3">
                  <c:v>10.836007544267789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BF-4F64-AEF1-CB9972B10FA1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Tabelle1!$C$2:$C$5</c:f>
              <c:numCache>
                <c:formatCode>#,##0.0;#,##0.0;"-"</c:formatCode>
                <c:ptCount val="4"/>
                <c:pt idx="0">
                  <c:v>3.1435102222203937</c:v>
                </c:pt>
                <c:pt idx="1">
                  <c:v>64.034181738878175</c:v>
                </c:pt>
                <c:pt idx="2">
                  <c:v>23.431793913782357</c:v>
                </c:pt>
                <c:pt idx="3">
                  <c:v>9.3906169954058143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BF-4F64-AEF1-CB9972B10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54184"/>
        <c:axId val="4854576"/>
      </c:barChart>
      <c:catAx>
        <c:axId val="4854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854576"/>
        <c:crosses val="autoZero"/>
        <c:auto val="1"/>
        <c:lblAlgn val="ctr"/>
        <c:lblOffset val="100"/>
        <c:noMultiLvlLbl val="0"/>
      </c:catAx>
      <c:valAx>
        <c:axId val="4854576"/>
        <c:scaling>
          <c:orientation val="minMax"/>
        </c:scaling>
        <c:delete val="0"/>
        <c:axPos val="l"/>
        <c:majorGridlines/>
        <c:numFmt formatCode="#,##0.0;#,##0.0;&quot;-&quot;" sourceLinked="1"/>
        <c:majorTickMark val="out"/>
        <c:minorTickMark val="none"/>
        <c:tickLblPos val="nextTo"/>
        <c:crossAx val="4854184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Tabelle1!$B$2:$B$5</c:f>
              <c:numCache>
                <c:formatCode>#,##0.0;#,##0.0;"-"</c:formatCode>
                <c:ptCount val="4"/>
                <c:pt idx="0">
                  <c:v>3.6501804179576434</c:v>
                </c:pt>
                <c:pt idx="1">
                  <c:v>71.299009295031183</c:v>
                </c:pt>
                <c:pt idx="2">
                  <c:v>20.643894477807955</c:v>
                </c:pt>
                <c:pt idx="3">
                  <c:v>4.4069158092032286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CF-4457-855A-0494592C0CCE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Tabelle1!$C$2:$C$5</c:f>
              <c:numCache>
                <c:formatCode>#,##0.0;#,##0.0;"-"</c:formatCode>
                <c:ptCount val="4"/>
                <c:pt idx="0">
                  <c:v>10.156270525613337</c:v>
                </c:pt>
                <c:pt idx="1">
                  <c:v>72.489766750214116</c:v>
                </c:pt>
                <c:pt idx="2">
                  <c:v>12.654549658191064</c:v>
                </c:pt>
                <c:pt idx="3">
                  <c:v>4.6995444299068367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CF-4457-855A-0494592C0C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253320"/>
        <c:axId val="379253712"/>
      </c:barChart>
      <c:catAx>
        <c:axId val="379253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9253712"/>
        <c:crosses val="autoZero"/>
        <c:auto val="1"/>
        <c:lblAlgn val="ctr"/>
        <c:lblOffset val="100"/>
        <c:noMultiLvlLbl val="0"/>
      </c:catAx>
      <c:valAx>
        <c:axId val="379253712"/>
        <c:scaling>
          <c:orientation val="minMax"/>
        </c:scaling>
        <c:delete val="0"/>
        <c:axPos val="l"/>
        <c:majorGridlines/>
        <c:numFmt formatCode="#,##0.0;#,##0.0;&quot;-&quot;" sourceLinked="1"/>
        <c:majorTickMark val="out"/>
        <c:minorTickMark val="none"/>
        <c:tickLblPos val="nextTo"/>
        <c:crossAx val="37925332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Tabelle1!$B$2:$B$5</c:f>
              <c:numCache>
                <c:formatCode>#,##0.0;#,##0.0;"-"</c:formatCode>
                <c:ptCount val="4"/>
                <c:pt idx="0">
                  <c:v>0.48148411686252618</c:v>
                </c:pt>
                <c:pt idx="1">
                  <c:v>28.050509307659048</c:v>
                </c:pt>
                <c:pt idx="2">
                  <c:v>52.85524277636987</c:v>
                </c:pt>
                <c:pt idx="3">
                  <c:v>18.612763799108553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5B-469F-9984-57E4EB65DD3B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Tabelle1!$C$2:$C$5</c:f>
              <c:numCache>
                <c:formatCode>#,##0.0;#,##0.0;"-"</c:formatCode>
                <c:ptCount val="4"/>
                <c:pt idx="0">
                  <c:v>1.0414364906280322</c:v>
                </c:pt>
                <c:pt idx="1">
                  <c:v>36.771482830068429</c:v>
                </c:pt>
                <c:pt idx="2">
                  <c:v>41.266600696212457</c:v>
                </c:pt>
                <c:pt idx="3">
                  <c:v>20.920479983091063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5B-469F-9984-57E4EB65D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254496"/>
        <c:axId val="379254888"/>
      </c:barChart>
      <c:catAx>
        <c:axId val="379254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9254888"/>
        <c:crosses val="autoZero"/>
        <c:auto val="1"/>
        <c:lblAlgn val="ctr"/>
        <c:lblOffset val="100"/>
        <c:noMultiLvlLbl val="0"/>
      </c:catAx>
      <c:valAx>
        <c:axId val="379254888"/>
        <c:scaling>
          <c:orientation val="minMax"/>
        </c:scaling>
        <c:delete val="0"/>
        <c:axPos val="l"/>
        <c:majorGridlines/>
        <c:numFmt formatCode="#,##0.0;#,##0.0;&quot;-&quot;" sourceLinked="1"/>
        <c:majorTickMark val="out"/>
        <c:minorTickMark val="none"/>
        <c:tickLblPos val="nextTo"/>
        <c:crossAx val="37925449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Männer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Tabelle1!$B$2:$B$5</c:f>
              <c:numCache>
                <c:formatCode>#,##0.0;#,##0.0;"-"</c:formatCode>
                <c:ptCount val="4"/>
                <c:pt idx="0">
                  <c:v>2.4495300294069891</c:v>
                </c:pt>
                <c:pt idx="1">
                  <c:v>37.926446445001709</c:v>
                </c:pt>
                <c:pt idx="2">
                  <c:v>51.525825831243566</c:v>
                </c:pt>
                <c:pt idx="3">
                  <c:v>8.0986487217882335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82-444E-9C1E-058B321A6999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Frauen</c:v>
                </c:pt>
              </c:strCache>
            </c:strRef>
          </c:tx>
          <c:invertIfNegative val="0"/>
          <c:cat>
            <c:strRef>
              <c:f>Tabelle1!$A$2:$A$5</c:f>
              <c:strCache>
                <c:ptCount val="4"/>
                <c:pt idx="0">
                  <c:v>Untergewicht</c:v>
                </c:pt>
                <c:pt idx="1">
                  <c:v>Normalgewicht</c:v>
                </c:pt>
                <c:pt idx="2">
                  <c:v>Übergewicht</c:v>
                </c:pt>
                <c:pt idx="3">
                  <c:v>Adipositas</c:v>
                </c:pt>
              </c:strCache>
            </c:strRef>
          </c:cat>
          <c:val>
            <c:numRef>
              <c:f>Tabelle1!$C$2:$C$5</c:f>
              <c:numCache>
                <c:formatCode>#,##0.0;#,##0.0;"-"</c:formatCode>
                <c:ptCount val="4"/>
                <c:pt idx="0">
                  <c:v>1.6476490491191227</c:v>
                </c:pt>
                <c:pt idx="1">
                  <c:v>42.706335316765838</c:v>
                </c:pt>
                <c:pt idx="2">
                  <c:v>40.668766771671919</c:v>
                </c:pt>
                <c:pt idx="3">
                  <c:v>14.977248862443121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82-444E-9C1E-058B321A6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255672"/>
        <c:axId val="379256064"/>
      </c:barChart>
      <c:catAx>
        <c:axId val="379255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79256064"/>
        <c:crosses val="autoZero"/>
        <c:auto val="1"/>
        <c:lblAlgn val="ctr"/>
        <c:lblOffset val="100"/>
        <c:noMultiLvlLbl val="0"/>
      </c:catAx>
      <c:valAx>
        <c:axId val="379256064"/>
        <c:scaling>
          <c:orientation val="minMax"/>
        </c:scaling>
        <c:delete val="0"/>
        <c:axPos val="l"/>
        <c:majorGridlines/>
        <c:numFmt formatCode="#,##0.0;#,##0.0;&quot;-&quot;" sourceLinked="1"/>
        <c:majorTickMark val="out"/>
        <c:minorTickMark val="none"/>
        <c:tickLblPos val="nextTo"/>
        <c:crossAx val="379255672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2008</c:v>
                </c:pt>
              </c:strCache>
            </c:strRef>
          </c:tx>
          <c:invertIfNegative val="0"/>
          <c:cat>
            <c:strRef>
              <c:f>Tabelle1!$A$2:$A$9</c:f>
              <c:strCache>
                <c:ptCount val="8"/>
                <c:pt idx="0">
                  <c:v>Afrika (Subsahara)</c:v>
                </c:pt>
                <c:pt idx="1">
                  <c:v>Nordafrika und Mittlerer Osten</c:v>
                </c:pt>
                <c:pt idx="2">
                  <c:v>Lateinamerika</c:v>
                </c:pt>
                <c:pt idx="3">
                  <c:v>Ostasien</c:v>
                </c:pt>
                <c:pt idx="4">
                  <c:v>Südasien</c:v>
                </c:pt>
                <c:pt idx="5">
                  <c:v>Südostasien</c:v>
                </c:pt>
                <c:pt idx="6">
                  <c:v>Europa</c:v>
                </c:pt>
                <c:pt idx="7">
                  <c:v>Nordamerika (Länder mit höherem Einkommen)</c:v>
                </c:pt>
              </c:strCache>
            </c:strRef>
          </c:cat>
          <c:val>
            <c:numRef>
              <c:f>Tabelle1!$B$2:$B$9</c:f>
              <c:numCache>
                <c:formatCode>General</c:formatCode>
                <c:ptCount val="8"/>
                <c:pt idx="0">
                  <c:v>23</c:v>
                </c:pt>
                <c:pt idx="1">
                  <c:v>58</c:v>
                </c:pt>
                <c:pt idx="2">
                  <c:v>57</c:v>
                </c:pt>
                <c:pt idx="3">
                  <c:v>26</c:v>
                </c:pt>
                <c:pt idx="4">
                  <c:v>12</c:v>
                </c:pt>
                <c:pt idx="5">
                  <c:v>22</c:v>
                </c:pt>
                <c:pt idx="6">
                  <c:v>58</c:v>
                </c:pt>
                <c:pt idx="7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3-4882-A30F-7BD2B248BE50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1980</c:v>
                </c:pt>
              </c:strCache>
            </c:strRef>
          </c:tx>
          <c:invertIfNegative val="0"/>
          <c:cat>
            <c:strRef>
              <c:f>Tabelle1!$A$2:$A$9</c:f>
              <c:strCache>
                <c:ptCount val="8"/>
                <c:pt idx="0">
                  <c:v>Afrika (Subsahara)</c:v>
                </c:pt>
                <c:pt idx="1">
                  <c:v>Nordafrika und Mittlerer Osten</c:v>
                </c:pt>
                <c:pt idx="2">
                  <c:v>Lateinamerika</c:v>
                </c:pt>
                <c:pt idx="3">
                  <c:v>Ostasien</c:v>
                </c:pt>
                <c:pt idx="4">
                  <c:v>Südasien</c:v>
                </c:pt>
                <c:pt idx="5">
                  <c:v>Südostasien</c:v>
                </c:pt>
                <c:pt idx="6">
                  <c:v>Europa</c:v>
                </c:pt>
                <c:pt idx="7">
                  <c:v>Nordamerika (Länder mit höherem Einkommen)</c:v>
                </c:pt>
              </c:strCache>
            </c:strRef>
          </c:cat>
          <c:val>
            <c:numRef>
              <c:f>Tabelle1!$C$2:$C$9</c:f>
              <c:numCache>
                <c:formatCode>General</c:formatCode>
                <c:ptCount val="8"/>
                <c:pt idx="0">
                  <c:v>12</c:v>
                </c:pt>
                <c:pt idx="1">
                  <c:v>34</c:v>
                </c:pt>
                <c:pt idx="2">
                  <c:v>30</c:v>
                </c:pt>
                <c:pt idx="3">
                  <c:v>14</c:v>
                </c:pt>
                <c:pt idx="4">
                  <c:v>9</c:v>
                </c:pt>
                <c:pt idx="5">
                  <c:v>7</c:v>
                </c:pt>
                <c:pt idx="6">
                  <c:v>47</c:v>
                </c:pt>
                <c:pt idx="7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43-4882-A30F-7BD2B248BE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9256848"/>
        <c:axId val="376870936"/>
      </c:barChart>
      <c:catAx>
        <c:axId val="3792568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76870936"/>
        <c:crosses val="autoZero"/>
        <c:auto val="1"/>
        <c:lblAlgn val="ctr"/>
        <c:lblOffset val="100"/>
        <c:noMultiLvlLbl val="0"/>
      </c:catAx>
      <c:valAx>
        <c:axId val="37687093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de-AT" dirty="0"/>
                  <a:t>In %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7925684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FAFA5-B46A-40E0-ADDF-C06A211B2EC5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795EB-90FA-4116-B756-2DF65BDA3575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6124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9061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1170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7517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293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77106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1188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1379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2205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47392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597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43633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9FE98-1739-46C0-A223-5FD80D5E0C28}" type="datetimeFigureOut">
              <a:rPr lang="de-AT" smtClean="0"/>
              <a:t>17.08.2022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0B82E-3B20-48ED-B8EB-C5C733B51B1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5898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none" strike="noStrike" dirty="0">
                <a:effectLst/>
              </a:rPr>
              <a:t>Body-Mass-Index (BMI)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none" strike="noStrike" dirty="0" err="1">
                <a:effectLst/>
              </a:rPr>
              <a:t>nach</a:t>
            </a:r>
            <a:r>
              <a:rPr lang="en-US" u="none" strike="noStrike" dirty="0">
                <a:effectLst/>
              </a:rPr>
              <a:t> WHO-Definition 2009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690920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AT" dirty="0"/>
              <a:t>Übergewicht Erwachsene global</a:t>
            </a:r>
            <a:br>
              <a:rPr lang="de-AT" dirty="0"/>
            </a:br>
            <a:r>
              <a:rPr lang="de-AT" sz="2700" dirty="0"/>
              <a:t>BMI &gt; 25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1172537"/>
              </p:ext>
            </p:extLst>
          </p:nvPr>
        </p:nvGraphicFramePr>
        <p:xfrm>
          <a:off x="457200" y="1600200"/>
          <a:ext cx="8229600" cy="44930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Quelle: Overeas Development Institute</a:t>
            </a:r>
          </a:p>
        </p:txBody>
      </p:sp>
    </p:spTree>
    <p:extLst>
      <p:ext uri="{BB962C8B-B14F-4D97-AF65-F5344CB8AC3E}">
        <p14:creationId xmlns:p14="http://schemas.microsoft.com/office/powerpoint/2010/main" val="3286832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Where are you on the global fat scale?</a:t>
            </a:r>
            <a:endParaRPr lang="de-AT" dirty="0"/>
          </a:p>
        </p:txBody>
      </p:sp>
      <p:sp>
        <p:nvSpPr>
          <p:cNvPr id="3" name="Textfeld 2"/>
          <p:cNvSpPr txBox="1"/>
          <p:nvPr/>
        </p:nvSpPr>
        <p:spPr>
          <a:xfrm>
            <a:off x="1802074" y="4549770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Calcuator</a:t>
            </a:r>
            <a:r>
              <a:rPr lang="en-US" b="1" dirty="0"/>
              <a:t>: http://www.bbc.co.uk/news/health-18770328</a:t>
            </a:r>
          </a:p>
        </p:txBody>
      </p:sp>
      <p:pic>
        <p:nvPicPr>
          <p:cNvPr id="1026" name="Picture 2" descr="C:\Users\Christian\AppData\Local\Microsoft\Windows\Temporary Internet Files\Content.IE5\XA5861GN\MC900037073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56" y="2420888"/>
            <a:ext cx="1847088" cy="1536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68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none" strike="noStrike" dirty="0">
                <a:effectLst/>
              </a:rPr>
              <a:t>Body-Mass-Index (BMI)</a:t>
            </a:r>
            <a:endParaRPr lang="de-AT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789708"/>
              </p:ext>
            </p:extLst>
          </p:nvPr>
        </p:nvGraphicFramePr>
        <p:xfrm>
          <a:off x="395536" y="2420888"/>
          <a:ext cx="8229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A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200" dirty="0"/>
                        <a:t>BMI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3200" dirty="0"/>
                        <a:t>Untergewicht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200" dirty="0"/>
                        <a:t>&lt; 18,5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3200" dirty="0"/>
                        <a:t>Normalgewicht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200" dirty="0"/>
                        <a:t>18,5 - &lt; 25,0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3200" dirty="0"/>
                        <a:t>Übergewicht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200"/>
                        <a:t>25,0 - &lt; 30,0</a:t>
                      </a:r>
                      <a:endParaRPr lang="de-A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AT" sz="3200" dirty="0"/>
                        <a:t>Adipositas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AT" sz="3200" dirty="0"/>
                        <a:t>30,0 und mehr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feld 4"/>
          <p:cNvSpPr txBox="1"/>
          <p:nvPr/>
        </p:nvSpPr>
        <p:spPr>
          <a:xfrm>
            <a:off x="2483768" y="126876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Klassifizierungstabelle der WHO</a:t>
            </a:r>
          </a:p>
        </p:txBody>
      </p:sp>
    </p:spTree>
    <p:extLst>
      <p:ext uri="{BB962C8B-B14F-4D97-AF65-F5344CB8AC3E}">
        <p14:creationId xmlns:p14="http://schemas.microsoft.com/office/powerpoint/2010/main" val="46464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Berechnung des BMI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755576" y="184482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Körpergewicht (in Kilogramm) dividiert durch das Quadrat der Körpergröße (in Meter)</a:t>
            </a:r>
          </a:p>
        </p:txBody>
      </p:sp>
    </p:spTree>
    <p:extLst>
      <p:ext uri="{BB962C8B-B14F-4D97-AF65-F5344CB8AC3E}">
        <p14:creationId xmlns:p14="http://schemas.microsoft.com/office/powerpoint/2010/main" val="964592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Alter: 15 bis unter 30 Jahre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01962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Statistik Austria</a:t>
            </a:r>
          </a:p>
        </p:txBody>
      </p:sp>
    </p:spTree>
    <p:extLst>
      <p:ext uri="{BB962C8B-B14F-4D97-AF65-F5344CB8AC3E}">
        <p14:creationId xmlns:p14="http://schemas.microsoft.com/office/powerpoint/2010/main" val="418180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Alter: 30 bis unter 45 Jahre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23544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Statistik Austria</a:t>
            </a:r>
          </a:p>
        </p:txBody>
      </p:sp>
    </p:spTree>
    <p:extLst>
      <p:ext uri="{BB962C8B-B14F-4D97-AF65-F5344CB8AC3E}">
        <p14:creationId xmlns:p14="http://schemas.microsoft.com/office/powerpoint/2010/main" val="319296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Alter: 45 bis unter 60 Jahre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2150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2958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Alter: 60 bis unter 75 Jahre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5535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Statistik Austria</a:t>
            </a:r>
          </a:p>
        </p:txBody>
      </p:sp>
    </p:spTree>
    <p:extLst>
      <p:ext uri="{BB962C8B-B14F-4D97-AF65-F5344CB8AC3E}">
        <p14:creationId xmlns:p14="http://schemas.microsoft.com/office/powerpoint/2010/main" val="51688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Alter: ab 75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35930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Statistik Austria</a:t>
            </a:r>
          </a:p>
        </p:txBody>
      </p:sp>
    </p:spTree>
    <p:extLst>
      <p:ext uri="{BB962C8B-B14F-4D97-AF65-F5344CB8AC3E}">
        <p14:creationId xmlns:p14="http://schemas.microsoft.com/office/powerpoint/2010/main" val="327996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Schulkinder (7 bis 14 Jahre)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Statistik Austria</a:t>
            </a:r>
          </a:p>
        </p:txBody>
      </p:sp>
    </p:spTree>
    <p:extLst>
      <p:ext uri="{BB962C8B-B14F-4D97-AF65-F5344CB8AC3E}">
        <p14:creationId xmlns:p14="http://schemas.microsoft.com/office/powerpoint/2010/main" val="292219236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Bildschirmpräsentation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Larissa</vt:lpstr>
      <vt:lpstr>Body-Mass-Index (BMI)</vt:lpstr>
      <vt:lpstr>Body-Mass-Index (BMI)</vt:lpstr>
      <vt:lpstr>Berechnung des BMI</vt:lpstr>
      <vt:lpstr>Alter: 15 bis unter 30 Jahre</vt:lpstr>
      <vt:lpstr>Alter: 30 bis unter 45 Jahre</vt:lpstr>
      <vt:lpstr>Alter: 45 bis unter 60 Jahre</vt:lpstr>
      <vt:lpstr>Alter: 60 bis unter 75 Jahre</vt:lpstr>
      <vt:lpstr>Alter: ab 75</vt:lpstr>
      <vt:lpstr>Schulkinder (7 bis 14 Jahre)</vt:lpstr>
      <vt:lpstr>Übergewicht Erwachsene global BMI &gt; 25</vt:lpstr>
      <vt:lpstr>Where are you on the global fat scale?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Body-Mass-Index (BMI)</dc:title>
  <dc:creator>EASY4ME</dc:creator>
  <cp:lastModifiedBy>Alois Klotz</cp:lastModifiedBy>
  <cp:revision>26</cp:revision>
  <dcterms:created xsi:type="dcterms:W3CDTF">2013-12-30T15:58:16Z</dcterms:created>
  <dcterms:modified xsi:type="dcterms:W3CDTF">2022-08-17T08:24:40Z</dcterms:modified>
</cp:coreProperties>
</file>