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6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2"/>
  </p:notesMasterIdLst>
  <p:sldIdLst>
    <p:sldId id="256" r:id="rId3"/>
    <p:sldId id="257" r:id="rId4"/>
    <p:sldId id="284" r:id="rId5"/>
    <p:sldId id="286" r:id="rId6"/>
    <p:sldId id="288" r:id="rId7"/>
    <p:sldId id="289" r:id="rId8"/>
    <p:sldId id="290" r:id="rId9"/>
    <p:sldId id="291" r:id="rId10"/>
    <p:sldId id="292" r:id="rId11"/>
    <p:sldId id="293" r:id="rId12"/>
    <p:sldId id="261" r:id="rId13"/>
    <p:sldId id="277" r:id="rId14"/>
    <p:sldId id="278" r:id="rId15"/>
    <p:sldId id="280" r:id="rId16"/>
    <p:sldId id="281" r:id="rId17"/>
    <p:sldId id="282" r:id="rId18"/>
    <p:sldId id="283" r:id="rId19"/>
    <p:sldId id="271" r:id="rId20"/>
    <p:sldId id="268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A5B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15" autoAdjust="0"/>
    <p:restoredTop sz="90547" autoAdjust="0"/>
  </p:normalViewPr>
  <p:slideViewPr>
    <p:cSldViewPr>
      <p:cViewPr varScale="1">
        <p:scale>
          <a:sx n="146" d="100"/>
          <a:sy n="146" d="100"/>
        </p:scale>
        <p:origin x="76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2" d="100"/>
          <a:sy n="122" d="100"/>
        </p:scale>
        <p:origin x="49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EFB1837F-AEA9-4904-AE94-4A3F528FF0F4}"/>
    <pc:docChg chg="modSld">
      <pc:chgData name="Alois Klotz" userId="0e7873f3-c968-46a8-ac9c-5d38456ab073" providerId="ADAL" clId="{EFB1837F-AEA9-4904-AE94-4A3F528FF0F4}" dt="2023-09-05T09:35:31.030" v="8" actId="6549"/>
      <pc:docMkLst>
        <pc:docMk/>
      </pc:docMkLst>
      <pc:sldChg chg="modNotesTx">
        <pc:chgData name="Alois Klotz" userId="0e7873f3-c968-46a8-ac9c-5d38456ab073" providerId="ADAL" clId="{EFB1837F-AEA9-4904-AE94-4A3F528FF0F4}" dt="2023-09-05T09:35:03.301" v="0" actId="6549"/>
        <pc:sldMkLst>
          <pc:docMk/>
          <pc:sldMk cId="1809379501" sldId="257"/>
        </pc:sldMkLst>
      </pc:sldChg>
      <pc:sldChg chg="modNotesTx">
        <pc:chgData name="Alois Klotz" userId="0e7873f3-c968-46a8-ac9c-5d38456ab073" providerId="ADAL" clId="{EFB1837F-AEA9-4904-AE94-4A3F528FF0F4}" dt="2023-09-05T09:35:09.474" v="1" actId="6549"/>
        <pc:sldMkLst>
          <pc:docMk/>
          <pc:sldMk cId="3953608894" sldId="284"/>
        </pc:sldMkLst>
      </pc:sldChg>
      <pc:sldChg chg="modNotesTx">
        <pc:chgData name="Alois Klotz" userId="0e7873f3-c968-46a8-ac9c-5d38456ab073" providerId="ADAL" clId="{EFB1837F-AEA9-4904-AE94-4A3F528FF0F4}" dt="2023-09-05T09:35:12.536" v="2" actId="6549"/>
        <pc:sldMkLst>
          <pc:docMk/>
          <pc:sldMk cId="2438907067" sldId="286"/>
        </pc:sldMkLst>
      </pc:sldChg>
      <pc:sldChg chg="modNotesTx">
        <pc:chgData name="Alois Klotz" userId="0e7873f3-c968-46a8-ac9c-5d38456ab073" providerId="ADAL" clId="{EFB1837F-AEA9-4904-AE94-4A3F528FF0F4}" dt="2023-09-05T09:35:15.088" v="3" actId="6549"/>
        <pc:sldMkLst>
          <pc:docMk/>
          <pc:sldMk cId="2775235804" sldId="288"/>
        </pc:sldMkLst>
      </pc:sldChg>
      <pc:sldChg chg="modNotesTx">
        <pc:chgData name="Alois Klotz" userId="0e7873f3-c968-46a8-ac9c-5d38456ab073" providerId="ADAL" clId="{EFB1837F-AEA9-4904-AE94-4A3F528FF0F4}" dt="2023-09-05T09:35:17.936" v="4" actId="6549"/>
        <pc:sldMkLst>
          <pc:docMk/>
          <pc:sldMk cId="3303243025" sldId="289"/>
        </pc:sldMkLst>
      </pc:sldChg>
      <pc:sldChg chg="modNotesTx">
        <pc:chgData name="Alois Klotz" userId="0e7873f3-c968-46a8-ac9c-5d38456ab073" providerId="ADAL" clId="{EFB1837F-AEA9-4904-AE94-4A3F528FF0F4}" dt="2023-09-05T09:35:21.369" v="5" actId="6549"/>
        <pc:sldMkLst>
          <pc:docMk/>
          <pc:sldMk cId="3246563946" sldId="290"/>
        </pc:sldMkLst>
      </pc:sldChg>
      <pc:sldChg chg="modNotesTx">
        <pc:chgData name="Alois Klotz" userId="0e7873f3-c968-46a8-ac9c-5d38456ab073" providerId="ADAL" clId="{EFB1837F-AEA9-4904-AE94-4A3F528FF0F4}" dt="2023-09-05T09:35:25.324" v="6" actId="6549"/>
        <pc:sldMkLst>
          <pc:docMk/>
          <pc:sldMk cId="4208857688" sldId="291"/>
        </pc:sldMkLst>
      </pc:sldChg>
      <pc:sldChg chg="modNotesTx">
        <pc:chgData name="Alois Klotz" userId="0e7873f3-c968-46a8-ac9c-5d38456ab073" providerId="ADAL" clId="{EFB1837F-AEA9-4904-AE94-4A3F528FF0F4}" dt="2023-09-05T09:35:28.337" v="7" actId="6549"/>
        <pc:sldMkLst>
          <pc:docMk/>
          <pc:sldMk cId="3944247490" sldId="292"/>
        </pc:sldMkLst>
      </pc:sldChg>
      <pc:sldChg chg="modNotesTx">
        <pc:chgData name="Alois Klotz" userId="0e7873f3-c968-46a8-ac9c-5d38456ab073" providerId="ADAL" clId="{EFB1837F-AEA9-4904-AE94-4A3F528FF0F4}" dt="2023-09-05T09:35:31.030" v="8" actId="6549"/>
        <pc:sldMkLst>
          <pc:docMk/>
          <pc:sldMk cId="4196978679" sldId="29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D8C-4198-8118-4010D01E5203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D8C-4198-8118-4010D01E5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valAx>
        <c:axId val="516757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marker>
            <c:symbol val="diamond"/>
            <c:size val="10"/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C-4E28-A1D2-BD83675A97C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1808"/>
        <c:axId val="4553728"/>
      </c:lineChart>
      <c:catAx>
        <c:axId val="45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3728"/>
        <c:crosses val="autoZero"/>
        <c:auto val="1"/>
        <c:lblAlgn val="ctr"/>
        <c:lblOffset val="100"/>
        <c:noMultiLvlLbl val="0"/>
      </c:catAx>
      <c:valAx>
        <c:axId val="455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18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marker>
            <c:symbol val="diamond"/>
            <c:size val="10"/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C-4E28-A1D2-BD83675A97C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1808"/>
        <c:axId val="4553728"/>
      </c:lineChart>
      <c:catAx>
        <c:axId val="45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3728"/>
        <c:crosses val="autoZero"/>
        <c:auto val="1"/>
        <c:lblAlgn val="ctr"/>
        <c:lblOffset val="100"/>
        <c:noMultiLvlLbl val="0"/>
      </c:catAx>
      <c:valAx>
        <c:axId val="455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18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1808"/>
        <c:axId val="4553728"/>
      </c:lineChar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marker>
            <c:symbol val="diamond"/>
            <c:size val="10"/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255568"/>
        <c:axId val="610260816"/>
      </c:lineChart>
      <c:catAx>
        <c:axId val="45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3728"/>
        <c:crosses val="autoZero"/>
        <c:auto val="1"/>
        <c:lblAlgn val="ctr"/>
        <c:lblOffset val="100"/>
        <c:noMultiLvlLbl val="0"/>
      </c:catAx>
      <c:valAx>
        <c:axId val="455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1808"/>
        <c:crosses val="autoZero"/>
        <c:crossBetween val="between"/>
      </c:valAx>
      <c:valAx>
        <c:axId val="6102608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610255568"/>
        <c:crosses val="max"/>
        <c:crossBetween val="between"/>
      </c:valAx>
      <c:catAx>
        <c:axId val="610255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0260816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1808"/>
        <c:axId val="4553728"/>
      </c:lineChar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marker>
            <c:symbol val="diamond"/>
            <c:size val="12"/>
            <c:spPr>
              <a:solidFill>
                <a:srgbClr val="FFFF00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255568"/>
        <c:axId val="610260816"/>
      </c:lineChart>
      <c:catAx>
        <c:axId val="45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3728"/>
        <c:crosses val="autoZero"/>
        <c:auto val="1"/>
        <c:lblAlgn val="ctr"/>
        <c:lblOffset val="100"/>
        <c:noMultiLvlLbl val="0"/>
      </c:catAx>
      <c:valAx>
        <c:axId val="455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1808"/>
        <c:crosses val="autoZero"/>
        <c:crossBetween val="between"/>
      </c:valAx>
      <c:valAx>
        <c:axId val="6102608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610255568"/>
        <c:crosses val="max"/>
        <c:crossBetween val="between"/>
      </c:valAx>
      <c:catAx>
        <c:axId val="610255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0260816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1808"/>
        <c:axId val="4553728"/>
      </c:lineChar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/>
          </c:spPr>
          <c:marker>
            <c:symbol val="diamond"/>
            <c:size val="12"/>
            <c:spPr>
              <a:solidFill>
                <a:srgbClr val="FFFF00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255568"/>
        <c:axId val="610260816"/>
      </c:lineChart>
      <c:catAx>
        <c:axId val="45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3728"/>
        <c:crosses val="autoZero"/>
        <c:auto val="1"/>
        <c:lblAlgn val="ctr"/>
        <c:lblOffset val="100"/>
        <c:noMultiLvlLbl val="0"/>
      </c:catAx>
      <c:valAx>
        <c:axId val="45537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Leistung in kW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rgbClr val="0070C0"/>
                </a:solidFill>
              </a:defRPr>
            </a:pPr>
            <a:endParaRPr lang="de-DE"/>
          </a:p>
        </c:txPr>
        <c:crossAx val="4551808"/>
        <c:crosses val="autoZero"/>
        <c:crossBetween val="between"/>
        <c:majorUnit val="100"/>
      </c:valAx>
      <c:valAx>
        <c:axId val="61026081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r>
                  <a:rPr lang="de-DE" dirty="0">
                    <a:solidFill>
                      <a:srgbClr val="C00000"/>
                    </a:solidFill>
                  </a:rPr>
                  <a:t>Verbrauch in Liter/100 km</a:t>
                </a:r>
              </a:p>
            </c:rich>
          </c:tx>
          <c:layout>
            <c:manualLayout>
              <c:xMode val="edge"/>
              <c:yMode val="edge"/>
              <c:x val="0.9444829639350637"/>
              <c:y val="0.117924737785085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de-DE"/>
          </a:p>
        </c:txPr>
        <c:crossAx val="610255568"/>
        <c:crosses val="max"/>
        <c:crossBetween val="between"/>
      </c:valAx>
      <c:catAx>
        <c:axId val="610255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02608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</c:v>
                </c:pt>
                <c:pt idx="1">
                  <c:v>Smart cdi </c:v>
                </c:pt>
                <c:pt idx="2">
                  <c:v>VW Polo</c:v>
                </c:pt>
                <c:pt idx="3">
                  <c:v>Citroen C1 HDI</c:v>
                </c:pt>
                <c:pt idx="4">
                  <c:v>Toyota Aygo</c:v>
                </c:pt>
                <c:pt idx="5">
                  <c:v>Ford Ka </c:v>
                </c:pt>
                <c:pt idx="6">
                  <c:v>Dacia Logan</c:v>
                </c:pt>
                <c:pt idx="7">
                  <c:v>Porsche 911</c:v>
                </c:pt>
                <c:pt idx="8">
                  <c:v>Mercedes S 600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51808"/>
        <c:axId val="4553728"/>
      </c:lineChar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/>
          </c:spPr>
          <c:marker>
            <c:symbol val="diamond"/>
            <c:size val="12"/>
            <c:spPr>
              <a:solidFill>
                <a:srgbClr val="FFFF00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VW Lupo TDI</c:v>
                </c:pt>
                <c:pt idx="1">
                  <c:v>Smart cdi </c:v>
                </c:pt>
                <c:pt idx="2">
                  <c:v>VW Polo</c:v>
                </c:pt>
                <c:pt idx="3">
                  <c:v>Citroen C1 HDI</c:v>
                </c:pt>
                <c:pt idx="4">
                  <c:v>Toyota Aygo</c:v>
                </c:pt>
                <c:pt idx="5">
                  <c:v>Ford Ka </c:v>
                </c:pt>
                <c:pt idx="6">
                  <c:v>Dacia Logan</c:v>
                </c:pt>
                <c:pt idx="7">
                  <c:v>Porsche 911</c:v>
                </c:pt>
                <c:pt idx="8">
                  <c:v>Mercedes S 600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C-4E28-A1D2-BD83675A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255568"/>
        <c:axId val="610260816"/>
      </c:lineChart>
      <c:catAx>
        <c:axId val="45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de-DE"/>
          </a:p>
        </c:txPr>
        <c:crossAx val="4553728"/>
        <c:crosses val="autoZero"/>
        <c:auto val="1"/>
        <c:lblAlgn val="ctr"/>
        <c:lblOffset val="100"/>
        <c:noMultiLvlLbl val="0"/>
      </c:catAx>
      <c:valAx>
        <c:axId val="45537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Leistung in kW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4551808"/>
        <c:crosses val="autoZero"/>
        <c:crossBetween val="between"/>
        <c:majorUnit val="100"/>
      </c:valAx>
      <c:valAx>
        <c:axId val="61026081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r>
                  <a:rPr lang="de-DE" dirty="0">
                    <a:solidFill>
                      <a:srgbClr val="C00000"/>
                    </a:solidFill>
                  </a:rPr>
                  <a:t>Verbrauch in Liter/100 km</a:t>
                </a:r>
              </a:p>
            </c:rich>
          </c:tx>
          <c:layout>
            <c:manualLayout>
              <c:xMode val="edge"/>
              <c:yMode val="edge"/>
              <c:x val="0.9444829639350637"/>
              <c:y val="0.117924737785085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10255568"/>
        <c:crosses val="max"/>
        <c:crossBetween val="between"/>
      </c:valAx>
      <c:catAx>
        <c:axId val="610255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02608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kW 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/>
          </c:spPr>
          <c:marker>
            <c:symbol val="square"/>
            <c:size val="12"/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</c:marker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3B3A-47CF-9AAC-8D52C0254DE1}"/>
              </c:ext>
            </c:extLst>
          </c:dPt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0">
                  <c:v>45</c:v>
                </c:pt>
                <c:pt idx="1">
                  <c:v>33</c:v>
                </c:pt>
                <c:pt idx="2">
                  <c:v>77</c:v>
                </c:pt>
                <c:pt idx="3">
                  <c:v>40</c:v>
                </c:pt>
                <c:pt idx="4">
                  <c:v>50</c:v>
                </c:pt>
                <c:pt idx="5">
                  <c:v>51</c:v>
                </c:pt>
                <c:pt idx="6">
                  <c:v>55</c:v>
                </c:pt>
                <c:pt idx="7">
                  <c:v>353</c:v>
                </c:pt>
                <c:pt idx="8">
                  <c:v>380</c:v>
                </c:pt>
                <c:pt idx="9">
                  <c:v>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3A-47CF-9AAC-8D52C0254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176896"/>
        <c:axId val="44177664"/>
      </c:lineChar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 l/100 km </c:v>
                </c:pt>
              </c:strCache>
            </c:strRef>
          </c:tx>
          <c:spPr>
            <a:ln w="25400" cap="flat" cmpd="sng" algn="ctr">
              <a:noFill/>
              <a:prstDash val="solid"/>
            </a:ln>
            <a:effectLst/>
          </c:spPr>
          <c:marker>
            <c:symbol val="diamond"/>
            <c:size val="12"/>
            <c:spPr>
              <a:solidFill>
                <a:srgbClr val="FFFF00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</c:marker>
          <c:dPt>
            <c:idx val="5"/>
            <c:marker>
              <c:spPr>
                <a:solidFill>
                  <a:srgbClr val="FFC000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A54D-410F-8962-F3C4F11E8DCD}"/>
              </c:ext>
            </c:extLst>
          </c:dPt>
          <c:dPt>
            <c:idx val="6"/>
            <c:marker>
              <c:spPr>
                <a:solidFill>
                  <a:srgbClr val="FFC000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54D-410F-8962-F3C4F11E8DCD}"/>
              </c:ext>
            </c:extLst>
          </c:dPt>
          <c:cat>
            <c:strRef>
              <c:f>Tabelle1!$A$2:$A$11</c:f>
              <c:strCache>
                <c:ptCount val="10"/>
                <c:pt idx="0">
                  <c:v>VW Lupo TDI </c:v>
                </c:pt>
                <c:pt idx="1">
                  <c:v>Smart cdi </c:v>
                </c:pt>
                <c:pt idx="2">
                  <c:v>VW Polo BM </c:v>
                </c:pt>
                <c:pt idx="3">
                  <c:v>Citroen C1 HDI </c:v>
                </c:pt>
                <c:pt idx="4">
                  <c:v>Toyota Aygo 1,0 </c:v>
                </c:pt>
                <c:pt idx="5">
                  <c:v>Ford Ka </c:v>
                </c:pt>
                <c:pt idx="6">
                  <c:v>Dacia Super Logan 1,4 </c:v>
                </c:pt>
                <c:pt idx="7">
                  <c:v>Porsche 911 Turbo </c:v>
                </c:pt>
                <c:pt idx="8">
                  <c:v>Mercedes S 600 </c:v>
                </c:pt>
                <c:pt idx="9">
                  <c:v>Maybach 62 S 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3</c:v>
                </c:pt>
                <c:pt idx="1">
                  <c:v>3.4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4.5999999999999996</c:v>
                </c:pt>
                <c:pt idx="5">
                  <c:v>6.5</c:v>
                </c:pt>
                <c:pt idx="6">
                  <c:v>6.9</c:v>
                </c:pt>
                <c:pt idx="7">
                  <c:v>12.8</c:v>
                </c:pt>
                <c:pt idx="8">
                  <c:v>14.3</c:v>
                </c:pt>
                <c:pt idx="9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3A-47CF-9AAC-8D52C0254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200704"/>
        <c:axId val="44185472"/>
      </c:lineChart>
      <c:catAx>
        <c:axId val="44176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100"/>
            </a:pPr>
            <a:endParaRPr lang="de-DE"/>
          </a:p>
        </c:txPr>
        <c:crossAx val="44177664"/>
        <c:crosses val="autoZero"/>
        <c:auto val="1"/>
        <c:lblAlgn val="ctr"/>
        <c:lblOffset val="100"/>
        <c:noMultiLvlLbl val="0"/>
      </c:catAx>
      <c:valAx>
        <c:axId val="441776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800" b="0" i="0" dirty="0">
                    <a:solidFill>
                      <a:schemeClr val="accent1">
                        <a:lumMod val="75000"/>
                      </a:schemeClr>
                    </a:solidFill>
                    <a:effectLst/>
                  </a:rPr>
                  <a:t>Leistung</a:t>
                </a:r>
                <a:r>
                  <a:rPr lang="de-AT" sz="1800" b="0" i="0" baseline="0" dirty="0">
                    <a:solidFill>
                      <a:schemeClr val="accent1">
                        <a:lumMod val="75000"/>
                      </a:schemeClr>
                    </a:solidFill>
                    <a:effectLst/>
                  </a:rPr>
                  <a:t> in kW</a:t>
                </a:r>
                <a:endParaRPr lang="de-AT" b="0" i="0" dirty="0">
                  <a:solidFill>
                    <a:schemeClr val="accent1">
                      <a:lumMod val="75000"/>
                    </a:schemeClr>
                  </a:solidFill>
                  <a:effectLst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endParaRPr lang="de-DE"/>
          </a:p>
        </c:txPr>
        <c:crossAx val="44176896"/>
        <c:crosses val="autoZero"/>
        <c:crossBetween val="between"/>
        <c:majorUnit val="100"/>
      </c:valAx>
      <c:valAx>
        <c:axId val="4418547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800" b="0" i="0" dirty="0">
                    <a:solidFill>
                      <a:srgbClr val="C00000"/>
                    </a:solidFill>
                    <a:effectLst/>
                  </a:rPr>
                  <a:t>Verbrauch in Liter/100 km</a:t>
                </a:r>
                <a:endParaRPr lang="de-AT" b="0" i="0" dirty="0">
                  <a:solidFill>
                    <a:srgbClr val="C00000"/>
                  </a:solidFill>
                  <a:effectLst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de-DE"/>
          </a:p>
        </c:txPr>
        <c:crossAx val="44200704"/>
        <c:crosses val="max"/>
        <c:crossBetween val="between"/>
      </c:valAx>
      <c:catAx>
        <c:axId val="44200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18547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AF2-4BD8-B2C7-E381C8311E58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AF2-4BD8-B2C7-E381C8311E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valAx>
        <c:axId val="516757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42D-4943-BFA3-755C294F0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42D-4943-BFA3-755C294F0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/>
                  <a:t>Geschwindigkeit in km/h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/>
                  <a:t>Reichweite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330" b="0" i="0" u="none" strike="noStrike" baseline="0" dirty="0">
                    <a:effectLst/>
                  </a:rPr>
                  <a:t>Verbrauch</a:t>
                </a:r>
                <a:endParaRPr lang="de-AT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  <c:max val="140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  <c:majorUnit val="10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Reichweite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330" b="0" i="0" u="none" strike="noStrike" baseline="0" dirty="0">
                    <a:solidFill>
                      <a:srgbClr val="FF0000"/>
                    </a:solidFill>
                    <a:effectLst/>
                  </a:rPr>
                  <a:t>Verbrauch</a:t>
                </a:r>
                <a:endParaRPr lang="de-AT" dirty="0">
                  <a:solidFill>
                    <a:srgbClr val="FF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  <c:max val="140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  <c:majorUnit val="10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Reichweite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330" b="0" i="0" u="none" strike="noStrike" baseline="0" dirty="0">
                    <a:solidFill>
                      <a:srgbClr val="FF0000"/>
                    </a:solidFill>
                    <a:effectLst/>
                  </a:rPr>
                  <a:t>Verbrauch</a:t>
                </a:r>
                <a:endParaRPr lang="de-AT" dirty="0">
                  <a:solidFill>
                    <a:srgbClr val="FF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  <c:max val="140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/>
                  <a:t>Geschwindigkeit in km/h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  <c:majorUnit val="10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Reichweite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330" b="0" i="0" u="none" strike="noStrike" baseline="0" dirty="0">
                    <a:solidFill>
                      <a:srgbClr val="FF0000"/>
                    </a:solidFill>
                    <a:effectLst/>
                  </a:rPr>
                  <a:t>Verbrauch</a:t>
                </a:r>
                <a:endParaRPr lang="de-AT" dirty="0">
                  <a:solidFill>
                    <a:srgbClr val="FF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blipFill dpi="0" rotWithShape="1">
          <a:blip xmlns:r="http://schemas.openxmlformats.org/officeDocument/2006/relationships" r:embed="rId3">
            <a:alphaModFix amt="40000"/>
          </a:blip>
          <a:srcRect/>
          <a:stretch>
            <a:fillRect/>
          </a:stretch>
        </a:blip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  <c:max val="140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/>
                  <a:t>Geschwindigkeit in km/h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  <c:majorUnit val="10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Reichweite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330" b="0" i="0" u="none" strike="noStrike" baseline="0" dirty="0">
                    <a:solidFill>
                      <a:srgbClr val="FF0000"/>
                    </a:solidFill>
                    <a:effectLst/>
                  </a:rPr>
                  <a:t>Verbrauch</a:t>
                </a:r>
                <a:endParaRPr lang="de-AT" dirty="0">
                  <a:solidFill>
                    <a:srgbClr val="FF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blipFill dpi="0" rotWithShape="1">
          <a:blip xmlns:r="http://schemas.openxmlformats.org/officeDocument/2006/relationships" r:embed="rId3">
            <a:alphaModFix amt="40000"/>
          </a:blip>
          <a:srcRect/>
          <a:stretch>
            <a:fillRect/>
          </a:stretch>
        </a:blip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Reichweite in km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Tabelle1!$B$2:$B$11</c:f>
              <c:numCache>
                <c:formatCode>General</c:formatCode>
                <c:ptCount val="10"/>
                <c:pt idx="0">
                  <c:v>459</c:v>
                </c:pt>
                <c:pt idx="1">
                  <c:v>419</c:v>
                </c:pt>
                <c:pt idx="2">
                  <c:v>375</c:v>
                </c:pt>
                <c:pt idx="3">
                  <c:v>334</c:v>
                </c:pt>
                <c:pt idx="4">
                  <c:v>291</c:v>
                </c:pt>
                <c:pt idx="5">
                  <c:v>253</c:v>
                </c:pt>
                <c:pt idx="6">
                  <c:v>222</c:v>
                </c:pt>
                <c:pt idx="7">
                  <c:v>192</c:v>
                </c:pt>
                <c:pt idx="8">
                  <c:v>164</c:v>
                </c:pt>
                <c:pt idx="9">
                  <c:v>136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757000"/>
        <c:axId val="516759952"/>
      </c:scatterChart>
      <c:scatterChart>
        <c:scatterStyle val="lineMarker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Verbrauch in kWh/100km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Tabelle1!$A$2:$A$11</c:f>
              <c:numCache>
                <c:formatCode>General</c:formatCode>
                <c:ptCount val="10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70</c:v>
                </c:pt>
                <c:pt idx="4">
                  <c:v>80</c:v>
                </c:pt>
                <c:pt idx="5">
                  <c:v>90</c:v>
                </c:pt>
                <c:pt idx="6">
                  <c:v>100</c:v>
                </c:pt>
                <c:pt idx="7">
                  <c:v>110</c:v>
                </c:pt>
                <c:pt idx="8">
                  <c:v>120</c:v>
                </c:pt>
                <c:pt idx="9">
                  <c:v>130</c:v>
                </c:pt>
              </c:numCache>
            </c:numRef>
          </c:xVal>
          <c:yVal>
            <c:numRef>
              <c:f>Tabelle1!$C$2:$C$11</c:f>
              <c:numCache>
                <c:formatCode>General</c:formatCode>
                <c:ptCount val="10"/>
                <c:pt idx="0">
                  <c:v>7.1000000000000005</c:v>
                </c:pt>
                <c:pt idx="1">
                  <c:v>7.8000000000000007</c:v>
                </c:pt>
                <c:pt idx="2">
                  <c:v>8.7000000000000011</c:v>
                </c:pt>
                <c:pt idx="3">
                  <c:v>9.7000000000000011</c:v>
                </c:pt>
                <c:pt idx="4">
                  <c:v>11.200000000000001</c:v>
                </c:pt>
                <c:pt idx="5">
                  <c:v>12.8</c:v>
                </c:pt>
                <c:pt idx="6">
                  <c:v>14.600000000000001</c:v>
                </c:pt>
                <c:pt idx="7">
                  <c:v>16.8</c:v>
                </c:pt>
                <c:pt idx="8">
                  <c:v>19.8</c:v>
                </c:pt>
                <c:pt idx="9">
                  <c:v>23.700000000000003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93-4C33-9A15-1C151C5AF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490784"/>
        <c:axId val="555486520"/>
      </c:scatterChart>
      <c:valAx>
        <c:axId val="516757000"/>
        <c:scaling>
          <c:orientation val="minMax"/>
          <c:max val="140"/>
          <c:min val="3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/>
                  <a:t>Geschwindigkeit in km/h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9952"/>
        <c:crosses val="autoZero"/>
        <c:crossBetween val="midCat"/>
        <c:majorUnit val="10"/>
      </c:valAx>
      <c:valAx>
        <c:axId val="51675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dirty="0">
                    <a:solidFill>
                      <a:srgbClr val="0070C0"/>
                    </a:solidFill>
                  </a:rPr>
                  <a:t>Reichweite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0070C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6757000"/>
        <c:crosses val="autoZero"/>
        <c:crossBetween val="midCat"/>
      </c:valAx>
      <c:valAx>
        <c:axId val="555486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330" b="0" i="0" u="none" strike="noStrike" baseline="0" dirty="0">
                    <a:solidFill>
                      <a:srgbClr val="FF0000"/>
                    </a:solidFill>
                    <a:effectLst/>
                  </a:rPr>
                  <a:t>Verbrauch</a:t>
                </a:r>
                <a:endParaRPr lang="de-AT" dirty="0">
                  <a:solidFill>
                    <a:srgbClr val="FF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rgbClr val="FF0000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5490784"/>
        <c:crosses val="max"/>
        <c:crossBetween val="midCat"/>
      </c:valAx>
      <c:valAx>
        <c:axId val="555490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5486520"/>
        <c:crosses val="autoZero"/>
        <c:crossBetween val="midCat"/>
      </c:valAx>
      <c:spPr>
        <a:blipFill dpi="0" rotWithShape="1">
          <a:blip xmlns:r="http://schemas.openxmlformats.org/officeDocument/2006/relationships" r:embed="rId3">
            <a:alphaModFix amt="40000"/>
          </a:blip>
          <a:srcRect/>
          <a:stretch>
            <a:fillRect/>
          </a:stretch>
        </a:blip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63157-557A-4F21-AC47-1A772AE456A5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4F7DC-5FC7-48A4-9724-E036AC522A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281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2750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237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6399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8601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1267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5375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7091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6555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6309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653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329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749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982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6043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0817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0080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60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4F7DC-5FC7-48A4-9724-E036AC522AE1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957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946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521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6872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4588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064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1648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7120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256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3116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7869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666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868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1"/>
            <a:ext cx="8078688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1813992" cy="365125"/>
          </a:xfrm>
        </p:spPr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11264" y="6356351"/>
            <a:ext cx="3860800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888088" y="6356351"/>
            <a:ext cx="1800200" cy="365125"/>
          </a:xfrm>
        </p:spPr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D1BF3DE-DA14-F97E-A2C6-C34C3642E021}"/>
              </a:ext>
            </a:extLst>
          </p:cNvPr>
          <p:cNvSpPr/>
          <p:nvPr userDrawn="1"/>
        </p:nvSpPr>
        <p:spPr>
          <a:xfrm>
            <a:off x="8832304" y="0"/>
            <a:ext cx="335969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8731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9796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0023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5915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43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964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27211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32891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737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840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812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771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937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83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756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814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98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EA738-8FE2-4F4D-8CBB-B9E66A91AD31}" type="datetimeFigureOut">
              <a:rPr lang="de-AT" smtClean="0"/>
              <a:t>05.09.2023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0826A3-AE32-4FB9-A40F-B4590E452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62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Diagramme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Übungen</a:t>
            </a:r>
          </a:p>
        </p:txBody>
      </p:sp>
      <p:pic>
        <p:nvPicPr>
          <p:cNvPr id="1026" name="Picture 2" descr="C:\Users\user\Desktop\Easy4Me\Easy4Me 2013-11-11\workfiles\images\easy4m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6381328"/>
            <a:ext cx="1872208" cy="2968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263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graphicFrame>
        <p:nvGraphicFramePr>
          <p:cNvPr id="9" name="Inhaltsplatzhalter 16">
            <a:extLst>
              <a:ext uri="{FF2B5EF4-FFF2-40B4-BE49-F238E27FC236}">
                <a16:creationId xmlns:a16="http://schemas.microsoft.com/office/drawing/2014/main" id="{F5EA3338-B429-FFCE-2A54-4B29C7C4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153279"/>
              </p:ext>
            </p:extLst>
          </p:nvPr>
        </p:nvGraphicFramePr>
        <p:xfrm>
          <a:off x="609600" y="1600200"/>
          <a:ext cx="7718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55243A0D-B1CF-72AB-ABA6-0557477B0123}"/>
              </a:ext>
            </a:extLst>
          </p:cNvPr>
          <p:cNvSpPr txBox="1"/>
          <p:nvPr/>
        </p:nvSpPr>
        <p:spPr>
          <a:xfrm>
            <a:off x="8970606" y="908720"/>
            <a:ext cx="3102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dirty="0"/>
              <a:t>Schreibe die Antworten hinter die Fragen!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dirty="0"/>
              <a:t>Reichweite bei 90 km/h?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dirty="0"/>
              <a:t>Reichweite bei 110 km/h?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dirty="0"/>
              <a:t>Reichweite bei 130 km/h?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F8FD249-D477-371E-080D-EE2B70B573B8}"/>
              </a:ext>
            </a:extLst>
          </p:cNvPr>
          <p:cNvSpPr txBox="1"/>
          <p:nvPr/>
        </p:nvSpPr>
        <p:spPr>
          <a:xfrm>
            <a:off x="1437461" y="4653136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96978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rgbClr val="00B050"/>
                </a:solidFill>
              </a:rPr>
              <a:t>Spritsparer</a:t>
            </a:r>
            <a:r>
              <a:rPr lang="de-AT" dirty="0"/>
              <a:t> 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de-AT" dirty="0"/>
              <a:t> </a:t>
            </a:r>
            <a:r>
              <a:rPr lang="de-AT" dirty="0">
                <a:solidFill>
                  <a:srgbClr val="C00000"/>
                </a:solidFill>
              </a:rPr>
              <a:t>Spritfresser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573108"/>
              </p:ext>
            </p:extLst>
          </p:nvPr>
        </p:nvGraphicFramePr>
        <p:xfrm>
          <a:off x="458688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CA5EFE-3F79-91E1-E467-D0C9F0D86DAC}"/>
              </a:ext>
            </a:extLst>
          </p:cNvPr>
          <p:cNvSpPr txBox="1"/>
          <p:nvPr/>
        </p:nvSpPr>
        <p:spPr>
          <a:xfrm>
            <a:off x="8904312" y="476672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dirty="0"/>
              <a:t>Platziere</a:t>
            </a:r>
            <a:r>
              <a:rPr lang="de-AT" sz="1600" baseline="0" dirty="0"/>
              <a:t> die Legende unten!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baseline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97B5F0A-710A-1E0A-3AB7-603013271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6320" y="980728"/>
            <a:ext cx="3015736" cy="26642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190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rgbClr val="00B050"/>
                </a:solidFill>
              </a:rPr>
              <a:t>Spritsparer</a:t>
            </a:r>
            <a:r>
              <a:rPr lang="de-AT" dirty="0"/>
              <a:t> 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de-AT" dirty="0"/>
              <a:t> </a:t>
            </a:r>
            <a:r>
              <a:rPr lang="de-AT" dirty="0">
                <a:solidFill>
                  <a:srgbClr val="C00000"/>
                </a:solidFill>
              </a:rPr>
              <a:t>Spritfresser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8688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CA5EFE-3F79-91E1-E467-D0C9F0D86DAC}"/>
              </a:ext>
            </a:extLst>
          </p:cNvPr>
          <p:cNvSpPr txBox="1"/>
          <p:nvPr/>
        </p:nvSpPr>
        <p:spPr>
          <a:xfrm>
            <a:off x="8904312" y="476672"/>
            <a:ext cx="31683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600" dirty="0"/>
              <a:t>Weise der Verbrauchslinie (</a:t>
            </a:r>
            <a:r>
              <a:rPr lang="de-DE" sz="1600" dirty="0">
                <a:solidFill>
                  <a:srgbClr val="C00000"/>
                </a:solidFill>
              </a:rPr>
              <a:t>rot</a:t>
            </a:r>
            <a:r>
              <a:rPr lang="de-DE" sz="1600" dirty="0"/>
              <a:t>) die Sekundärachse zu.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200" i="1" baseline="0" dirty="0">
                <a:solidFill>
                  <a:srgbClr val="0070C0"/>
                </a:solidFill>
              </a:rPr>
              <a:t>Doppelklick auf rote Datenreihe &gt; Reihenoptionen: </a:t>
            </a:r>
            <a:r>
              <a:rPr lang="de-AT" sz="1200" b="1" i="1" baseline="0" dirty="0">
                <a:solidFill>
                  <a:srgbClr val="0070C0"/>
                </a:solidFill>
              </a:rPr>
              <a:t>Sekundärachse</a:t>
            </a:r>
            <a:r>
              <a:rPr lang="de-AT" sz="1200" i="1" baseline="0" dirty="0">
                <a:solidFill>
                  <a:srgbClr val="0070C0"/>
                </a:solidFill>
              </a:rPr>
              <a:t> wählen</a:t>
            </a:r>
            <a:endParaRPr lang="de-AT" sz="1200" i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baseline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802741-12FE-2FC2-515E-F2C6BD65D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328" y="1844824"/>
            <a:ext cx="2048446" cy="20138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793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rgbClr val="00B050"/>
                </a:solidFill>
              </a:rPr>
              <a:t>Spritsparer</a:t>
            </a:r>
            <a:r>
              <a:rPr lang="de-AT" dirty="0"/>
              <a:t> 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de-AT" dirty="0"/>
              <a:t> </a:t>
            </a:r>
            <a:r>
              <a:rPr lang="de-AT" dirty="0">
                <a:solidFill>
                  <a:srgbClr val="C00000"/>
                </a:solidFill>
              </a:rPr>
              <a:t>Spritfresser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8688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CA5EFE-3F79-91E1-E467-D0C9F0D86DAC}"/>
              </a:ext>
            </a:extLst>
          </p:cNvPr>
          <p:cNvSpPr txBox="1"/>
          <p:nvPr/>
        </p:nvSpPr>
        <p:spPr>
          <a:xfrm>
            <a:off x="8904312" y="476672"/>
            <a:ext cx="31683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400" dirty="0"/>
              <a:t>Formatiere die Datenreihen so, dass </a:t>
            </a:r>
            <a:r>
              <a:rPr lang="de-DE" sz="1400" b="1" dirty="0"/>
              <a:t>keine Linien </a:t>
            </a:r>
            <a:r>
              <a:rPr lang="de-DE" sz="1400" dirty="0"/>
              <a:t>angezeigt werden.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400" dirty="0"/>
              <a:t>Ändere die Größe der roten Markierungspunkte auf </a:t>
            </a:r>
            <a:r>
              <a:rPr lang="de-DE" sz="1400" b="1" dirty="0"/>
              <a:t>12</a:t>
            </a:r>
            <a:r>
              <a:rPr lang="de-DE" sz="1400" dirty="0"/>
              <a:t>, Füllung </a:t>
            </a:r>
            <a:r>
              <a:rPr lang="de-DE" sz="1400" b="1" dirty="0"/>
              <a:t>gelb</a:t>
            </a:r>
            <a:r>
              <a:rPr lang="de-DE" sz="1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200" i="1" baseline="0" dirty="0">
                <a:solidFill>
                  <a:srgbClr val="0070C0"/>
                </a:solidFill>
              </a:rPr>
              <a:t>Rechter Mausklick auf rote Datenreihe &gt;</a:t>
            </a:r>
            <a:br>
              <a:rPr lang="de-AT" sz="1200" i="1" baseline="0" dirty="0">
                <a:solidFill>
                  <a:srgbClr val="0070C0"/>
                </a:solidFill>
              </a:rPr>
            </a:br>
            <a:r>
              <a:rPr lang="de-AT" sz="1200" i="1" baseline="0" dirty="0">
                <a:solidFill>
                  <a:srgbClr val="0070C0"/>
                </a:solidFill>
              </a:rPr>
              <a:t>Datenreihen formatieren …</a:t>
            </a:r>
            <a:endParaRPr lang="de-DE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baseline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F8A795E-7A8E-36AC-1E78-55264D4A9D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328" y="2204864"/>
            <a:ext cx="2088232" cy="39448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215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rgbClr val="00B050"/>
                </a:solidFill>
              </a:rPr>
              <a:t>Spritsparer</a:t>
            </a:r>
            <a:r>
              <a:rPr lang="de-AT" dirty="0"/>
              <a:t> 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de-AT" dirty="0"/>
              <a:t> </a:t>
            </a:r>
            <a:r>
              <a:rPr lang="de-AT" dirty="0">
                <a:solidFill>
                  <a:srgbClr val="C00000"/>
                </a:solidFill>
              </a:rPr>
              <a:t>Spritfresser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8688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CA5EFE-3F79-91E1-E467-D0C9F0D86DAC}"/>
              </a:ext>
            </a:extLst>
          </p:cNvPr>
          <p:cNvSpPr txBox="1"/>
          <p:nvPr/>
        </p:nvSpPr>
        <p:spPr>
          <a:xfrm>
            <a:off x="8904312" y="476672"/>
            <a:ext cx="324036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Füge Achsenbeschriftungen hinzu: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Primärachse</a:t>
            </a:r>
            <a:r>
              <a:rPr lang="de-A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vertikal</a:t>
            </a: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de-AT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Leistung</a:t>
            </a:r>
            <a:r>
              <a:rPr lang="de-AT" sz="1200" b="1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kW </a:t>
            </a:r>
            <a:br>
              <a:rPr lang="de-AT" sz="1200" b="1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Sekundärachse</a:t>
            </a:r>
            <a:r>
              <a:rPr lang="de-A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vertikal</a:t>
            </a: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b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Verbrauch in Liter/100 km</a:t>
            </a:r>
          </a:p>
          <a:p>
            <a:pPr>
              <a:spcBef>
                <a:spcPts val="1200"/>
              </a:spcBef>
            </a:pPr>
            <a:r>
              <a:rPr lang="de-AT" sz="16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Ändere die Farbe der Achsenbeschriftung: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Primärachse vertikal: </a:t>
            </a:r>
            <a:r>
              <a:rPr lang="de-AT" sz="1200" b="0" i="0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blau</a:t>
            </a:r>
            <a:r>
              <a:rPr lang="de-A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br>
              <a:rPr lang="de-A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Sekundärachse vertikal: </a:t>
            </a:r>
            <a:r>
              <a:rPr lang="de-AT" sz="1200" b="0" i="0" kern="1200" baseline="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rot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AT" sz="1600" dirty="0"/>
              <a:t>Primärachse:</a:t>
            </a:r>
            <a:br>
              <a:rPr lang="de-AT" sz="1600" dirty="0"/>
            </a:br>
            <a:r>
              <a:rPr lang="de-AT" sz="1200" dirty="0"/>
              <a:t>Ändere das Hauptintervall </a:t>
            </a:r>
            <a:r>
              <a:rPr lang="de-AT" sz="1100" dirty="0"/>
              <a:t>(Hauptstriche) </a:t>
            </a:r>
            <a:r>
              <a:rPr lang="de-AT" sz="1200" dirty="0"/>
              <a:t>auf </a:t>
            </a:r>
            <a:r>
              <a:rPr lang="de-AT" sz="1200" b="1" dirty="0"/>
              <a:t>100</a:t>
            </a:r>
            <a:endParaRPr lang="de-AT" sz="16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AT" sz="1600" dirty="0"/>
              <a:t>Entferne die Legende!</a:t>
            </a:r>
            <a:endParaRPr lang="de-AT" sz="16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7917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rgbClr val="00B050"/>
                </a:solidFill>
              </a:rPr>
              <a:t>Spritsparer</a:t>
            </a:r>
            <a:r>
              <a:rPr lang="de-AT" dirty="0"/>
              <a:t> 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de-AT" dirty="0"/>
              <a:t> </a:t>
            </a:r>
            <a:r>
              <a:rPr lang="de-AT" dirty="0">
                <a:solidFill>
                  <a:srgbClr val="C00000"/>
                </a:solidFill>
              </a:rPr>
              <a:t>Spritfresser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308628"/>
              </p:ext>
            </p:extLst>
          </p:nvPr>
        </p:nvGraphicFramePr>
        <p:xfrm>
          <a:off x="458688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CA5EFE-3F79-91E1-E467-D0C9F0D86DAC}"/>
              </a:ext>
            </a:extLst>
          </p:cNvPr>
          <p:cNvSpPr txBox="1"/>
          <p:nvPr/>
        </p:nvSpPr>
        <p:spPr>
          <a:xfrm>
            <a:off x="8904312" y="476672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Ändere die Schriftgröße der horizontalen Achse auf </a:t>
            </a:r>
            <a:r>
              <a:rPr lang="de-AT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050241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rgbClr val="00B050"/>
                </a:solidFill>
              </a:rPr>
              <a:t>Spritsparer</a:t>
            </a:r>
            <a:r>
              <a:rPr lang="de-AT" dirty="0"/>
              <a:t> </a:t>
            </a:r>
            <a:r>
              <a:rPr lang="de-AT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de-AT" dirty="0"/>
              <a:t> </a:t>
            </a:r>
            <a:r>
              <a:rPr lang="de-AT" dirty="0">
                <a:solidFill>
                  <a:srgbClr val="C00000"/>
                </a:solidFill>
              </a:rPr>
              <a:t>Spritfresser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279028"/>
              </p:ext>
            </p:extLst>
          </p:nvPr>
        </p:nvGraphicFramePr>
        <p:xfrm>
          <a:off x="458688" y="1628801"/>
          <a:ext cx="786956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CA5EFE-3F79-91E1-E467-D0C9F0D86DAC}"/>
              </a:ext>
            </a:extLst>
          </p:cNvPr>
          <p:cNvSpPr txBox="1"/>
          <p:nvPr/>
        </p:nvSpPr>
        <p:spPr>
          <a:xfrm>
            <a:off x="8904312" y="47667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Füge unten zwei Clipart-Grafiken ein: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Links: Autos mit geringen Verbrauch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dirty="0"/>
              <a:t>R</a:t>
            </a:r>
            <a:r>
              <a:rPr lang="de-D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echts: Autos mit großem Verbrauch</a:t>
            </a:r>
          </a:p>
        </p:txBody>
      </p:sp>
    </p:spTree>
    <p:extLst>
      <p:ext uri="{BB962C8B-B14F-4D97-AF65-F5344CB8AC3E}">
        <p14:creationId xmlns:p14="http://schemas.microsoft.com/office/powerpoint/2010/main" val="345983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Energie - Vergleich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5F41721-344A-EBD8-B21E-DE2CB3A46550}"/>
              </a:ext>
            </a:extLst>
          </p:cNvPr>
          <p:cNvSpPr txBox="1"/>
          <p:nvPr/>
        </p:nvSpPr>
        <p:spPr>
          <a:xfrm>
            <a:off x="8976320" y="620688"/>
            <a:ext cx="28803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Füge die Datei </a:t>
            </a:r>
            <a:r>
              <a:rPr lang="de-DE" b="1" i="1" dirty="0"/>
              <a:t>Energieverbrauch.xlsx</a:t>
            </a:r>
            <a:r>
              <a:rPr lang="de-DE" dirty="0"/>
              <a:t> als verknüpftes Objekt ein.</a:t>
            </a:r>
          </a:p>
          <a:p>
            <a:endParaRPr lang="de-DE" sz="1400" dirty="0"/>
          </a:p>
          <a:p>
            <a:r>
              <a:rPr lang="de-DE" sz="1200" i="1" dirty="0">
                <a:solidFill>
                  <a:srgbClr val="0070C0"/>
                </a:solidFill>
              </a:rPr>
              <a:t>Einfügen &gt; Objekt &gt; </a:t>
            </a:r>
            <a:br>
              <a:rPr lang="de-DE" sz="1200" i="1" dirty="0">
                <a:solidFill>
                  <a:srgbClr val="0070C0"/>
                </a:solidFill>
              </a:rPr>
            </a:br>
            <a:r>
              <a:rPr lang="de-DE" sz="1200" i="1" dirty="0">
                <a:solidFill>
                  <a:srgbClr val="0070C0"/>
                </a:solidFill>
              </a:rPr>
              <a:t>Aus Datei erstellen &gt;</a:t>
            </a:r>
            <a:br>
              <a:rPr lang="de-DE" sz="1200" i="1" dirty="0">
                <a:solidFill>
                  <a:srgbClr val="0070C0"/>
                </a:solidFill>
              </a:rPr>
            </a:br>
            <a:r>
              <a:rPr lang="de-DE" sz="1200" i="1" dirty="0">
                <a:solidFill>
                  <a:srgbClr val="0070C0"/>
                </a:solidFill>
              </a:rPr>
              <a:t>Durchsuchen &gt;</a:t>
            </a:r>
            <a:br>
              <a:rPr lang="de-DE" sz="1200" i="1" dirty="0">
                <a:solidFill>
                  <a:srgbClr val="0070C0"/>
                </a:solidFill>
              </a:rPr>
            </a:br>
            <a:r>
              <a:rPr lang="de-DE" sz="1200" i="1" dirty="0">
                <a:solidFill>
                  <a:srgbClr val="0070C0"/>
                </a:solidFill>
              </a:rPr>
              <a:t>Häkchen bei Verknüpfung!</a:t>
            </a:r>
            <a:br>
              <a:rPr lang="de-DE" sz="1200" i="1" dirty="0">
                <a:solidFill>
                  <a:srgbClr val="0070C0"/>
                </a:solidFill>
              </a:rPr>
            </a:br>
            <a:endParaRPr lang="de-DE" sz="1200" i="1" dirty="0">
              <a:solidFill>
                <a:srgbClr val="0070C0"/>
              </a:solidFill>
            </a:endParaRPr>
          </a:p>
          <a:p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F91CECB-4BD9-FF47-83C0-37E534C23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305" y="2636911"/>
            <a:ext cx="3359696" cy="177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24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Energie - Vergleich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40C9B15-B37A-7A41-59E3-04BA9F61ECA3}"/>
              </a:ext>
            </a:extLst>
          </p:cNvPr>
          <p:cNvSpPr txBox="1"/>
          <p:nvPr/>
        </p:nvSpPr>
        <p:spPr>
          <a:xfrm>
            <a:off x="9120336" y="404664"/>
            <a:ext cx="295232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dirty="0"/>
              <a:t>Öffne die Datei </a:t>
            </a:r>
            <a:r>
              <a:rPr lang="de-AT" b="1" i="1" dirty="0"/>
              <a:t>Energieverbrauch.xlsx.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dirty="0"/>
              <a:t>Kopiere</a:t>
            </a:r>
            <a:r>
              <a:rPr lang="de-AT" sz="1400" baseline="0" dirty="0"/>
              <a:t> das Diagramm als Verknüpfung (Standardeinstellung) in die Folie.</a:t>
            </a:r>
          </a:p>
          <a:p>
            <a:pPr>
              <a:spcBef>
                <a:spcPts val="1200"/>
              </a:spcBef>
            </a:pPr>
            <a:r>
              <a:rPr lang="de-AT" baseline="0" dirty="0"/>
              <a:t>Wähle ein beliebiges Design und übernimm es </a:t>
            </a:r>
            <a:r>
              <a:rPr lang="de-AT" b="1" baseline="0" dirty="0"/>
              <a:t>nur für diese Folie!</a:t>
            </a:r>
          </a:p>
          <a:p>
            <a:pPr>
              <a:spcBef>
                <a:spcPts val="600"/>
              </a:spcBef>
            </a:pPr>
            <a:r>
              <a:rPr lang="de-AT" sz="1400" i="1" dirty="0">
                <a:solidFill>
                  <a:srgbClr val="0070C0"/>
                </a:solidFill>
              </a:rPr>
              <a:t>Entwurf &gt; Designs …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9446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5BDDB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Spritsparer - Spritfresser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982254"/>
              </p:ext>
            </p:extLst>
          </p:nvPr>
        </p:nvGraphicFramePr>
        <p:xfrm>
          <a:off x="335360" y="12793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 descr="C:\Users\user\AppData\Local\Microsoft\Windows\Temporary Internet Files\Content.IE5\H1BL9BAM\MC9004376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5301208"/>
            <a:ext cx="1133666" cy="116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AppData\Local\Microsoft\Windows\Temporary Internet Files\Content.IE5\655VO1C5\MC900361230[1].wmf"/>
          <p:cNvPicPr>
            <a:picLocks noChangeAspect="1" noChangeArrowheads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7244">
            <a:off x="6267975" y="5396598"/>
            <a:ext cx="2108971" cy="97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bgerundetes Rechteck 2"/>
          <p:cNvSpPr/>
          <p:nvPr/>
        </p:nvSpPr>
        <p:spPr>
          <a:xfrm>
            <a:off x="8962528" y="188640"/>
            <a:ext cx="3038128" cy="6480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Das Diagramm zeigt, dass höhere Motorleistung einen höheren Verbrauch verursacht.</a:t>
            </a:r>
            <a:b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A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de-AT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Zwei Automodelle verbrauchen deutlich mehr als andere mit ähnlicher Leistung (kW)! </a:t>
            </a:r>
            <a:br>
              <a:rPr lang="de-AT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AT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Welche sind das?</a:t>
            </a:r>
          </a:p>
        </p:txBody>
      </p:sp>
    </p:spTree>
    <p:extLst>
      <p:ext uri="{BB962C8B-B14F-4D97-AF65-F5344CB8AC3E}">
        <p14:creationId xmlns:p14="http://schemas.microsoft.com/office/powerpoint/2010/main" val="13049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   </a:t>
            </a:r>
            <a:endParaRPr lang="de-AT" sz="3200" dirty="0">
              <a:solidFill>
                <a:srgbClr val="C0000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85F81A-517E-9C6F-2E68-8940C5007E39}"/>
              </a:ext>
            </a:extLst>
          </p:cNvPr>
          <p:cNvSpPr txBox="1"/>
          <p:nvPr/>
        </p:nvSpPr>
        <p:spPr>
          <a:xfrm>
            <a:off x="8904312" y="404664"/>
            <a:ext cx="309634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Formatiere die Datenreihen so, dass Linien angezeigt werden!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Rechter Mausklick auf Linie &gt; Datenreihen formatieren &gt; </a:t>
            </a:r>
            <a:b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Linie:</a:t>
            </a:r>
            <a:r>
              <a:rPr lang="de-AT" sz="1400" i="1" kern="1200" baseline="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AT" sz="1400" i="1" dirty="0">
                <a:solidFill>
                  <a:srgbClr val="0070C0"/>
                </a:solidFill>
              </a:rPr>
              <a:t>Einfarbige Linie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dirty="0"/>
              <a:t>Färbe die Linie </a:t>
            </a:r>
            <a:r>
              <a:rPr lang="de-AT" sz="1600" i="1" dirty="0"/>
              <a:t>Verbrauch</a:t>
            </a:r>
            <a:r>
              <a:rPr lang="de-AT" sz="1600" dirty="0"/>
              <a:t> rot und die Linie </a:t>
            </a:r>
            <a:r>
              <a:rPr lang="de-AT" sz="1600" i="1" dirty="0"/>
              <a:t>Reichweite</a:t>
            </a:r>
            <a:r>
              <a:rPr lang="de-AT" sz="1600" dirty="0"/>
              <a:t> </a:t>
            </a:r>
            <a:r>
              <a:rPr lang="de-AT" sz="1600" dirty="0">
                <a:solidFill>
                  <a:srgbClr val="0070C0"/>
                </a:solidFill>
              </a:rPr>
              <a:t>blau</a:t>
            </a:r>
            <a:r>
              <a:rPr lang="de-AT" sz="1600" dirty="0"/>
              <a:t>.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FF2097E-7E05-3D1E-6D13-CAB387EFF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328" y="1916832"/>
            <a:ext cx="2788633" cy="30963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7" name="Inhaltsplatzhalter 16">
            <a:extLst>
              <a:ext uri="{FF2B5EF4-FFF2-40B4-BE49-F238E27FC236}">
                <a16:creationId xmlns:a16="http://schemas.microsoft.com/office/drawing/2014/main" id="{339B9A19-DA55-304A-EC61-790F6297B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027183"/>
              </p:ext>
            </p:extLst>
          </p:nvPr>
        </p:nvGraphicFramePr>
        <p:xfrm>
          <a:off x="609600" y="1600200"/>
          <a:ext cx="779065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A004FF01-60E3-5F53-7D4C-AD1B7A2A9DAB}"/>
              </a:ext>
            </a:extLst>
          </p:cNvPr>
          <p:cNvSpPr txBox="1"/>
          <p:nvPr/>
        </p:nvSpPr>
        <p:spPr>
          <a:xfrm>
            <a:off x="1127448" y="5445224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0937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1D22A80-CD86-ED98-01DC-DC340139B492}"/>
              </a:ext>
            </a:extLst>
          </p:cNvPr>
          <p:cNvSpPr txBox="1"/>
          <p:nvPr/>
        </p:nvSpPr>
        <p:spPr>
          <a:xfrm>
            <a:off x="8832304" y="404664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Weise der Datenreihe </a:t>
            </a:r>
            <a:r>
              <a:rPr lang="de-AT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Verbrauch in kWh/100 km</a:t>
            </a: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die Sekundärachse zu!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Klick auf rote Linie …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EBF2A9B-8737-E0BC-E597-DF40EE9A0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0336" y="1417638"/>
            <a:ext cx="2567360" cy="26310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7" name="Inhaltsplatzhalter 16">
            <a:extLst>
              <a:ext uri="{FF2B5EF4-FFF2-40B4-BE49-F238E27FC236}">
                <a16:creationId xmlns:a16="http://schemas.microsoft.com/office/drawing/2014/main" id="{1A8BE938-9D2A-2632-E9D2-5B8114EEAB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721465"/>
              </p:ext>
            </p:extLst>
          </p:nvPr>
        </p:nvGraphicFramePr>
        <p:xfrm>
          <a:off x="609600" y="1600200"/>
          <a:ext cx="779065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4474E3A3-A397-70A2-8B08-D9A0D600C695}"/>
              </a:ext>
            </a:extLst>
          </p:cNvPr>
          <p:cNvSpPr txBox="1"/>
          <p:nvPr/>
        </p:nvSpPr>
        <p:spPr>
          <a:xfrm>
            <a:off x="1127448" y="5445224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5360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5114CFD-66EF-755C-F2AC-47B05D2066D9}"/>
              </a:ext>
            </a:extLst>
          </p:cNvPr>
          <p:cNvSpPr txBox="1"/>
          <p:nvPr/>
        </p:nvSpPr>
        <p:spPr>
          <a:xfrm>
            <a:off x="8976320" y="404664"/>
            <a:ext cx="32403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Füge Achsentitel hinzu: </a:t>
            </a:r>
          </a:p>
          <a:p>
            <a: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 horizontal: </a:t>
            </a:r>
            <a:b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Geschwindigkeit in km/h</a:t>
            </a:r>
            <a:b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 vertikal: </a:t>
            </a:r>
            <a:r>
              <a:rPr lang="de-AT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Reichweite</a:t>
            </a:r>
            <a:endParaRPr lang="de-AT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Sekundärachse: </a:t>
            </a:r>
            <a:r>
              <a:rPr lang="de-AT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Verbrauch</a:t>
            </a:r>
          </a:p>
          <a:p>
            <a:endParaRPr lang="de-AT" sz="1400" b="1" i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Klick auf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i="1" dirty="0">
                <a:solidFill>
                  <a:srgbClr val="0070C0"/>
                </a:solidFill>
              </a:rPr>
              <a:t>Häkchen bei </a:t>
            </a:r>
            <a:r>
              <a:rPr lang="de-AT" sz="1400" b="1" i="1" dirty="0">
                <a:solidFill>
                  <a:srgbClr val="0070C0"/>
                </a:solidFill>
              </a:rPr>
              <a:t>Achsentitel</a:t>
            </a:r>
            <a:r>
              <a:rPr lang="de-AT" sz="1400" i="1" dirty="0">
                <a:solidFill>
                  <a:srgbClr val="0070C0"/>
                </a:solidFill>
              </a:rPr>
              <a:t> und bei </a:t>
            </a:r>
            <a:br>
              <a:rPr lang="de-AT" sz="1400" i="1" dirty="0">
                <a:solidFill>
                  <a:srgbClr val="0070C0"/>
                </a:solidFill>
              </a:rPr>
            </a:br>
            <a:r>
              <a:rPr lang="de-AT" sz="1400" b="1" i="1" dirty="0">
                <a:solidFill>
                  <a:srgbClr val="0070C0"/>
                </a:solidFill>
              </a:rPr>
              <a:t>Primär horizontal</a:t>
            </a:r>
            <a:r>
              <a:rPr lang="de-AT" sz="1400" i="1" dirty="0">
                <a:solidFill>
                  <a:srgbClr val="0070C0"/>
                </a:solidFill>
              </a:rPr>
              <a:t>, </a:t>
            </a:r>
            <a:r>
              <a:rPr lang="de-AT" sz="1400" b="1" i="1" dirty="0">
                <a:solidFill>
                  <a:srgbClr val="0070C0"/>
                </a:solidFill>
              </a:rPr>
              <a:t>Primär vertikal</a:t>
            </a:r>
            <a:r>
              <a:rPr lang="de-AT" sz="1400" i="1" dirty="0">
                <a:solidFill>
                  <a:srgbClr val="0070C0"/>
                </a:solidFill>
              </a:rPr>
              <a:t> und </a:t>
            </a:r>
            <a:r>
              <a:rPr lang="de-AT" sz="1400" b="1" i="1" dirty="0">
                <a:solidFill>
                  <a:srgbClr val="0070C0"/>
                </a:solidFill>
              </a:rPr>
              <a:t>Sekundär vertikal</a:t>
            </a:r>
            <a:endParaRPr lang="de-AT" sz="1400" b="1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9518F6E-A0B9-2170-F439-9087B5984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408" y="2060848"/>
            <a:ext cx="288032" cy="288032"/>
          </a:xfrm>
          <a:prstGeom prst="rect">
            <a:avLst/>
          </a:prstGeom>
        </p:spPr>
      </p:pic>
      <p:graphicFrame>
        <p:nvGraphicFramePr>
          <p:cNvPr id="12" name="Inhaltsplatzhalter 16">
            <a:extLst>
              <a:ext uri="{FF2B5EF4-FFF2-40B4-BE49-F238E27FC236}">
                <a16:creationId xmlns:a16="http://schemas.microsoft.com/office/drawing/2014/main" id="{8A37E4A1-3D14-40B5-D6DF-EE29B2E0BF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324742"/>
              </p:ext>
            </p:extLst>
          </p:nvPr>
        </p:nvGraphicFramePr>
        <p:xfrm>
          <a:off x="609600" y="1600200"/>
          <a:ext cx="779065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Grafik 15">
            <a:extLst>
              <a:ext uri="{FF2B5EF4-FFF2-40B4-BE49-F238E27FC236}">
                <a16:creationId xmlns:a16="http://schemas.microsoft.com/office/drawing/2014/main" id="{E52C8555-DD16-3BDF-45C2-367D4A6D9A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8328" y="3217522"/>
            <a:ext cx="2776032" cy="18722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EDF8338-1FF1-190B-F0D3-67CD92F7F09D}"/>
              </a:ext>
            </a:extLst>
          </p:cNvPr>
          <p:cNvSpPr txBox="1"/>
          <p:nvPr/>
        </p:nvSpPr>
        <p:spPr>
          <a:xfrm>
            <a:off x="1127448" y="5445224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3890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796A58-7084-F1CF-7A48-C839B2F4C670}"/>
              </a:ext>
            </a:extLst>
          </p:cNvPr>
          <p:cNvSpPr txBox="1"/>
          <p:nvPr/>
        </p:nvSpPr>
        <p:spPr>
          <a:xfrm>
            <a:off x="8832304" y="404664"/>
            <a:ext cx="338437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Ändere in den Achsenoptionen die Farbe der Beschriftung:</a:t>
            </a:r>
          </a:p>
          <a:p>
            <a:r>
              <a:rPr lang="de-AT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Primärachse </a:t>
            </a: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(links)</a:t>
            </a: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Schriftfarbe </a:t>
            </a:r>
            <a:r>
              <a:rPr lang="de-AT" sz="1400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blau</a:t>
            </a:r>
            <a:endParaRPr lang="de-AT" sz="1600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de-AT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Sekundärachse </a:t>
            </a:r>
            <a:r>
              <a:rPr lang="de-A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(rechts)</a:t>
            </a: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r>
              <a:rPr lang="de-AT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Schriftfarbe </a:t>
            </a:r>
            <a:r>
              <a:rPr lang="de-AT" sz="140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blau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i="1" dirty="0">
                <a:solidFill>
                  <a:srgbClr val="0070C0"/>
                </a:solidFill>
              </a:rPr>
              <a:t>Rechter Mausk</a:t>
            </a:r>
            <a: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lick auf Achsenbeschriftung &gt;</a:t>
            </a:r>
            <a:b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AT" sz="1400" i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Achse formatieren 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dirty="0"/>
              <a:t>Ändere für die horizontalen Achse: </a:t>
            </a:r>
            <a:r>
              <a:rPr lang="de-AT" sz="1400" dirty="0"/>
              <a:t>Minimum: </a:t>
            </a:r>
            <a:r>
              <a:rPr lang="de-AT" sz="1400" b="1" dirty="0"/>
              <a:t>25</a:t>
            </a:r>
            <a:br>
              <a:rPr lang="de-AT" sz="1400" dirty="0"/>
            </a:br>
            <a:r>
              <a:rPr lang="de-AT" sz="1400" dirty="0"/>
              <a:t>Maximum: </a:t>
            </a:r>
            <a:r>
              <a:rPr lang="de-AT" sz="1400" b="1" dirty="0"/>
              <a:t>140</a:t>
            </a:r>
            <a:br>
              <a:rPr lang="de-AT" sz="1400" dirty="0"/>
            </a:br>
            <a:r>
              <a:rPr lang="de-AT" sz="1400" dirty="0"/>
              <a:t>Hauptstriche: </a:t>
            </a:r>
            <a:r>
              <a:rPr lang="de-AT" sz="1400" b="1" dirty="0"/>
              <a:t>10</a:t>
            </a:r>
            <a:br>
              <a:rPr lang="de-AT" sz="1400" b="1" dirty="0"/>
            </a:br>
            <a:r>
              <a:rPr lang="de-AT" sz="1600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Inhaltsplatzhalter 16">
            <a:extLst>
              <a:ext uri="{FF2B5EF4-FFF2-40B4-BE49-F238E27FC236}">
                <a16:creationId xmlns:a16="http://schemas.microsoft.com/office/drawing/2014/main" id="{F5EA3338-B429-FFCE-2A54-4B29C7C4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826119"/>
              </p:ext>
            </p:extLst>
          </p:nvPr>
        </p:nvGraphicFramePr>
        <p:xfrm>
          <a:off x="609600" y="1600200"/>
          <a:ext cx="7718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Grafik 11">
            <a:extLst>
              <a:ext uri="{FF2B5EF4-FFF2-40B4-BE49-F238E27FC236}">
                <a16:creationId xmlns:a16="http://schemas.microsoft.com/office/drawing/2014/main" id="{9DF336E8-FB7C-FC4E-E6E7-24A781B4AB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6320" y="3717032"/>
            <a:ext cx="2448272" cy="28652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B9C026E-B485-ECC7-E170-5B3BD6B6306A}"/>
              </a:ext>
            </a:extLst>
          </p:cNvPr>
          <p:cNvSpPr txBox="1"/>
          <p:nvPr/>
        </p:nvSpPr>
        <p:spPr>
          <a:xfrm>
            <a:off x="1415480" y="5103911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75235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0796A58-7084-F1CF-7A48-C839B2F4C670}"/>
              </a:ext>
            </a:extLst>
          </p:cNvPr>
          <p:cNvSpPr txBox="1"/>
          <p:nvPr/>
        </p:nvSpPr>
        <p:spPr>
          <a:xfrm>
            <a:off x="9048328" y="404664"/>
            <a:ext cx="31683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Füge eine Legende </a:t>
            </a:r>
            <a:r>
              <a:rPr lang="de-AT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unten</a:t>
            </a:r>
            <a:r>
              <a:rPr lang="de-AT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ein</a:t>
            </a:r>
            <a:r>
              <a:rPr lang="de-AT" sz="1600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4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Inhaltsplatzhalter 16">
            <a:extLst>
              <a:ext uri="{FF2B5EF4-FFF2-40B4-BE49-F238E27FC236}">
                <a16:creationId xmlns:a16="http://schemas.microsoft.com/office/drawing/2014/main" id="{F5EA3338-B429-FFCE-2A54-4B29C7C4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4583"/>
              </p:ext>
            </p:extLst>
          </p:nvPr>
        </p:nvGraphicFramePr>
        <p:xfrm>
          <a:off x="609600" y="1600200"/>
          <a:ext cx="7718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374FACD2-9E66-F7B9-525F-9633EEEFA8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0336" y="846138"/>
            <a:ext cx="2708469" cy="2525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60AB9DD-1A91-AB5B-15CB-B213FC2CF6AF}"/>
              </a:ext>
            </a:extLst>
          </p:cNvPr>
          <p:cNvSpPr txBox="1"/>
          <p:nvPr/>
        </p:nvSpPr>
        <p:spPr>
          <a:xfrm>
            <a:off x="1415480" y="5445224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324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graphicFrame>
        <p:nvGraphicFramePr>
          <p:cNvPr id="9" name="Inhaltsplatzhalter 16">
            <a:extLst>
              <a:ext uri="{FF2B5EF4-FFF2-40B4-BE49-F238E27FC236}">
                <a16:creationId xmlns:a16="http://schemas.microsoft.com/office/drawing/2014/main" id="{F5EA3338-B429-FFCE-2A54-4B29C7C4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900578"/>
              </p:ext>
            </p:extLst>
          </p:nvPr>
        </p:nvGraphicFramePr>
        <p:xfrm>
          <a:off x="609600" y="1600200"/>
          <a:ext cx="7718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971F8C48-C0B9-4AD6-5AAC-09859993F6EB}"/>
              </a:ext>
            </a:extLst>
          </p:cNvPr>
          <p:cNvSpPr txBox="1"/>
          <p:nvPr/>
        </p:nvSpPr>
        <p:spPr>
          <a:xfrm>
            <a:off x="9048328" y="404664"/>
            <a:ext cx="31683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Ändere im Diagramm den </a:t>
            </a:r>
            <a:r>
              <a:rPr lang="de-AT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Hintergrund der Zeichnungsfläche</a:t>
            </a:r>
            <a:r>
              <a:rPr lang="de-AT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Verwende dafür  das das Bild rechts unten.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200" i="1" dirty="0">
                <a:solidFill>
                  <a:srgbClr val="0070C0"/>
                </a:solidFill>
              </a:rPr>
              <a:t>Kopiere das Bild in die Zwischenablage &gt;</a:t>
            </a:r>
            <a:br>
              <a:rPr lang="de-AT" sz="1200" i="1" dirty="0">
                <a:solidFill>
                  <a:srgbClr val="0070C0"/>
                </a:solidFill>
              </a:rPr>
            </a:br>
            <a:r>
              <a:rPr lang="de-AT" sz="1200" i="1" dirty="0">
                <a:solidFill>
                  <a:srgbClr val="0070C0"/>
                </a:solidFill>
              </a:rPr>
              <a:t>Rechter Mausklick auf die Zeichnungsfläche &gt;</a:t>
            </a:r>
            <a:br>
              <a:rPr lang="de-AT" sz="1200" i="1" dirty="0">
                <a:solidFill>
                  <a:srgbClr val="0070C0"/>
                </a:solidFill>
              </a:rPr>
            </a:br>
            <a:r>
              <a:rPr lang="de-AT" sz="1200" i="1" dirty="0">
                <a:solidFill>
                  <a:srgbClr val="0070C0"/>
                </a:solidFill>
              </a:rPr>
              <a:t>Zeichnungsfläche formatieren &gt; </a:t>
            </a:r>
            <a:br>
              <a:rPr lang="de-AT" sz="1200" i="1" dirty="0">
                <a:solidFill>
                  <a:srgbClr val="0070C0"/>
                </a:solidFill>
              </a:rPr>
            </a:br>
            <a:r>
              <a:rPr lang="de-AT" sz="1200" i="1" dirty="0">
                <a:solidFill>
                  <a:srgbClr val="0070C0"/>
                </a:solidFill>
              </a:rPr>
              <a:t>Bild oder Textfüllung &gt; </a:t>
            </a:r>
            <a:br>
              <a:rPr lang="de-AT" sz="1200" i="1" dirty="0">
                <a:solidFill>
                  <a:srgbClr val="0070C0"/>
                </a:solidFill>
              </a:rPr>
            </a:br>
            <a:r>
              <a:rPr lang="de-AT" sz="1200" i="1" dirty="0">
                <a:solidFill>
                  <a:srgbClr val="0070C0"/>
                </a:solidFill>
              </a:rPr>
              <a:t>Zwischenablage</a:t>
            </a:r>
            <a:endParaRPr lang="de-AT" sz="1200" i="1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AT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dirty="0"/>
              <a:t>Ändere die Transparenz des Bildes auf 60%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362D1AE-5E6A-C4F9-A4FA-C87F68407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0336" y="2588720"/>
            <a:ext cx="1925167" cy="26201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75403D99-BCF7-4EA6-E0BB-04B126D5E2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5877272"/>
            <a:ext cx="1296144" cy="86409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275D988-E2CB-32FB-AF26-40DA8BC6744D}"/>
              </a:ext>
            </a:extLst>
          </p:cNvPr>
          <p:cNvSpPr txBox="1"/>
          <p:nvPr/>
        </p:nvSpPr>
        <p:spPr>
          <a:xfrm>
            <a:off x="1487488" y="5103911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4656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graphicFrame>
        <p:nvGraphicFramePr>
          <p:cNvPr id="9" name="Inhaltsplatzhalter 16">
            <a:extLst>
              <a:ext uri="{FF2B5EF4-FFF2-40B4-BE49-F238E27FC236}">
                <a16:creationId xmlns:a16="http://schemas.microsoft.com/office/drawing/2014/main" id="{F5EA3338-B429-FFCE-2A54-4B29C7C4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346815"/>
              </p:ext>
            </p:extLst>
          </p:nvPr>
        </p:nvGraphicFramePr>
        <p:xfrm>
          <a:off x="609600" y="1600200"/>
          <a:ext cx="7718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8B744CF3-B4FC-0BB7-0E2B-2C197DD73D5F}"/>
              </a:ext>
            </a:extLst>
          </p:cNvPr>
          <p:cNvSpPr txBox="1"/>
          <p:nvPr/>
        </p:nvSpPr>
        <p:spPr>
          <a:xfrm>
            <a:off x="9048328" y="404664"/>
            <a:ext cx="31683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Formatiere den Hintergrund der Folie mit der Textur </a:t>
            </a:r>
            <a:r>
              <a:rPr lang="de-DE" sz="16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Papiertüte</a:t>
            </a: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Ändere die Transparenz auf 95%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31F05A2-A7F9-14DF-AC40-3C370B42EE05}"/>
              </a:ext>
            </a:extLst>
          </p:cNvPr>
          <p:cNvSpPr txBox="1"/>
          <p:nvPr/>
        </p:nvSpPr>
        <p:spPr>
          <a:xfrm>
            <a:off x="1437461" y="4744399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0885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Zusammenhang Reichweite -Geschwindigkeit</a:t>
            </a:r>
            <a:br>
              <a:rPr lang="de-AT" sz="3200" dirty="0"/>
            </a:br>
            <a:r>
              <a:rPr lang="de-AT" sz="1800" dirty="0">
                <a:solidFill>
                  <a:srgbClr val="C00000"/>
                </a:solidFill>
              </a:rPr>
              <a:t>Je höher die Geschwindigkeit, desto weniger Reichweite!</a:t>
            </a:r>
            <a:endParaRPr lang="de-AT" sz="3200" dirty="0">
              <a:solidFill>
                <a:srgbClr val="C00000"/>
              </a:solidFill>
            </a:endParaRPr>
          </a:p>
        </p:txBody>
      </p:sp>
      <p:graphicFrame>
        <p:nvGraphicFramePr>
          <p:cNvPr id="9" name="Inhaltsplatzhalter 16">
            <a:extLst>
              <a:ext uri="{FF2B5EF4-FFF2-40B4-BE49-F238E27FC236}">
                <a16:creationId xmlns:a16="http://schemas.microsoft.com/office/drawing/2014/main" id="{F5EA3338-B429-FFCE-2A54-4B29C7C49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319316"/>
              </p:ext>
            </p:extLst>
          </p:nvPr>
        </p:nvGraphicFramePr>
        <p:xfrm>
          <a:off x="609600" y="1600200"/>
          <a:ext cx="7718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55243A0D-B1CF-72AB-ABA6-0557477B0123}"/>
              </a:ext>
            </a:extLst>
          </p:cNvPr>
          <p:cNvSpPr txBox="1"/>
          <p:nvPr/>
        </p:nvSpPr>
        <p:spPr>
          <a:xfrm>
            <a:off x="8970607" y="908720"/>
            <a:ext cx="29523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600" dirty="0"/>
              <a:t>Ändere die Schriftgröße der horizontalen Achse auf 16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400" i="1" baseline="0" dirty="0">
                <a:solidFill>
                  <a:srgbClr val="0070C0"/>
                </a:solidFill>
              </a:rPr>
              <a:t>Klicke auf </a:t>
            </a:r>
            <a:r>
              <a:rPr lang="de-AT" sz="1400" i="1" dirty="0">
                <a:solidFill>
                  <a:srgbClr val="0070C0"/>
                </a:solidFill>
              </a:rPr>
              <a:t>eine der Zahlen und ändere die Schriftgröße.</a:t>
            </a:r>
            <a:r>
              <a:rPr lang="de-AT" sz="1400" i="1" baseline="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686FCB-A7F0-0E39-1E87-9BEC1B8F72E0}"/>
              </a:ext>
            </a:extLst>
          </p:cNvPr>
          <p:cNvSpPr txBox="1"/>
          <p:nvPr/>
        </p:nvSpPr>
        <p:spPr>
          <a:xfrm>
            <a:off x="1437461" y="4744399"/>
            <a:ext cx="15121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Elektroauto</a:t>
            </a:r>
            <a:r>
              <a:rPr lang="de-AT" sz="1400" dirty="0">
                <a:solidFill>
                  <a:srgbClr val="00B050"/>
                </a:solidFill>
              </a:rPr>
              <a:t> e-</a:t>
            </a:r>
            <a:r>
              <a:rPr lang="de-AT" sz="1400" dirty="0" err="1">
                <a:solidFill>
                  <a:srgbClr val="00B050"/>
                </a:solidFill>
              </a:rPr>
              <a:t>up</a:t>
            </a:r>
            <a:r>
              <a:rPr lang="de-AT" sz="1400" dirty="0">
                <a:solidFill>
                  <a:srgbClr val="00B05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442474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Breitbild</PresentationFormat>
  <Paragraphs>139</Paragraphs>
  <Slides>19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Larissa</vt:lpstr>
      <vt:lpstr>Facette</vt:lpstr>
      <vt:lpstr>Diagramme bearbeiten</vt:lpstr>
      <vt:lpstr>Zusammenhang Reichweite -Geschwindigkeit Je höher die Geschwindigkeit, desto weniger Reichweite!   </vt:lpstr>
      <vt:lpstr>Zusammenhang Reichweite -Geschwindigkeit Je höher die Geschwindigkeit, desto weniger Reichweite!</vt:lpstr>
      <vt:lpstr>Zusammenhang Reichweite -Geschwindigkeit Je höher die Geschwindigkeit, desto weniger Reichweite!</vt:lpstr>
      <vt:lpstr>Zusammenhang Reichweite -Geschwindigkeit Je höher die Geschwindigkeit, desto weniger Reichweite!</vt:lpstr>
      <vt:lpstr>Zusammenhang Reichweite -Geschwindigkeit Je höher die Geschwindigkeit, desto weniger Reichweite!</vt:lpstr>
      <vt:lpstr>Zusammenhang Reichweite -Geschwindigkeit Je höher die Geschwindigkeit, desto weniger Reichweite!</vt:lpstr>
      <vt:lpstr>Zusammenhang Reichweite -Geschwindigkeit Je höher die Geschwindigkeit, desto weniger Reichweite!</vt:lpstr>
      <vt:lpstr>Zusammenhang Reichweite -Geschwindigkeit Je höher die Geschwindigkeit, desto weniger Reichweite!</vt:lpstr>
      <vt:lpstr>Zusammenhang Reichweite -Geschwindigkeit Je höher die Geschwindigkeit, desto weniger Reichweite!</vt:lpstr>
      <vt:lpstr>Spritsparer - Spritfresser</vt:lpstr>
      <vt:lpstr>Spritsparer - Spritfresser</vt:lpstr>
      <vt:lpstr>Spritsparer - Spritfresser</vt:lpstr>
      <vt:lpstr>Spritsparer - Spritfresser</vt:lpstr>
      <vt:lpstr>Spritsparer - Spritfresser</vt:lpstr>
      <vt:lpstr>Spritsparer - Spritfresser</vt:lpstr>
      <vt:lpstr>Energie - Vergleich</vt:lpstr>
      <vt:lpstr>Energie - Vergleich</vt:lpstr>
      <vt:lpstr>Spritsparer - Spritfresser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Easy4Me.info</dc:creator>
  <cp:lastModifiedBy>Easy4me</cp:lastModifiedBy>
  <cp:revision>34</cp:revision>
  <dcterms:created xsi:type="dcterms:W3CDTF">2014-01-05T17:07:47Z</dcterms:created>
  <dcterms:modified xsi:type="dcterms:W3CDTF">2023-09-05T09:36:04Z</dcterms:modified>
</cp:coreProperties>
</file>