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71" r:id="rId5"/>
    <p:sldId id="272" r:id="rId6"/>
    <p:sldId id="273" r:id="rId7"/>
    <p:sldId id="275" r:id="rId8"/>
    <p:sldId id="265" r:id="rId9"/>
    <p:sldId id="259" r:id="rId10"/>
    <p:sldId id="260" r:id="rId11"/>
    <p:sldId id="277" r:id="rId12"/>
    <p:sldId id="276" r:id="rId13"/>
    <p:sldId id="268" r:id="rId14"/>
    <p:sldId id="266" r:id="rId15"/>
    <p:sldId id="278" r:id="rId16"/>
    <p:sldId id="269" r:id="rId17"/>
    <p:sldId id="270" r:id="rId1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C27DD5-5222-46DE-80B7-E376E1427DBE}" v="24" dt="2023-10-20T08:19:33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952" autoAdjust="0"/>
  </p:normalViewPr>
  <p:slideViewPr>
    <p:cSldViewPr>
      <p:cViewPr varScale="1">
        <p:scale>
          <a:sx n="129" d="100"/>
          <a:sy n="129" d="100"/>
        </p:scale>
        <p:origin x="272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Ausdehnung in km²</c:v>
                </c:pt>
              </c:strCache>
            </c:strRef>
          </c:tx>
          <c:invertIfNegative val="0"/>
          <c:cat>
            <c:strRef>
              <c:f>Tabelle1!$A$2:$A$5</c:f>
              <c:strCache>
                <c:ptCount val="4"/>
                <c:pt idx="0">
                  <c:v>Sahara</c:v>
                </c:pt>
                <c:pt idx="1">
                  <c:v>Atacama</c:v>
                </c:pt>
                <c:pt idx="2">
                  <c:v>Namib</c:v>
                </c:pt>
                <c:pt idx="3">
                  <c:v>Gobi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100000</c:v>
                </c:pt>
                <c:pt idx="1">
                  <c:v>100000</c:v>
                </c:pt>
                <c:pt idx="2">
                  <c:v>100000</c:v>
                </c:pt>
                <c:pt idx="3">
                  <c:v>100000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2C-4F53-890C-666B5D3EFD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30368"/>
        <c:axId val="5531904"/>
      </c:barChart>
      <c:catAx>
        <c:axId val="5530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531904"/>
        <c:crosses val="autoZero"/>
        <c:auto val="1"/>
        <c:lblAlgn val="ctr"/>
        <c:lblOffset val="100"/>
        <c:noMultiLvlLbl val="0"/>
      </c:catAx>
      <c:valAx>
        <c:axId val="55319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530368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3D2D4-B9E9-451D-9A88-0A6E01EE0AEA}" type="datetimeFigureOut">
              <a:rPr lang="de-AT" smtClean="0"/>
              <a:t>23.10.2023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0DF06-040A-465C-85C2-C7AC16BE187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90911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bobulix/6414202821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reativecommons.org/licenses/by-nc-nd/3.0/" TargetMode="Externa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bobulix/6414202821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reativecommons.org/licenses/by-nc-nd/3.0/" TargetMode="Externa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bobulix/6414202821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reativecommons.org/licenses/by-nc-nd/3.0/" TargetMode="Externa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bobulix/6414202821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reativecommons.org/licenses/by-nc-nd/3.0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Ersetze das ‚Wort Easy4me mit deinem Namen.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0DF06-040A-465C-85C2-C7AC16BE1877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507829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Finde heraus, in welchem Land sich die Sehenswürdigkeit befindet.</a:t>
            </a:r>
          </a:p>
          <a:p>
            <a:r>
              <a:rPr lang="de-AT" dirty="0"/>
              <a:t>Mit </a:t>
            </a:r>
            <a:r>
              <a:rPr lang="de-AT" i="1" dirty="0"/>
              <a:t>Einfügen &gt; Bilder &gt; Bilder &gt; Onlinebilder </a:t>
            </a:r>
            <a:r>
              <a:rPr lang="de-AT" dirty="0"/>
              <a:t>suche ein Bild der Sehenswürdigkeit.</a:t>
            </a:r>
          </a:p>
          <a:p>
            <a:endParaRPr lang="de-AT" dirty="0"/>
          </a:p>
          <a:p>
            <a:r>
              <a:rPr lang="de-AT" dirty="0"/>
              <a:t>Beachte: Es werden </a:t>
            </a:r>
            <a:r>
              <a:rPr lang="de-AT" b="1" dirty="0"/>
              <a:t>kostenlose Bilder </a:t>
            </a:r>
            <a:r>
              <a:rPr lang="de-AT" dirty="0"/>
              <a:t>(Public Domain, frei verwendbar ohne Urheberangaben) und Bilder mit der </a:t>
            </a:r>
            <a:r>
              <a:rPr lang="de-AT" b="1" dirty="0"/>
              <a:t>Common Creative-Lizenz </a:t>
            </a:r>
            <a:r>
              <a:rPr lang="de-AT" dirty="0"/>
              <a:t>angeboten. </a:t>
            </a:r>
            <a:br>
              <a:rPr lang="de-AT" dirty="0"/>
            </a:br>
            <a:r>
              <a:rPr lang="de-AT" dirty="0"/>
              <a:t>Bei Bildern mit Common Creative-Lizenz wird der Lizenztext (Verweis auf Urheber und Quelle) automatisch eingefügt.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i="1" dirty="0"/>
              <a:t>Der eingefügte Lizenztext könnte beispielsweise so aussehen: </a:t>
            </a:r>
            <a:r>
              <a:rPr lang="de-AT" sz="1200" i="1" dirty="0"/>
              <a:t>"</a:t>
            </a:r>
            <a:r>
              <a:rPr lang="de-AT" sz="1200" i="1" dirty="0">
                <a:hlinkClick r:id="rId3" tooltip="https://www.flickr.com/photos/bobulix/6414202821"/>
              </a:rPr>
              <a:t>Dieses Foto</a:t>
            </a:r>
            <a:r>
              <a:rPr lang="de-AT" sz="1200" i="1" dirty="0"/>
              <a:t>" von Unbekannter Autor ist lizenziert gemäß </a:t>
            </a:r>
            <a:r>
              <a:rPr lang="de-AT" sz="1200" i="1" dirty="0">
                <a:hlinkClick r:id="rId4" tooltip="https://creativecommons.org/licenses/by-nc-nd/3.0/"/>
              </a:rPr>
              <a:t>CC BY-NC-ND</a:t>
            </a:r>
            <a:endParaRPr lang="de-AT" sz="1200" i="1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A0DF06-040A-465C-85C2-C7AC16BE1877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55806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Finde heraus, in welchem Land sich die Sehenswürdigkeit befindet.</a:t>
            </a:r>
          </a:p>
          <a:p>
            <a:r>
              <a:rPr lang="de-AT" dirty="0"/>
              <a:t>Mit </a:t>
            </a:r>
            <a:r>
              <a:rPr lang="de-AT" i="1" dirty="0"/>
              <a:t>Einfügen &gt; Bilder &gt; Bilder &gt; Onlinebilder </a:t>
            </a:r>
            <a:r>
              <a:rPr lang="de-AT" dirty="0"/>
              <a:t>suche ein Bild der Sehenswürdigkeit.</a:t>
            </a:r>
          </a:p>
          <a:p>
            <a:endParaRPr lang="de-AT" dirty="0"/>
          </a:p>
          <a:p>
            <a:r>
              <a:rPr lang="de-AT" dirty="0"/>
              <a:t>Beachte: Es werden </a:t>
            </a:r>
            <a:r>
              <a:rPr lang="de-AT" b="1" dirty="0"/>
              <a:t>kostenlose Bilder </a:t>
            </a:r>
            <a:r>
              <a:rPr lang="de-AT" dirty="0"/>
              <a:t>(Public Domain, frei verwendbar ohne Urheberangaben) und Bilder mit der </a:t>
            </a:r>
            <a:r>
              <a:rPr lang="de-AT" b="1" dirty="0"/>
              <a:t>Common Creative-Lizenz </a:t>
            </a:r>
            <a:r>
              <a:rPr lang="de-AT" dirty="0"/>
              <a:t>angeboten. </a:t>
            </a:r>
            <a:br>
              <a:rPr lang="de-AT" dirty="0"/>
            </a:br>
            <a:r>
              <a:rPr lang="de-AT" dirty="0"/>
              <a:t>Bei Bildern mit Common Creative-Lizenz wird der Lizenztext (Verweis auf Urheber und Quelle) automatisch eingefügt.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i="1" dirty="0"/>
              <a:t>Der eingefügte Lizenztext könnte beispielsweise so aussehen: </a:t>
            </a:r>
            <a:r>
              <a:rPr lang="de-AT" sz="1200" i="1" dirty="0"/>
              <a:t>"</a:t>
            </a:r>
            <a:r>
              <a:rPr lang="de-AT" sz="1200" i="1" dirty="0">
                <a:hlinkClick r:id="rId3" tooltip="https://www.flickr.com/photos/bobulix/6414202821"/>
              </a:rPr>
              <a:t>Dieses Foto</a:t>
            </a:r>
            <a:r>
              <a:rPr lang="de-AT" sz="1200" i="1" dirty="0"/>
              <a:t>" von Unbekannter Autor ist lizenziert gemäß </a:t>
            </a:r>
            <a:r>
              <a:rPr lang="de-AT" sz="1200" i="1" dirty="0">
                <a:hlinkClick r:id="rId4" tooltip="https://creativecommons.org/licenses/by-nc-nd/3.0/"/>
              </a:rPr>
              <a:t>CC BY-NC-ND</a:t>
            </a:r>
            <a:endParaRPr lang="de-AT" sz="1200" i="1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A0DF06-040A-465C-85C2-C7AC16BE1877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47225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Finde heraus, in welchem Land sich die Sehenswürdigkeit befindet.</a:t>
            </a:r>
          </a:p>
          <a:p>
            <a:r>
              <a:rPr lang="de-AT" dirty="0"/>
              <a:t>Mit </a:t>
            </a:r>
            <a:r>
              <a:rPr lang="de-AT" i="1" dirty="0"/>
              <a:t>Einfügen &gt; Bilder &gt; Bilder &gt; Onlinebilder </a:t>
            </a:r>
            <a:r>
              <a:rPr lang="de-AT" dirty="0"/>
              <a:t>suche ein Bild der Sehenswürdigkeit.</a:t>
            </a:r>
          </a:p>
          <a:p>
            <a:endParaRPr lang="de-AT" dirty="0"/>
          </a:p>
          <a:p>
            <a:r>
              <a:rPr lang="de-AT" dirty="0"/>
              <a:t>Beachte: Es werden </a:t>
            </a:r>
            <a:r>
              <a:rPr lang="de-AT" b="1" dirty="0"/>
              <a:t>kostenlose Bilder </a:t>
            </a:r>
            <a:r>
              <a:rPr lang="de-AT" dirty="0"/>
              <a:t>(Public Domain, frei verwendbar ohne Urheberangaben) und Bilder mit der </a:t>
            </a:r>
            <a:r>
              <a:rPr lang="de-AT" b="1" dirty="0"/>
              <a:t>Common Creative-Lizenz </a:t>
            </a:r>
            <a:r>
              <a:rPr lang="de-AT" dirty="0"/>
              <a:t>angeboten. </a:t>
            </a:r>
            <a:br>
              <a:rPr lang="de-AT" dirty="0"/>
            </a:br>
            <a:r>
              <a:rPr lang="de-AT" dirty="0"/>
              <a:t>Bei Bildern mit Common Creative-Lizenz wird der Lizenztext (Verweis auf Urheber und Quelle) automatisch eingefügt.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i="1" dirty="0"/>
              <a:t>Der eingefügte Lizenztext könnte beispielsweise so aussehen: </a:t>
            </a:r>
            <a:r>
              <a:rPr lang="de-AT" sz="1200" i="1" dirty="0"/>
              <a:t>"</a:t>
            </a:r>
            <a:r>
              <a:rPr lang="de-AT" sz="1200" i="1" dirty="0">
                <a:hlinkClick r:id="rId3" tooltip="https://www.flickr.com/photos/bobulix/6414202821"/>
              </a:rPr>
              <a:t>Dieses Foto</a:t>
            </a:r>
            <a:r>
              <a:rPr lang="de-AT" sz="1200" i="1" dirty="0"/>
              <a:t>" von Unbekannter Autor ist lizenziert gemäß </a:t>
            </a:r>
            <a:r>
              <a:rPr lang="de-AT" sz="1200" i="1" dirty="0">
                <a:hlinkClick r:id="rId4" tooltip="https://creativecommons.org/licenses/by-nc-nd/3.0/"/>
              </a:rPr>
              <a:t>CC BY-NC-ND</a:t>
            </a:r>
            <a:endParaRPr lang="de-AT" sz="1200" i="1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A0DF06-040A-465C-85C2-C7AC16BE1877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950747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Animiere alle Fotos</a:t>
            </a:r>
            <a:r>
              <a:rPr lang="de-AT" baseline="0" dirty="0"/>
              <a:t> in der richtigen Reihenfolge (zuerst die unten liegenden):</a:t>
            </a:r>
          </a:p>
          <a:p>
            <a:r>
              <a:rPr lang="de-AT" dirty="0"/>
              <a:t>Foto anklicken,</a:t>
            </a:r>
            <a:r>
              <a:rPr lang="de-AT" baseline="0" dirty="0"/>
              <a:t> </a:t>
            </a:r>
            <a:r>
              <a:rPr lang="de-AT" dirty="0"/>
              <a:t>Register Animation:</a:t>
            </a:r>
            <a:r>
              <a:rPr lang="de-AT" baseline="0" dirty="0"/>
              <a:t> wähle einen Effekt, dann in der Gruppe Anzeigedauer bei Start: Nach Vorherigen</a:t>
            </a:r>
          </a:p>
          <a:p>
            <a:endParaRPr lang="de-AT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baseline="0" dirty="0"/>
              <a:t>Bilder  sind alle Public Domain: kostenlos und keine Urheberangaben notwendig</a:t>
            </a:r>
            <a:endParaRPr lang="de-AT" b="0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68B555-1C41-4EB0-B5ED-FBF3C0AC778D}" type="slidenum">
              <a:rPr lang="de-AT" smtClean="0"/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646328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0DF06-040A-465C-85C2-C7AC16BE1877}" type="slidenum">
              <a:rPr lang="de-AT" smtClean="0"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474305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0DF06-040A-465C-85C2-C7AC16BE1877}" type="slidenum">
              <a:rPr lang="de-AT" smtClean="0"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00526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Ersetze</a:t>
            </a:r>
            <a:r>
              <a:rPr lang="de-AT" baseline="0" dirty="0"/>
              <a:t> das Wort Wüste 1 mit </a:t>
            </a:r>
            <a:r>
              <a:rPr lang="de-AT" b="1" baseline="0" dirty="0"/>
              <a:t>Sahara</a:t>
            </a:r>
            <a:r>
              <a:rPr lang="de-AT" baseline="0" dirty="0"/>
              <a:t>, Wüste 2 mit </a:t>
            </a:r>
            <a:r>
              <a:rPr lang="de-AT" b="1" baseline="0" dirty="0"/>
              <a:t>Gobi</a:t>
            </a:r>
            <a:r>
              <a:rPr lang="de-AT" baseline="0" dirty="0"/>
              <a:t>, Wüste 3 mit </a:t>
            </a:r>
            <a:r>
              <a:rPr lang="de-AT" b="1" baseline="0" dirty="0"/>
              <a:t>Atacama</a:t>
            </a:r>
            <a:r>
              <a:rPr lang="de-AT" baseline="0" dirty="0"/>
              <a:t>, Wüste 4 mit </a:t>
            </a:r>
            <a:r>
              <a:rPr lang="de-AT" b="1" baseline="0" dirty="0"/>
              <a:t>Namib</a:t>
            </a:r>
            <a:r>
              <a:rPr lang="de-AT" b="0" baseline="0" dirty="0"/>
              <a:t>.</a:t>
            </a:r>
            <a:endParaRPr lang="de-AT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0DF06-040A-465C-85C2-C7AC16BE1877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25328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b="1" dirty="0"/>
              <a:t>Kontinent</a:t>
            </a:r>
            <a:r>
              <a:rPr lang="de-AT" dirty="0"/>
              <a:t>: Afrika</a:t>
            </a:r>
          </a:p>
          <a:p>
            <a:r>
              <a:rPr lang="de-AT" b="1" dirty="0"/>
              <a:t>Anteil an der Sahara</a:t>
            </a:r>
            <a:r>
              <a:rPr lang="de-AT" dirty="0"/>
              <a:t>: Ägypten, Algerien, Marokko, Tunesien, Libyen, Mauretanien, Mali, Tschad, Sudan</a:t>
            </a:r>
          </a:p>
          <a:p>
            <a:r>
              <a:rPr lang="de-AT" b="1" dirty="0"/>
              <a:t>Ausdehnung</a:t>
            </a:r>
            <a:r>
              <a:rPr lang="de-AT" dirty="0"/>
              <a:t>: 9 000 000 km²</a:t>
            </a:r>
          </a:p>
          <a:p>
            <a:r>
              <a:rPr lang="de-AT" b="1" dirty="0"/>
              <a:t>Wüstenarten</a:t>
            </a:r>
            <a:r>
              <a:rPr lang="de-AT" dirty="0"/>
              <a:t>: Sandwüste, Felswüste, Kieswüste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0DF06-040A-465C-85C2-C7AC16BE1877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34488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Kontinent: Asien</a:t>
            </a:r>
          </a:p>
          <a:p>
            <a:r>
              <a:rPr lang="de-AT" dirty="0"/>
              <a:t>Anteil an der Wüste Gobi: Mongolei, China</a:t>
            </a:r>
          </a:p>
          <a:p>
            <a:r>
              <a:rPr lang="de-AT" dirty="0"/>
              <a:t>Ausdehnung: 2 350 000 km²</a:t>
            </a:r>
          </a:p>
          <a:p>
            <a:r>
              <a:rPr lang="de-AT" dirty="0"/>
              <a:t>Wüstenart: Sandwüste, Felswüste, Kieswüste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0DF06-040A-465C-85C2-C7AC16BE1877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344887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Kontinent: Südamerika</a:t>
            </a:r>
          </a:p>
          <a:p>
            <a:r>
              <a:rPr lang="de-AT" dirty="0"/>
              <a:t>Anteil an der Wüste Atacama: Chile, Peru, Bolivien, Argentinien</a:t>
            </a:r>
          </a:p>
          <a:p>
            <a:r>
              <a:rPr lang="de-AT" dirty="0"/>
              <a:t>Ausdehnung: 140 000 km²</a:t>
            </a:r>
          </a:p>
          <a:p>
            <a:r>
              <a:rPr lang="de-AT" dirty="0"/>
              <a:t>Wüstenart: Sandwüste, Felswüste, Kieswüste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0DF06-040A-465C-85C2-C7AC16BE1877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34488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Kontinent: Afrika</a:t>
            </a:r>
          </a:p>
          <a:p>
            <a:r>
              <a:rPr lang="de-AT" dirty="0"/>
              <a:t>Anteil an der Wüste Namib: </a:t>
            </a:r>
          </a:p>
          <a:p>
            <a:r>
              <a:rPr lang="de-AT" dirty="0"/>
              <a:t>Ausdehnung: 81 000 km²</a:t>
            </a:r>
          </a:p>
          <a:p>
            <a:r>
              <a:rPr lang="de-AT" dirty="0"/>
              <a:t>Wüstenart: Felswüste, Sandwüste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0DF06-040A-465C-85C2-C7AC16BE1877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344887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b="1" dirty="0"/>
              <a:t>Pflanzen</a:t>
            </a:r>
            <a:r>
              <a:rPr lang="de-AT" dirty="0"/>
              <a:t>: Weizen, Gerste, verschiedene Gemüsearten, Reis, Baumkulturen, Dattelpalmen</a:t>
            </a:r>
          </a:p>
          <a:p>
            <a:r>
              <a:rPr lang="de-AT" b="1" dirty="0"/>
              <a:t>Tiere</a:t>
            </a:r>
            <a:r>
              <a:rPr lang="de-AT" dirty="0"/>
              <a:t>: Kamele, Kleinvieh, Ziegen, Esel</a:t>
            </a:r>
          </a:p>
          <a:p>
            <a:r>
              <a:rPr lang="de-AT" b="1" dirty="0"/>
              <a:t>Was wird angebaut</a:t>
            </a:r>
            <a:r>
              <a:rPr lang="de-AT" dirty="0"/>
              <a:t>: Getreide, Gemüse, Feigen, Datteln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0DF06-040A-465C-85C2-C7AC16BE1877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344887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Ändere die Daten im Diagramm auf die richtigen Werte ab.</a:t>
            </a:r>
          </a:p>
          <a:p>
            <a:r>
              <a:rPr lang="de-AT" dirty="0"/>
              <a:t>Finde</a:t>
            </a:r>
            <a:r>
              <a:rPr lang="de-AT" baseline="0" dirty="0"/>
              <a:t> die Daten aus dem Internet oder verwende die Flächenangaben vom Notizbereich. Die Größe der Wüsten sind ungefähre Angaben! Gib in der Internetsuche zum Beispiel ein: Wüste Gobi Größe</a:t>
            </a:r>
          </a:p>
          <a:p>
            <a:r>
              <a:rPr lang="de-AT" dirty="0"/>
              <a:t>Ändere die Daten</a:t>
            </a:r>
            <a:r>
              <a:rPr lang="de-AT" baseline="0" dirty="0"/>
              <a:t> (Fläche</a:t>
            </a:r>
            <a:r>
              <a:rPr lang="de-AT" dirty="0"/>
              <a:t>n in km²) im</a:t>
            </a:r>
            <a:r>
              <a:rPr lang="de-AT" baseline="0" dirty="0"/>
              <a:t> Diagramm: </a:t>
            </a:r>
          </a:p>
          <a:p>
            <a:r>
              <a:rPr lang="de-AT" baseline="0" dirty="0"/>
              <a:t>Klicke auf das Diagramm, wähle in der Registerkarte Entwurf </a:t>
            </a:r>
            <a:r>
              <a:rPr lang="de-AT" b="1" i="1" baseline="0" dirty="0"/>
              <a:t>Daten bearbeiten</a:t>
            </a:r>
          </a:p>
          <a:p>
            <a:r>
              <a:rPr lang="de-A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Wüste	Ausdehnung in km²	</a:t>
            </a:r>
          </a:p>
          <a:p>
            <a:r>
              <a:rPr lang="de-A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Sahara	9000000	</a:t>
            </a:r>
          </a:p>
          <a:p>
            <a:r>
              <a:rPr lang="de-A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Atacama	140000	</a:t>
            </a:r>
          </a:p>
          <a:p>
            <a:r>
              <a:rPr lang="de-A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Namib	81000	</a:t>
            </a:r>
          </a:p>
          <a:p>
            <a:r>
              <a:rPr lang="de-AT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Gobi	2350000	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0DF06-040A-465C-85C2-C7AC16BE1877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54434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Finde heraus, in welchem Land sich die Sehenswürdigkeit befindet.</a:t>
            </a:r>
          </a:p>
          <a:p>
            <a:r>
              <a:rPr lang="de-AT" dirty="0"/>
              <a:t>Mit </a:t>
            </a:r>
            <a:r>
              <a:rPr lang="de-AT" i="1" dirty="0"/>
              <a:t>Einfügen &gt; Bilder &gt; Bilder &gt; Onlinebilder </a:t>
            </a:r>
            <a:r>
              <a:rPr lang="de-AT" dirty="0"/>
              <a:t>suche ein Bild der Sehenswürdigkeit.</a:t>
            </a:r>
          </a:p>
          <a:p>
            <a:endParaRPr lang="de-AT" dirty="0"/>
          </a:p>
          <a:p>
            <a:r>
              <a:rPr lang="de-AT" dirty="0"/>
              <a:t>Beachte: Es werden </a:t>
            </a:r>
            <a:r>
              <a:rPr lang="de-AT" b="1" dirty="0"/>
              <a:t>kostenlose Bilder </a:t>
            </a:r>
            <a:r>
              <a:rPr lang="de-AT" dirty="0"/>
              <a:t>(Public Domain, frei verwendbar ohne Urheberangaben) und Bilder mit der </a:t>
            </a:r>
            <a:r>
              <a:rPr lang="de-AT" b="1" dirty="0"/>
              <a:t>Common Creative-Lizenz </a:t>
            </a:r>
            <a:r>
              <a:rPr lang="de-AT" dirty="0"/>
              <a:t>angeboten. </a:t>
            </a:r>
            <a:br>
              <a:rPr lang="de-AT" dirty="0"/>
            </a:br>
            <a:r>
              <a:rPr lang="de-AT" dirty="0"/>
              <a:t>Bei Bildern mit Common Creative-Lizenz wird der Lizenztext (Verweis auf Urheber und Quelle) automatisch eingefügt.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i="1" dirty="0"/>
              <a:t>Der eingefügte Lizenztext könnte beispielsweise so aussehen: </a:t>
            </a:r>
            <a:r>
              <a:rPr lang="de-AT" sz="1200" i="1" dirty="0"/>
              <a:t>"</a:t>
            </a:r>
            <a:r>
              <a:rPr lang="de-AT" sz="1200" i="1" dirty="0">
                <a:hlinkClick r:id="rId3" tooltip="https://www.flickr.com/photos/bobulix/6414202821"/>
              </a:rPr>
              <a:t>Dieses Foto</a:t>
            </a:r>
            <a:r>
              <a:rPr lang="de-AT" sz="1200" i="1" dirty="0"/>
              <a:t>" von Unbekannter Autor ist lizenziert gemäß </a:t>
            </a:r>
            <a:r>
              <a:rPr lang="de-AT" sz="1200" i="1" dirty="0">
                <a:hlinkClick r:id="rId4" tooltip="https://creativecommons.org/licenses/by-nc-nd/3.0/"/>
              </a:rPr>
              <a:t>CC BY-NC-ND</a:t>
            </a:r>
            <a:endParaRPr lang="de-AT" sz="1200" i="1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A0DF06-040A-465C-85C2-C7AC16BE1877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30563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A9CF-ABB2-4FEE-8ED7-269E444268F6}" type="datetimeFigureOut">
              <a:rPr lang="de-AT" smtClean="0"/>
              <a:t>23.10.2023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E5B68-CB7B-45C5-9011-4DBA47F5AA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41316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A9CF-ABB2-4FEE-8ED7-269E444268F6}" type="datetimeFigureOut">
              <a:rPr lang="de-AT" smtClean="0"/>
              <a:t>23.10.2023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E5B68-CB7B-45C5-9011-4DBA47F5AA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27132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A9CF-ABB2-4FEE-8ED7-269E444268F6}" type="datetimeFigureOut">
              <a:rPr lang="de-AT" smtClean="0"/>
              <a:t>23.10.2023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E5B68-CB7B-45C5-9011-4DBA47F5AA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28062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A9CF-ABB2-4FEE-8ED7-269E444268F6}" type="datetimeFigureOut">
              <a:rPr lang="de-AT" smtClean="0"/>
              <a:t>23.10.2023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E5B68-CB7B-45C5-9011-4DBA47F5AA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75332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A9CF-ABB2-4FEE-8ED7-269E444268F6}" type="datetimeFigureOut">
              <a:rPr lang="de-AT" smtClean="0"/>
              <a:t>23.10.2023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E5B68-CB7B-45C5-9011-4DBA47F5AA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1136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A9CF-ABB2-4FEE-8ED7-269E444268F6}" type="datetimeFigureOut">
              <a:rPr lang="de-AT" smtClean="0"/>
              <a:t>23.10.2023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E5B68-CB7B-45C5-9011-4DBA47F5AA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1976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A9CF-ABB2-4FEE-8ED7-269E444268F6}" type="datetimeFigureOut">
              <a:rPr lang="de-AT" smtClean="0"/>
              <a:t>23.10.2023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E5B68-CB7B-45C5-9011-4DBA47F5AA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616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A9CF-ABB2-4FEE-8ED7-269E444268F6}" type="datetimeFigureOut">
              <a:rPr lang="de-AT" smtClean="0"/>
              <a:t>23.10.2023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E5B68-CB7B-45C5-9011-4DBA47F5AA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67945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A9CF-ABB2-4FEE-8ED7-269E444268F6}" type="datetimeFigureOut">
              <a:rPr lang="de-AT" smtClean="0"/>
              <a:t>23.10.2023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E5B68-CB7B-45C5-9011-4DBA47F5AA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92726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A9CF-ABB2-4FEE-8ED7-269E444268F6}" type="datetimeFigureOut">
              <a:rPr lang="de-AT" smtClean="0"/>
              <a:t>23.10.2023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E5B68-CB7B-45C5-9011-4DBA47F5AA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80224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A9CF-ABB2-4FEE-8ED7-269E444268F6}" type="datetimeFigureOut">
              <a:rPr lang="de-AT" smtClean="0"/>
              <a:t>23.10.2023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E5B68-CB7B-45C5-9011-4DBA47F5AA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4752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9A9CF-ABB2-4FEE-8ED7-269E444268F6}" type="datetimeFigureOut">
              <a:rPr lang="de-AT" smtClean="0"/>
              <a:t>23.10.2023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E5B68-CB7B-45C5-9011-4DBA47F5AA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243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pixabay.com/de/kamel-trampeltier-w%C3%BCste-sand-4320/" TargetMode="External"/><Relationship Id="rId3" Type="http://schemas.openxmlformats.org/officeDocument/2006/relationships/image" Target="../media/image1.jpg"/><Relationship Id="rId7" Type="http://schemas.openxmlformats.org/officeDocument/2006/relationships/image" Target="../media/image3.jpg"/><Relationship Id="rId12" Type="http://schemas.openxmlformats.org/officeDocument/2006/relationships/hyperlink" Target="https://pixabay.com/de/namibia-wolwedans-namib-rand-w%C3%BCste-646897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pexels.com/de/foto/sand-wuste-heiss-fussspuren-33147/" TargetMode="External"/><Relationship Id="rId11" Type="http://schemas.openxmlformats.org/officeDocument/2006/relationships/image" Target="../media/image5.jpg"/><Relationship Id="rId5" Type="http://schemas.openxmlformats.org/officeDocument/2006/relationships/image" Target="../media/image2.jpeg"/><Relationship Id="rId10" Type="http://schemas.openxmlformats.org/officeDocument/2006/relationships/hyperlink" Target="https://pixabay.com/de/namibia-reise-afrika-tiere-wildnis-1057543/" TargetMode="External"/><Relationship Id="rId4" Type="http://schemas.openxmlformats.org/officeDocument/2006/relationships/hyperlink" Target="https://pxhere.com/de/photo/1130379" TargetMode="External"/><Relationship Id="rId9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hyperlink" Target="https://en.wikipedia.org/wiki/Atacama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04" y="2996952"/>
            <a:ext cx="7772400" cy="1470025"/>
          </a:xfrm>
        </p:spPr>
        <p:txBody>
          <a:bodyPr/>
          <a:lstStyle/>
          <a:p>
            <a:r>
              <a:rPr lang="de-AT" dirty="0"/>
              <a:t> Wüsten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14795" y="5157192"/>
            <a:ext cx="6400800" cy="369332"/>
          </a:xfrm>
        </p:spPr>
        <p:txBody>
          <a:bodyPr>
            <a:normAutofit/>
          </a:bodyPr>
          <a:lstStyle/>
          <a:p>
            <a:r>
              <a:rPr lang="de-AT" sz="1800" dirty="0"/>
              <a:t>Easy4me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A29FA92-C3A0-4859-9649-32F7B721D795}"/>
              </a:ext>
            </a:extLst>
          </p:cNvPr>
          <p:cNvSpPr txBox="1"/>
          <p:nvPr/>
        </p:nvSpPr>
        <p:spPr>
          <a:xfrm>
            <a:off x="948129" y="6189712"/>
            <a:ext cx="6800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solidFill>
                  <a:srgbClr val="FF0000"/>
                </a:solidFill>
              </a:rPr>
              <a:t>Bei allen Folien findet sich in den Notizen eine Anleitung.</a:t>
            </a:r>
            <a:endParaRPr lang="de-AT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519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435280" cy="1143000"/>
          </a:xfrm>
        </p:spPr>
        <p:txBody>
          <a:bodyPr>
            <a:noAutofit/>
          </a:bodyPr>
          <a:lstStyle/>
          <a:p>
            <a:r>
              <a:rPr lang="de-AT" sz="3200" dirty="0"/>
              <a:t>Eine Sehenswürdigkeit in der Wüste Atacama</a:t>
            </a:r>
          </a:p>
        </p:txBody>
      </p:sp>
      <p:sp>
        <p:nvSpPr>
          <p:cNvPr id="4" name="Rechteck 3"/>
          <p:cNvSpPr/>
          <p:nvPr/>
        </p:nvSpPr>
        <p:spPr>
          <a:xfrm>
            <a:off x="5051007" y="1846957"/>
            <a:ext cx="3132348" cy="20162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extfeld 4"/>
          <p:cNvSpPr txBox="1"/>
          <p:nvPr/>
        </p:nvSpPr>
        <p:spPr>
          <a:xfrm rot="20389437">
            <a:off x="5717907" y="2199122"/>
            <a:ext cx="22556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Hier befindet sich </a:t>
            </a:r>
            <a:br>
              <a:rPr lang="de-AT" dirty="0"/>
            </a:br>
            <a:r>
              <a:rPr lang="de-AT" dirty="0"/>
              <a:t>ein Bild der Sehenswürdigkeit Valle der la Luna!</a:t>
            </a:r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3082147" cy="3989040"/>
          </a:xfrm>
        </p:spPr>
        <p:txBody>
          <a:bodyPr/>
          <a:lstStyle/>
          <a:p>
            <a:pPr marL="0" indent="0">
              <a:buNone/>
            </a:pPr>
            <a:r>
              <a:rPr lang="de-AT" b="1" dirty="0"/>
              <a:t>Valle de la Luna</a:t>
            </a:r>
          </a:p>
          <a:p>
            <a:pPr marL="0" indent="0">
              <a:buNone/>
            </a:pPr>
            <a:r>
              <a:rPr lang="de-AT" dirty="0"/>
              <a:t>Land: ……….</a:t>
            </a:r>
          </a:p>
        </p:txBody>
      </p:sp>
    </p:spTree>
    <p:extLst>
      <p:ext uri="{BB962C8B-B14F-4D97-AF65-F5344CB8AC3E}">
        <p14:creationId xmlns:p14="http://schemas.microsoft.com/office/powerpoint/2010/main" val="2207998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9128" y="141767"/>
            <a:ext cx="7380350" cy="1143000"/>
          </a:xfrm>
        </p:spPr>
        <p:txBody>
          <a:bodyPr>
            <a:noAutofit/>
          </a:bodyPr>
          <a:lstStyle/>
          <a:p>
            <a:r>
              <a:rPr lang="de-AT" sz="3200" dirty="0"/>
              <a:t>Eine Sehenswürdigkeit in der Wüste Gobi</a:t>
            </a:r>
          </a:p>
        </p:txBody>
      </p:sp>
      <p:sp>
        <p:nvSpPr>
          <p:cNvPr id="4" name="Rechteck 3"/>
          <p:cNvSpPr/>
          <p:nvPr/>
        </p:nvSpPr>
        <p:spPr>
          <a:xfrm>
            <a:off x="5508104" y="1700808"/>
            <a:ext cx="3132348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extfeld 4"/>
          <p:cNvSpPr txBox="1"/>
          <p:nvPr/>
        </p:nvSpPr>
        <p:spPr>
          <a:xfrm rot="20389437">
            <a:off x="6030176" y="1841198"/>
            <a:ext cx="22556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Hier befindet sich </a:t>
            </a:r>
            <a:br>
              <a:rPr lang="de-AT" dirty="0"/>
            </a:br>
            <a:r>
              <a:rPr lang="de-AT" dirty="0"/>
              <a:t>ein Bild der Sehenswürdigkeit!</a:t>
            </a:r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220527" y="1268760"/>
            <a:ext cx="3898776" cy="4525963"/>
          </a:xfrm>
        </p:spPr>
        <p:txBody>
          <a:bodyPr/>
          <a:lstStyle/>
          <a:p>
            <a:pPr marL="0" indent="0">
              <a:buNone/>
            </a:pPr>
            <a:r>
              <a:rPr lang="de-AT" b="1" dirty="0"/>
              <a:t>Nationalpark Gobi </a:t>
            </a:r>
            <a:r>
              <a:rPr lang="de-AT" b="1" dirty="0" err="1"/>
              <a:t>Gurwan</a:t>
            </a:r>
            <a:r>
              <a:rPr lang="de-AT" b="1" dirty="0"/>
              <a:t> </a:t>
            </a:r>
            <a:r>
              <a:rPr lang="de-AT" b="1" dirty="0" err="1"/>
              <a:t>Saichan</a:t>
            </a:r>
            <a:endParaRPr lang="de-AT" b="1" dirty="0"/>
          </a:p>
          <a:p>
            <a:pPr marL="0" indent="0">
              <a:buNone/>
            </a:pPr>
            <a:r>
              <a:rPr lang="de-AT" dirty="0"/>
              <a:t>Land: ……….</a:t>
            </a:r>
          </a:p>
        </p:txBody>
      </p:sp>
    </p:spTree>
    <p:extLst>
      <p:ext uri="{BB962C8B-B14F-4D97-AF65-F5344CB8AC3E}">
        <p14:creationId xmlns:p14="http://schemas.microsoft.com/office/powerpoint/2010/main" val="39737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AT" sz="3200" dirty="0"/>
              <a:t>Sehenswürdigkeiten in der Wüste Namib</a:t>
            </a:r>
          </a:p>
        </p:txBody>
      </p:sp>
      <p:sp>
        <p:nvSpPr>
          <p:cNvPr id="4" name="Rechteck 3"/>
          <p:cNvSpPr/>
          <p:nvPr/>
        </p:nvSpPr>
        <p:spPr>
          <a:xfrm>
            <a:off x="5508104" y="1700808"/>
            <a:ext cx="3132348" cy="1728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extfeld 4"/>
          <p:cNvSpPr txBox="1"/>
          <p:nvPr/>
        </p:nvSpPr>
        <p:spPr>
          <a:xfrm rot="20389437">
            <a:off x="5886161" y="2061472"/>
            <a:ext cx="22556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Hier befindet sich </a:t>
            </a:r>
            <a:br>
              <a:rPr lang="de-AT" dirty="0"/>
            </a:br>
            <a:r>
              <a:rPr lang="de-AT" dirty="0"/>
              <a:t>ein Bild der Sehenswürdigkeit!</a:t>
            </a:r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98776" cy="4525963"/>
          </a:xfrm>
        </p:spPr>
        <p:txBody>
          <a:bodyPr/>
          <a:lstStyle/>
          <a:p>
            <a:pPr marL="0" indent="0">
              <a:buNone/>
            </a:pPr>
            <a:r>
              <a:rPr lang="de-AT" b="1" dirty="0"/>
              <a:t>Salzpfanne Sossusvlei</a:t>
            </a:r>
          </a:p>
          <a:p>
            <a:pPr marL="0" indent="0">
              <a:buNone/>
            </a:pPr>
            <a:r>
              <a:rPr lang="de-AT" dirty="0"/>
              <a:t>Land:</a:t>
            </a:r>
          </a:p>
        </p:txBody>
      </p:sp>
    </p:spTree>
    <p:extLst>
      <p:ext uri="{BB962C8B-B14F-4D97-AF65-F5344CB8AC3E}">
        <p14:creationId xmlns:p14="http://schemas.microsoft.com/office/powerpoint/2010/main" val="1402342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/>
        </p:blipFill>
        <p:spPr bwMode="auto">
          <a:xfrm rot="20980588">
            <a:off x="629700" y="3901866"/>
            <a:ext cx="3480889" cy="23205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Impressionen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/>
        </p:blipFill>
        <p:spPr bwMode="auto">
          <a:xfrm rot="20274142">
            <a:off x="233688" y="1571278"/>
            <a:ext cx="3291368" cy="21942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rcRect/>
          <a:stretch/>
        </p:blipFill>
        <p:spPr bwMode="auto">
          <a:xfrm flipH="1">
            <a:off x="2699792" y="1705173"/>
            <a:ext cx="3059121" cy="22943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0"/>
              </a:ext>
            </a:extLst>
          </a:blip>
          <a:srcRect/>
          <a:stretch/>
        </p:blipFill>
        <p:spPr bwMode="auto">
          <a:xfrm>
            <a:off x="4797531" y="4204389"/>
            <a:ext cx="3579646" cy="237897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2"/>
              </a:ext>
            </a:extLst>
          </a:blip>
          <a:srcRect/>
          <a:stretch/>
        </p:blipFill>
        <p:spPr bwMode="auto">
          <a:xfrm rot="1757051">
            <a:off x="5745874" y="2011149"/>
            <a:ext cx="3259994" cy="216531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80757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564849" y="3284984"/>
            <a:ext cx="60143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Auf Wiedersehen!</a:t>
            </a:r>
          </a:p>
        </p:txBody>
      </p:sp>
    </p:spTree>
    <p:extLst>
      <p:ext uri="{BB962C8B-B14F-4D97-AF65-F5344CB8AC3E}">
        <p14:creationId xmlns:p14="http://schemas.microsoft.com/office/powerpoint/2010/main" val="926392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rafik 39">
            <a:extLst>
              <a:ext uri="{FF2B5EF4-FFF2-40B4-BE49-F238E27FC236}">
                <a16:creationId xmlns:a16="http://schemas.microsoft.com/office/drawing/2014/main" id="{4F5D6AA6-D1F9-90EE-B712-76C828171D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5246" y="1798883"/>
            <a:ext cx="3896561" cy="4392488"/>
          </a:xfrm>
          <a:prstGeom prst="rect">
            <a:avLst/>
          </a:prstGeom>
        </p:spPr>
      </p:pic>
      <p:pic>
        <p:nvPicPr>
          <p:cNvPr id="45" name="Grafik 44">
            <a:extLst>
              <a:ext uri="{FF2B5EF4-FFF2-40B4-BE49-F238E27FC236}">
                <a16:creationId xmlns:a16="http://schemas.microsoft.com/office/drawing/2014/main" id="{45F7471A-1579-D150-48B1-699820E081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994561" y="2420889"/>
            <a:ext cx="3273397" cy="2088232"/>
          </a:xfrm>
          <a:prstGeom prst="rect">
            <a:avLst/>
          </a:prstGeom>
        </p:spPr>
      </p:pic>
      <p:sp>
        <p:nvSpPr>
          <p:cNvPr id="46" name="Textfeld 40">
            <a:extLst>
              <a:ext uri="{FF2B5EF4-FFF2-40B4-BE49-F238E27FC236}">
                <a16:creationId xmlns:a16="http://schemas.microsoft.com/office/drawing/2014/main" id="{3F1E4369-3D3A-2693-2D19-70EDCD9B4713}"/>
              </a:ext>
            </a:extLst>
          </p:cNvPr>
          <p:cNvSpPr txBox="1"/>
          <p:nvPr/>
        </p:nvSpPr>
        <p:spPr>
          <a:xfrm>
            <a:off x="4903930" y="4571837"/>
            <a:ext cx="3514725" cy="224155"/>
          </a:xfrm>
          <a:prstGeom prst="rect">
            <a:avLst/>
          </a:prstGeom>
          <a:solidFill>
            <a:prstClr val="white"/>
          </a:solidFill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"</a:t>
            </a:r>
            <a:r>
              <a:rPr lang="de-AT" sz="900" u="sng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Dieses Foto</a:t>
            </a:r>
            <a:r>
              <a:rPr lang="de-AT" sz="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" von Unbekannter Autor ist lizenziert gemäß </a:t>
            </a:r>
            <a:r>
              <a:rPr lang="de-AT" sz="900" u="sng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CC BY-SA</a:t>
            </a:r>
            <a:endParaRPr lang="de-AT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7BA8EE54-A80F-7E6F-A390-BFCE24960668}"/>
              </a:ext>
            </a:extLst>
          </p:cNvPr>
          <p:cNvSpPr txBox="1"/>
          <p:nvPr/>
        </p:nvSpPr>
        <p:spPr>
          <a:xfrm>
            <a:off x="4903930" y="1916832"/>
            <a:ext cx="171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Beispiel: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CAF55DD3-B972-7976-65B5-895AE122019C}"/>
              </a:ext>
            </a:extLst>
          </p:cNvPr>
          <p:cNvSpPr txBox="1"/>
          <p:nvPr/>
        </p:nvSpPr>
        <p:spPr>
          <a:xfrm>
            <a:off x="611560" y="814106"/>
            <a:ext cx="4572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GB" sz="1800" b="1" kern="10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Urheberrecht – Copyright – Creative Commons</a:t>
            </a:r>
            <a:endParaRPr lang="de-AT" sz="1800" b="1" kern="100" dirty="0">
              <a:solidFill>
                <a:srgbClr val="2F5496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965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Anleitung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Füge Folienübergänge für alle Folien hinzu:</a:t>
            </a:r>
            <a:br>
              <a:rPr lang="de-AT" dirty="0"/>
            </a:br>
            <a:r>
              <a:rPr lang="de-AT" sz="1600" dirty="0"/>
              <a:t>Übergänge &gt; Übergänge zu dieser Folie</a:t>
            </a:r>
            <a:br>
              <a:rPr lang="de-AT" sz="1600" dirty="0"/>
            </a:br>
            <a:r>
              <a:rPr lang="de-AT" sz="1600" dirty="0"/>
              <a:t>Wähle einen Folienübergang aus. Befehl: </a:t>
            </a:r>
            <a:r>
              <a:rPr lang="de-AT" sz="1600" i="1" dirty="0"/>
              <a:t>Auf alle anwenden</a:t>
            </a:r>
          </a:p>
          <a:p>
            <a:r>
              <a:rPr lang="de-AT" dirty="0"/>
              <a:t>Wähle ein Design: </a:t>
            </a:r>
            <a:br>
              <a:rPr lang="de-AT" dirty="0"/>
            </a:br>
            <a:r>
              <a:rPr lang="de-AT" sz="1600" dirty="0"/>
              <a:t>Entwurf &gt; Designs</a:t>
            </a:r>
          </a:p>
          <a:p>
            <a:r>
              <a:rPr lang="de-AT" dirty="0"/>
              <a:t>Kontrolliere alle Folien, ob die Texte gut sichtbar sind und verschiebe diese, falls notwendig.</a:t>
            </a:r>
          </a:p>
        </p:txBody>
      </p:sp>
    </p:spTree>
    <p:extLst>
      <p:ext uri="{BB962C8B-B14F-4D97-AF65-F5344CB8AC3E}">
        <p14:creationId xmlns:p14="http://schemas.microsoft.com/office/powerpoint/2010/main" val="459396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So macht man ein Referat richtig!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Keine ganzen Sätze in der Präsentation, nur Stichworte!</a:t>
            </a:r>
          </a:p>
          <a:p>
            <a:r>
              <a:rPr lang="de-AT" dirty="0"/>
              <a:t>Ganz wichtig: nicht von der Folie ablesen!</a:t>
            </a:r>
            <a:br>
              <a:rPr lang="de-AT" dirty="0"/>
            </a:br>
            <a:r>
              <a:rPr lang="de-AT" sz="2000" i="1" dirty="0">
                <a:solidFill>
                  <a:schemeClr val="accent5">
                    <a:lumMod val="50000"/>
                  </a:schemeClr>
                </a:solidFill>
              </a:rPr>
              <a:t>Die Zuseher lesen bereits die Folientexte und langweilen sich, wenn diese wiederholt werden.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47023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Wüsten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3933056"/>
            <a:ext cx="7499176" cy="2520280"/>
          </a:xfrm>
        </p:spPr>
        <p:txBody>
          <a:bodyPr>
            <a:normAutofit fontScale="85000" lnSpcReduction="20000"/>
          </a:bodyPr>
          <a:lstStyle/>
          <a:p>
            <a:r>
              <a:rPr lang="de-AT" dirty="0"/>
              <a:t>Wüste 1</a:t>
            </a:r>
          </a:p>
          <a:p>
            <a:r>
              <a:rPr lang="de-AT" dirty="0"/>
              <a:t>Wüste 2</a:t>
            </a:r>
          </a:p>
          <a:p>
            <a:r>
              <a:rPr lang="de-AT" dirty="0"/>
              <a:t>Wüste 3</a:t>
            </a:r>
          </a:p>
          <a:p>
            <a:r>
              <a:rPr lang="de-AT" dirty="0"/>
              <a:t>Wüste 4</a:t>
            </a:r>
          </a:p>
          <a:p>
            <a:r>
              <a:rPr lang="de-AT" dirty="0"/>
              <a:t>…</a:t>
            </a:r>
          </a:p>
          <a:p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 rot="20387706">
            <a:off x="3688028" y="2249740"/>
            <a:ext cx="3487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Füge hier das Bild einer Wüste ein.</a:t>
            </a:r>
          </a:p>
          <a:p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de-AT" dirty="0">
                <a:solidFill>
                  <a:schemeClr val="accent1">
                    <a:lumMod val="50000"/>
                  </a:schemeClr>
                </a:solidFill>
              </a:rPr>
              <a:t>infügen &gt; Bilder  &gt; Onlinebilder</a:t>
            </a:r>
          </a:p>
          <a:p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de-AT" dirty="0" err="1">
                <a:solidFill>
                  <a:schemeClr val="accent1">
                    <a:lumMod val="50000"/>
                  </a:schemeClr>
                </a:solidFill>
              </a:rPr>
              <a:t>ls</a:t>
            </a:r>
            <a:r>
              <a:rPr lang="de-AT" dirty="0">
                <a:solidFill>
                  <a:schemeClr val="accent1">
                    <a:lumMod val="50000"/>
                  </a:schemeClr>
                </a:solidFill>
              </a:rPr>
              <a:t> Suchbegriff verwende </a:t>
            </a:r>
            <a:r>
              <a:rPr lang="de-AT" b="1" i="1" dirty="0">
                <a:solidFill>
                  <a:schemeClr val="accent1">
                    <a:lumMod val="50000"/>
                  </a:schemeClr>
                </a:solidFill>
              </a:rPr>
              <a:t>Wüste</a:t>
            </a:r>
          </a:p>
        </p:txBody>
      </p:sp>
      <p:sp>
        <p:nvSpPr>
          <p:cNvPr id="6" name="Rechteck 5"/>
          <p:cNvSpPr/>
          <p:nvPr/>
        </p:nvSpPr>
        <p:spPr>
          <a:xfrm>
            <a:off x="3149080" y="1631231"/>
            <a:ext cx="4248472" cy="20882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7109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Sahara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b="1" dirty="0"/>
              <a:t>Kontinent</a:t>
            </a:r>
            <a:r>
              <a:rPr lang="de-AT" dirty="0"/>
              <a:t>:</a:t>
            </a:r>
          </a:p>
          <a:p>
            <a:r>
              <a:rPr lang="de-AT" b="1" dirty="0"/>
              <a:t>Anteil an der Sahara</a:t>
            </a:r>
            <a:r>
              <a:rPr lang="de-AT" dirty="0"/>
              <a:t>: </a:t>
            </a:r>
          </a:p>
          <a:p>
            <a:r>
              <a:rPr lang="de-AT" b="1" dirty="0"/>
              <a:t>Ausdehnung</a:t>
            </a:r>
            <a:r>
              <a:rPr lang="de-AT" dirty="0"/>
              <a:t>: </a:t>
            </a:r>
          </a:p>
          <a:p>
            <a:r>
              <a:rPr lang="de-AT" b="1" dirty="0"/>
              <a:t>Wüstenarten</a:t>
            </a:r>
            <a:r>
              <a:rPr lang="de-AT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24459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Gobi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Kontinent:</a:t>
            </a:r>
          </a:p>
          <a:p>
            <a:r>
              <a:rPr lang="de-AT" dirty="0"/>
              <a:t>Anteil an der Wüste Gobi:</a:t>
            </a:r>
          </a:p>
          <a:p>
            <a:r>
              <a:rPr lang="de-AT" dirty="0"/>
              <a:t>Ausdehnung:</a:t>
            </a:r>
          </a:p>
          <a:p>
            <a:r>
              <a:rPr lang="de-AT" dirty="0"/>
              <a:t>Wüstenart:</a:t>
            </a:r>
          </a:p>
        </p:txBody>
      </p:sp>
    </p:spTree>
    <p:extLst>
      <p:ext uri="{BB962C8B-B14F-4D97-AF65-F5344CB8AC3E}">
        <p14:creationId xmlns:p14="http://schemas.microsoft.com/office/powerpoint/2010/main" val="2693207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Atacama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Kontinent:</a:t>
            </a:r>
          </a:p>
          <a:p>
            <a:r>
              <a:rPr lang="de-AT" dirty="0"/>
              <a:t>Anteil an der Wüste Atacama:</a:t>
            </a:r>
          </a:p>
          <a:p>
            <a:r>
              <a:rPr lang="de-AT" dirty="0"/>
              <a:t>Ausdehnung:</a:t>
            </a:r>
          </a:p>
          <a:p>
            <a:r>
              <a:rPr lang="de-AT" dirty="0"/>
              <a:t>Wüstenart:</a:t>
            </a:r>
          </a:p>
        </p:txBody>
      </p:sp>
    </p:spTree>
    <p:extLst>
      <p:ext uri="{BB962C8B-B14F-4D97-AF65-F5344CB8AC3E}">
        <p14:creationId xmlns:p14="http://schemas.microsoft.com/office/powerpoint/2010/main" val="258003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Namib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Kontinent:</a:t>
            </a:r>
          </a:p>
          <a:p>
            <a:r>
              <a:rPr lang="de-AT" dirty="0"/>
              <a:t>Anteil an der Wüste Namib: </a:t>
            </a:r>
          </a:p>
          <a:p>
            <a:r>
              <a:rPr lang="de-AT" dirty="0"/>
              <a:t>Ausdehnung:</a:t>
            </a:r>
          </a:p>
          <a:p>
            <a:r>
              <a:rPr lang="de-AT" dirty="0"/>
              <a:t>Wüstenart:</a:t>
            </a:r>
          </a:p>
        </p:txBody>
      </p:sp>
    </p:spTree>
    <p:extLst>
      <p:ext uri="{BB962C8B-B14F-4D97-AF65-F5344CB8AC3E}">
        <p14:creationId xmlns:p14="http://schemas.microsoft.com/office/powerpoint/2010/main" val="840083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Oasen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808" cy="4525963"/>
          </a:xfrm>
        </p:spPr>
        <p:txBody>
          <a:bodyPr>
            <a:normAutofit/>
          </a:bodyPr>
          <a:lstStyle/>
          <a:p>
            <a:r>
              <a:rPr lang="de-AT" b="1" dirty="0"/>
              <a:t>Pflanzen</a:t>
            </a:r>
            <a:r>
              <a:rPr lang="de-AT" dirty="0"/>
              <a:t>: Weizen, Gerste, </a:t>
            </a:r>
          </a:p>
          <a:p>
            <a:r>
              <a:rPr lang="de-AT" b="1" dirty="0"/>
              <a:t>Tiere</a:t>
            </a:r>
            <a:r>
              <a:rPr lang="de-AT" dirty="0"/>
              <a:t>: Kamele, </a:t>
            </a:r>
          </a:p>
          <a:p>
            <a:r>
              <a:rPr lang="de-AT" b="1" dirty="0"/>
              <a:t>Was wird angebaut</a:t>
            </a:r>
            <a:r>
              <a:rPr lang="de-AT" dirty="0"/>
              <a:t>: Getreide, </a:t>
            </a:r>
          </a:p>
        </p:txBody>
      </p:sp>
      <p:sp>
        <p:nvSpPr>
          <p:cNvPr id="4" name="Rechteck 3"/>
          <p:cNvSpPr/>
          <p:nvPr/>
        </p:nvSpPr>
        <p:spPr>
          <a:xfrm>
            <a:off x="4860032" y="1552146"/>
            <a:ext cx="3528392" cy="24004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extfeld 4"/>
          <p:cNvSpPr txBox="1"/>
          <p:nvPr/>
        </p:nvSpPr>
        <p:spPr>
          <a:xfrm rot="20389437">
            <a:off x="5380311" y="2569097"/>
            <a:ext cx="23141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Hier befindet sich </a:t>
            </a:r>
            <a:br>
              <a:rPr lang="de-AT" dirty="0"/>
            </a:br>
            <a:r>
              <a:rPr lang="de-AT" dirty="0"/>
              <a:t>das Bild einer Palme oder Oase!</a:t>
            </a:r>
          </a:p>
        </p:txBody>
      </p:sp>
    </p:spTree>
    <p:extLst>
      <p:ext uri="{BB962C8B-B14F-4D97-AF65-F5344CB8AC3E}">
        <p14:creationId xmlns:p14="http://schemas.microsoft.com/office/powerpoint/2010/main" val="3421484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/>
              <a:t>Ausdehnung der Wüsten</a:t>
            </a:r>
            <a:br>
              <a:rPr lang="de-AT" dirty="0"/>
            </a:br>
            <a:r>
              <a:rPr lang="de-AT" sz="2000" dirty="0"/>
              <a:t>in km²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9313970"/>
              </p:ext>
            </p:extLst>
          </p:nvPr>
        </p:nvGraphicFramePr>
        <p:xfrm>
          <a:off x="467544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90284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Eine Sehenswürdigkeit in der Sahara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3235225" cy="4525963"/>
          </a:xfrm>
        </p:spPr>
        <p:txBody>
          <a:bodyPr/>
          <a:lstStyle/>
          <a:p>
            <a:pPr marL="0" indent="0">
              <a:buNone/>
            </a:pPr>
            <a:r>
              <a:rPr lang="de-AT" b="1" dirty="0" err="1"/>
              <a:t>Shali</a:t>
            </a:r>
            <a:r>
              <a:rPr lang="de-AT" b="1" dirty="0"/>
              <a:t> Fortress</a:t>
            </a:r>
          </a:p>
          <a:p>
            <a:pPr marL="0" indent="0">
              <a:buNone/>
            </a:pPr>
            <a:r>
              <a:rPr lang="de-AT" dirty="0"/>
              <a:t>Land: ………</a:t>
            </a:r>
          </a:p>
        </p:txBody>
      </p:sp>
      <p:sp>
        <p:nvSpPr>
          <p:cNvPr id="4" name="Textfeld 3"/>
          <p:cNvSpPr txBox="1"/>
          <p:nvPr/>
        </p:nvSpPr>
        <p:spPr>
          <a:xfrm rot="20389437">
            <a:off x="4944284" y="2415541"/>
            <a:ext cx="22556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Hier befindet sich </a:t>
            </a:r>
            <a:br>
              <a:rPr lang="de-AT" dirty="0"/>
            </a:br>
            <a:r>
              <a:rPr lang="de-AT" dirty="0"/>
              <a:t>ein Bild von </a:t>
            </a:r>
            <a:r>
              <a:rPr lang="de-AT" dirty="0" err="1"/>
              <a:t>Shali</a:t>
            </a:r>
            <a:r>
              <a:rPr lang="de-AT" dirty="0"/>
              <a:t> Fortress!</a:t>
            </a:r>
          </a:p>
        </p:txBody>
      </p:sp>
      <p:sp>
        <p:nvSpPr>
          <p:cNvPr id="5" name="Rechteck 4"/>
          <p:cNvSpPr/>
          <p:nvPr/>
        </p:nvSpPr>
        <p:spPr>
          <a:xfrm>
            <a:off x="4355976" y="1562146"/>
            <a:ext cx="3178696" cy="22344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0315544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1002</Words>
  <Application>Microsoft Office PowerPoint</Application>
  <PresentationFormat>Bildschirmpräsentation (4:3)</PresentationFormat>
  <Paragraphs>135</Paragraphs>
  <Slides>17</Slides>
  <Notes>15</Notes>
  <HiddenSlides>2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Larissa</vt:lpstr>
      <vt:lpstr> Wüsten</vt:lpstr>
      <vt:lpstr>Wüsten</vt:lpstr>
      <vt:lpstr>Sahara</vt:lpstr>
      <vt:lpstr>Gobi</vt:lpstr>
      <vt:lpstr>Atacama</vt:lpstr>
      <vt:lpstr>Namib</vt:lpstr>
      <vt:lpstr>Oasen</vt:lpstr>
      <vt:lpstr>Ausdehnung der Wüsten in km²</vt:lpstr>
      <vt:lpstr>Eine Sehenswürdigkeit in der Sahara</vt:lpstr>
      <vt:lpstr>Eine Sehenswürdigkeit in der Wüste Atacama</vt:lpstr>
      <vt:lpstr>Eine Sehenswürdigkeit in der Wüste Gobi</vt:lpstr>
      <vt:lpstr>Sehenswürdigkeiten in der Wüste Namib</vt:lpstr>
      <vt:lpstr>Impressionen</vt:lpstr>
      <vt:lpstr>PowerPoint-Präsentation</vt:lpstr>
      <vt:lpstr>PowerPoint-Präsentation</vt:lpstr>
      <vt:lpstr>Anleitung</vt:lpstr>
      <vt:lpstr>So macht man ein Referat richtig!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der Stadt</dc:title>
  <dc:creator>EASY4ME</dc:creator>
  <cp:lastModifiedBy>Easy4me</cp:lastModifiedBy>
  <cp:revision>43</cp:revision>
  <dcterms:created xsi:type="dcterms:W3CDTF">2013-03-08T07:51:53Z</dcterms:created>
  <dcterms:modified xsi:type="dcterms:W3CDTF">2023-10-23T07:33:54Z</dcterms:modified>
</cp:coreProperties>
</file>