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4" r:id="rId2"/>
    <p:sldId id="279" r:id="rId3"/>
    <p:sldId id="292" r:id="rId4"/>
    <p:sldId id="283" r:id="rId5"/>
    <p:sldId id="280" r:id="rId6"/>
    <p:sldId id="272" r:id="rId7"/>
    <p:sldId id="273" r:id="rId8"/>
    <p:sldId id="286" r:id="rId9"/>
    <p:sldId id="287" r:id="rId10"/>
    <p:sldId id="261" r:id="rId11"/>
    <p:sldId id="293" r:id="rId12"/>
    <p:sldId id="275" r:id="rId13"/>
    <p:sldId id="263" r:id="rId14"/>
    <p:sldId id="289" r:id="rId15"/>
    <p:sldId id="290" r:id="rId16"/>
    <p:sldId id="285" r:id="rId17"/>
    <p:sldId id="288" r:id="rId18"/>
    <p:sldId id="284" r:id="rId19"/>
    <p:sldId id="282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78" autoAdjust="0"/>
    <p:restoredTop sz="94604" autoAdjust="0"/>
  </p:normalViewPr>
  <p:slideViewPr>
    <p:cSldViewPr snapToGrid="0" snapToObjects="1">
      <p:cViewPr varScale="1">
        <p:scale>
          <a:sx n="150" d="100"/>
          <a:sy n="150" d="100"/>
        </p:scale>
        <p:origin x="19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Tabelle1!$G$1</c:f>
              <c:strCache>
                <c:ptCount val="1"/>
                <c:pt idx="0">
                  <c:v>San Pedro de Atacama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  <a:effectLst/>
          </c:spPr>
          <c:cat>
            <c:strRef>
              <c:f>Tabelle1!$F$2:$F$5</c:f>
              <c:strCache>
                <c:ptCount val="4"/>
                <c:pt idx="0">
                  <c:v>Januar</c:v>
                </c:pt>
                <c:pt idx="1">
                  <c:v>April</c:v>
                </c:pt>
                <c:pt idx="2">
                  <c:v>Juli</c:v>
                </c:pt>
                <c:pt idx="3">
                  <c:v>Oktober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D-4182-8055-3C224845C4D1}"/>
            </c:ext>
          </c:extLst>
        </c:ser>
        <c:ser>
          <c:idx val="1"/>
          <c:order val="1"/>
          <c:tx>
            <c:strRef>
              <c:f>Tabelle1!$H$1</c:f>
              <c:strCache>
                <c:ptCount val="1"/>
                <c:pt idx="0">
                  <c:v>Torres de la Paine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28575">
              <a:solidFill>
                <a:schemeClr val="tx2">
                  <a:lumMod val="75000"/>
                  <a:lumOff val="25000"/>
                </a:schemeClr>
              </a:solidFill>
            </a:ln>
            <a:effectLst/>
          </c:spPr>
          <c:cat>
            <c:strRef>
              <c:f>Tabelle1!$F$2:$F$5</c:f>
              <c:strCache>
                <c:ptCount val="4"/>
                <c:pt idx="0">
                  <c:v>Januar</c:v>
                </c:pt>
                <c:pt idx="1">
                  <c:v>April</c:v>
                </c:pt>
                <c:pt idx="2">
                  <c:v>Juli</c:v>
                </c:pt>
                <c:pt idx="3">
                  <c:v>Oktober</c:v>
                </c:pt>
              </c:strCache>
            </c:strRef>
          </c:cat>
          <c:val>
            <c:numRef>
              <c:f>Tabelle1!$H$2:$H$5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D-4182-8055-3C224845C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760960"/>
        <c:axId val="296778720"/>
      </c:areaChart>
      <c:catAx>
        <c:axId val="2967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6778720"/>
        <c:crosses val="autoZero"/>
        <c:auto val="1"/>
        <c:lblAlgn val="ctr"/>
        <c:lblOffset val="100"/>
        <c:noMultiLvlLbl val="0"/>
      </c:catAx>
      <c:valAx>
        <c:axId val="29677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6760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B0BD-02D4-4D3B-8EB9-E4EEF95602BE}" type="datetimeFigureOut">
              <a:rPr lang="de-AT" smtClean="0"/>
              <a:t>07.06.2026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8FC3-7552-44DB-8F5B-2D39AE8536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23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68FC3-7552-44DB-8F5B-2D39AE85369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603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68FC3-7552-44DB-8F5B-2D39AE85369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086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EB2E-DE4E-48B9-AF40-DA3B89CCF50F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1360-D94B-4141-8345-B3097E366CE3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01D4-79DF-46A8-A67F-B6ECCB7D00EE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2ECE-F2CF-45DF-AAAF-577D6B15DFCA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1ED08-8070-4DE0-AA71-7ADA59FEA42C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CB7A-50DD-467C-8CE2-DB7A93B3810B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2F6C-D846-48DD-8968-FF201FB2CAE0}" type="datetime1">
              <a:rPr lang="de-AT" smtClean="0"/>
              <a:t>07.06.2026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2774-1C6C-49DC-B646-ED4154EB277D}" type="datetime1">
              <a:rPr lang="de-AT" smtClean="0"/>
              <a:t>07.06.2026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2BD7-6A93-4880-94AA-640CC3E49B49}" type="datetime1">
              <a:rPr lang="de-AT" smtClean="0"/>
              <a:t>07.06.2026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D7E4A-99B8-4649-A80B-B2C6B2B5927D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369-4B48-48CD-B59C-97FDF11ACB59}" type="datetime1">
              <a:rPr lang="de-AT" smtClean="0"/>
              <a:t>07.06.2026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C3E3-1FA0-4FF0-AFB7-25577695FA49}" type="datetime1">
              <a:rPr lang="de-AT" smtClean="0"/>
              <a:t>07.06.2026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1C3F8-A498-0C44-D635-FA3F94F0611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de-DE"/>
              <a:t>Chile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263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791" y="1220035"/>
            <a:ext cx="4782848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Gemeinschaftsprojekt: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Europa, USA, Japan, Chile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Extreme Höhenlage: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Die 66 Antennen befinden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sich auf dem unwirtlichen </a:t>
            </a:r>
            <a:r>
              <a:rPr lang="de-DE" sz="1400" noProof="0" dirty="0" err="1">
                <a:latin typeface="Segoe UI" panose="020B0502040204020203" pitchFamily="34" charset="0"/>
                <a:cs typeface="Segoe UI" panose="020B0502040204020203" pitchFamily="34" charset="0"/>
              </a:rPr>
              <a:t>Chajnantor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-Plateau auf über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5,000 Metern Höhe.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Kristallklarer Himmel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: Die extrem dünne, kalte und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trockene Luft minimiert störenden atmosphärischen</a:t>
            </a:r>
            <a:b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Wasserdampf fast vollständig.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65FB37-A63E-4EA5-9CDC-A9223AEAD79A}"/>
              </a:ext>
            </a:extLst>
          </p:cNvPr>
          <p:cNvSpPr txBox="1"/>
          <p:nvPr/>
        </p:nvSpPr>
        <p:spPr>
          <a:xfrm>
            <a:off x="380791" y="4635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Das ALMA-Observatorium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C8E8EE-1F23-8540-EE89-165C53F9B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50" y="2966516"/>
            <a:ext cx="5314950" cy="299054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CB6295-6A96-01C1-8B09-E58D2F737B38}"/>
              </a:ext>
            </a:extLst>
          </p:cNvPr>
          <p:cNvSpPr txBox="1"/>
          <p:nvPr/>
        </p:nvSpPr>
        <p:spPr>
          <a:xfrm>
            <a:off x="508436" y="3783837"/>
            <a:ext cx="317534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AT" sz="8000" dirty="0">
                <a:latin typeface="Gabriola" panose="04040605051002020D02" pitchFamily="82" charset="0"/>
              </a:rPr>
              <a:t>5.000 </a:t>
            </a:r>
            <a:r>
              <a:rPr lang="de-AT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>
              <a:spcBef>
                <a:spcPts val="600"/>
              </a:spcBef>
            </a:pPr>
            <a:r>
              <a:rPr lang="de-AT" dirty="0"/>
              <a:t>Höhe über dem Meeresspiegel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9033E8-43D4-9EE7-2C18-27CAD51C57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50" y="0"/>
            <a:ext cx="2457450" cy="8784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1E27A-4F72-05BD-01F9-A7A4185A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77C8106-E63E-24E2-4730-3811BE6B0343}"/>
              </a:ext>
            </a:extLst>
          </p:cNvPr>
          <p:cNvSpPr txBox="1"/>
          <p:nvPr/>
        </p:nvSpPr>
        <p:spPr>
          <a:xfrm>
            <a:off x="171451" y="4635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Anfahrt zum ALMA-Observatorium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4340A6-D9DB-CC6F-C032-B32803C4C6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2853"/>
            <a:ext cx="9144000" cy="51450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03FE78-23A0-DD97-6111-9426248D8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35" b="24749"/>
          <a:stretch>
            <a:fillRect/>
          </a:stretch>
        </p:blipFill>
        <p:spPr>
          <a:xfrm>
            <a:off x="7556500" y="0"/>
            <a:ext cx="1587500" cy="496769"/>
          </a:xfrm>
          <a:prstGeom prst="rect">
            <a:avLst/>
          </a:prstGeom>
        </p:spPr>
      </p:pic>
      <p:sp>
        <p:nvSpPr>
          <p:cNvPr id="2" name="Legende: Linie 1">
            <a:extLst>
              <a:ext uri="{FF2B5EF4-FFF2-40B4-BE49-F238E27FC236}">
                <a16:creationId xmlns:a16="http://schemas.microsoft.com/office/drawing/2014/main" id="{95CC88CE-43B0-BFC0-4932-A4C14C320B6D}"/>
              </a:ext>
            </a:extLst>
          </p:cNvPr>
          <p:cNvSpPr/>
          <p:nvPr/>
        </p:nvSpPr>
        <p:spPr>
          <a:xfrm flipV="1">
            <a:off x="361949" y="3129559"/>
            <a:ext cx="1172636" cy="476250"/>
          </a:xfrm>
          <a:prstGeom prst="borderCallout1">
            <a:avLst>
              <a:gd name="adj1" fmla="val 112083"/>
              <a:gd name="adj2" fmla="val 39754"/>
              <a:gd name="adj3" fmla="val 421833"/>
              <a:gd name="adj4" fmla="val 97354"/>
            </a:avLst>
          </a:prstGeom>
          <a:solidFill>
            <a:schemeClr val="tx2">
              <a:lumMod val="40000"/>
              <a:lumOff val="60000"/>
            </a:schemeClr>
          </a:solidFill>
          <a:ln w="95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Eingang</a:t>
            </a:r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0F674128-3166-2758-83EA-B12B677FCA52}"/>
              </a:ext>
            </a:extLst>
          </p:cNvPr>
          <p:cNvSpPr/>
          <p:nvPr/>
        </p:nvSpPr>
        <p:spPr>
          <a:xfrm>
            <a:off x="6534149" y="2520589"/>
            <a:ext cx="2403154" cy="781050"/>
          </a:xfrm>
          <a:prstGeom prst="borderCallout1">
            <a:avLst>
              <a:gd name="adj1" fmla="val 112083"/>
              <a:gd name="adj2" fmla="val 39754"/>
              <a:gd name="adj3" fmla="val 255232"/>
              <a:gd name="adj4" fmla="val 56930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ALMA-Betriebsunterstützungszentrum</a:t>
            </a:r>
            <a:endParaRPr lang="de-DE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239D4A11-81DC-63CE-D564-37C6CE6677A9}"/>
              </a:ext>
            </a:extLst>
          </p:cNvPr>
          <p:cNvSpPr/>
          <p:nvPr/>
        </p:nvSpPr>
        <p:spPr>
          <a:xfrm>
            <a:off x="3182112" y="2526939"/>
            <a:ext cx="2546148" cy="476250"/>
          </a:xfrm>
          <a:prstGeom prst="borderCallout1">
            <a:avLst>
              <a:gd name="adj1" fmla="val 112083"/>
              <a:gd name="adj2" fmla="val 39754"/>
              <a:gd name="adj3" fmla="val 336500"/>
              <a:gd name="adj4" fmla="val 87151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Observatorium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DB349-F2DE-2C2A-9CBD-2BE42AEA6AD0}"/>
              </a:ext>
            </a:extLst>
          </p:cNvPr>
          <p:cNvSpPr txBox="1"/>
          <p:nvPr/>
        </p:nvSpPr>
        <p:spPr>
          <a:xfrm>
            <a:off x="252863" y="990361"/>
            <a:ext cx="449058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b="1" dirty="0"/>
              <a:t>ALMA-Betriebsunterstützungszentrum (OSF)</a:t>
            </a: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14,7 km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Alma </a:t>
            </a:r>
            <a:r>
              <a:rPr lang="de-DE" b="1" dirty="0"/>
              <a:t>Observatorium</a:t>
            </a:r>
            <a:r>
              <a:rPr lang="de-DE" dirty="0"/>
              <a:t> </a:t>
            </a:r>
            <a:r>
              <a:rPr lang="de-DE" sz="1400" b="1" noProof="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noProof="0" dirty="0">
                <a:latin typeface="Segoe UI" panose="020B0502040204020203" pitchFamily="34" charset="0"/>
                <a:cs typeface="Segoe UI" panose="020B0502040204020203" pitchFamily="34" charset="0"/>
              </a:rPr>
              <a:t>45 km</a:t>
            </a:r>
          </a:p>
        </p:txBody>
      </p:sp>
    </p:spTree>
    <p:extLst>
      <p:ext uri="{BB962C8B-B14F-4D97-AF65-F5344CB8AC3E}">
        <p14:creationId xmlns:p14="http://schemas.microsoft.com/office/powerpoint/2010/main" val="395301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786" y="1779522"/>
            <a:ext cx="34285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dirty="0"/>
              <a:t>Das </a:t>
            </a:r>
            <a:r>
              <a:rPr dirty="0" err="1"/>
              <a:t>dritth</a:t>
            </a:r>
            <a:r>
              <a:rPr lang="de-AT" dirty="0"/>
              <a:t>ö</a:t>
            </a:r>
            <a:r>
              <a:rPr dirty="0" err="1"/>
              <a:t>chste</a:t>
            </a:r>
            <a:r>
              <a:rPr dirty="0"/>
              <a:t> </a:t>
            </a:r>
            <a:r>
              <a:rPr dirty="0" err="1"/>
              <a:t>Geothermalfeld</a:t>
            </a:r>
            <a:r>
              <a:rPr dirty="0"/>
              <a:t> der</a:t>
            </a:r>
            <a:r>
              <a:rPr lang="de-AT" dirty="0"/>
              <a:t> </a:t>
            </a:r>
            <a:r>
              <a:rPr dirty="0" err="1"/>
              <a:t>Erde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Ü</a:t>
            </a:r>
            <a:r>
              <a:rPr dirty="0" err="1"/>
              <a:t>ber</a:t>
            </a:r>
            <a:r>
              <a:rPr dirty="0"/>
              <a:t> 80 </a:t>
            </a:r>
            <a:r>
              <a:rPr dirty="0" err="1"/>
              <a:t>aktive</a:t>
            </a:r>
            <a:r>
              <a:rPr dirty="0"/>
              <a:t> </a:t>
            </a:r>
            <a:r>
              <a:rPr dirty="0" err="1"/>
              <a:t>Geysire</a:t>
            </a:r>
            <a:r>
              <a:rPr dirty="0"/>
              <a:t> und</a:t>
            </a:r>
            <a:r>
              <a:rPr lang="de-AT" dirty="0"/>
              <a:t> </a:t>
            </a:r>
            <a:r>
              <a:rPr dirty="0" err="1"/>
              <a:t>kochende</a:t>
            </a:r>
            <a:r>
              <a:rPr lang="de-AT" dirty="0"/>
              <a:t> </a:t>
            </a:r>
            <a:r>
              <a:rPr dirty="0" err="1"/>
              <a:t>Schlamml</a:t>
            </a:r>
            <a:r>
              <a:rPr lang="de-AT" dirty="0"/>
              <a:t>ö</a:t>
            </a:r>
            <a:r>
              <a:rPr dirty="0" err="1"/>
              <a:t>cher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Besonders aktiv am </a:t>
            </a:r>
            <a:r>
              <a:rPr dirty="0"/>
              <a:t>Morgen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570A87-B7C0-4296-911A-DF8133B8D375}"/>
              </a:ext>
            </a:extLst>
          </p:cNvPr>
          <p:cNvSpPr txBox="1"/>
          <p:nvPr/>
        </p:nvSpPr>
        <p:spPr>
          <a:xfrm>
            <a:off x="584636" y="4393437"/>
            <a:ext cx="317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4.320 </a:t>
            </a:r>
            <a:r>
              <a:rPr lang="de-AT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AT" dirty="0"/>
            </a:br>
            <a:r>
              <a:rPr lang="de-AT" dirty="0"/>
              <a:t>Höhe über dem Meeresspiegel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F048DD-292D-402D-AC5C-5C086868CD72}"/>
              </a:ext>
            </a:extLst>
          </p:cNvPr>
          <p:cNvSpPr txBox="1"/>
          <p:nvPr/>
        </p:nvSpPr>
        <p:spPr>
          <a:xfrm>
            <a:off x="584636" y="679374"/>
            <a:ext cx="4662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El </a:t>
            </a:r>
            <a:r>
              <a:rPr lang="de-AT" sz="2000" dirty="0" err="1">
                <a:latin typeface="Bodoni MT Condensed" panose="02070606080606020203" pitchFamily="18" charset="0"/>
              </a:rPr>
              <a:t>Tatio</a:t>
            </a:r>
            <a:r>
              <a:rPr lang="de-AT" sz="2000" dirty="0">
                <a:latin typeface="Bodoni MT Condensed" panose="02070606080606020203" pitchFamily="18" charset="0"/>
              </a:rPr>
              <a:t> Geysire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B359215-3162-6FB3-0CF0-C4D121E3BEB8}"/>
              </a:ext>
            </a:extLst>
          </p:cNvPr>
          <p:cNvGrpSpPr/>
          <p:nvPr/>
        </p:nvGrpSpPr>
        <p:grpSpPr>
          <a:xfrm>
            <a:off x="4763854" y="1770888"/>
            <a:ext cx="4380146" cy="5087112"/>
            <a:chOff x="4763854" y="1770888"/>
            <a:chExt cx="4380146" cy="508711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F815E035-72FD-92D0-BF72-790B1EFDA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854" y="1770888"/>
              <a:ext cx="4380146" cy="2464562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A8D51A1-CF62-77B4-A795-510FA935A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3854" y="4393437"/>
              <a:ext cx="4380146" cy="2464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51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742" y="1696844"/>
            <a:ext cx="34746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Lage</a:t>
            </a:r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Die Stadt liegt eingeengt zwischen dem Meer und der steilen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Küstenkordillere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Das Tor zum Kupfer: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Antofagasta lebt fast ausschließlich vom Bergbau.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Hat eines der höchsten Pro-Kopf-Einkommen des Landes.</a:t>
            </a:r>
            <a:endParaRPr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B40FB41-D589-453E-ACF6-7BF1815FC78C}"/>
              </a:ext>
            </a:extLst>
          </p:cNvPr>
          <p:cNvSpPr txBox="1"/>
          <p:nvPr/>
        </p:nvSpPr>
        <p:spPr>
          <a:xfrm>
            <a:off x="270510" y="67044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Antofagasta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B72983-D410-134B-4BE4-7AD7C2BBB47F}"/>
              </a:ext>
            </a:extLst>
          </p:cNvPr>
          <p:cNvSpPr txBox="1"/>
          <p:nvPr/>
        </p:nvSpPr>
        <p:spPr>
          <a:xfrm>
            <a:off x="323850" y="130691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Eine der wichtigsten Hafenstädte Chiles</a:t>
            </a:r>
            <a:endParaRPr lang="de-AT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60CF67C-6EFA-91C0-88AF-6C2BC0FB44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15" b="10261"/>
          <a:stretch>
            <a:fillRect/>
          </a:stretch>
        </p:blipFill>
        <p:spPr>
          <a:xfrm>
            <a:off x="4051696" y="0"/>
            <a:ext cx="5092304" cy="39205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DE645D1-A221-F16B-1D95-478D6B0665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0551"/>
            <a:ext cx="5220586" cy="29374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FAE356D-3927-AFD6-855C-D5A22A6A78CA}"/>
              </a:ext>
            </a:extLst>
          </p:cNvPr>
          <p:cNvSpPr txBox="1"/>
          <p:nvPr/>
        </p:nvSpPr>
        <p:spPr>
          <a:xfrm>
            <a:off x="4391025" y="3031777"/>
            <a:ext cx="4171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Elektrolyse:</a:t>
            </a:r>
            <a:r>
              <a:rPr lang="de-DE" dirty="0"/>
              <a:t> Es entsteht reines </a:t>
            </a:r>
            <a:r>
              <a:rPr lang="de-DE" b="1" dirty="0"/>
              <a:t>Kupferblech</a:t>
            </a:r>
            <a:r>
              <a:rPr lang="de-DE" dirty="0"/>
              <a:t> (z. B. für Kabel &amp; E-Autos). Dieses wird per Zug zurück zum Hafen Antofagasta gebracht und weltweit verschifft.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387FE0-0D1D-6720-062C-88A379AFE54A}"/>
              </a:ext>
            </a:extLst>
          </p:cNvPr>
          <p:cNvSpPr txBox="1"/>
          <p:nvPr/>
        </p:nvSpPr>
        <p:spPr>
          <a:xfrm>
            <a:off x="502920" y="560755"/>
            <a:ext cx="37947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Chiles Kupfer-Kreislauf in Antofagasta </a:t>
            </a:r>
          </a:p>
          <a:p>
            <a:r>
              <a:rPr lang="de-AT" sz="1200" dirty="0"/>
              <a:t>mit großen Umweltauflagen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222E4B-25C1-77A7-6024-B5E0B678814E}"/>
              </a:ext>
            </a:extLst>
          </p:cNvPr>
          <p:cNvSpPr txBox="1"/>
          <p:nvPr/>
        </p:nvSpPr>
        <p:spPr>
          <a:xfrm>
            <a:off x="525780" y="1467037"/>
            <a:ext cx="3642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Start in Antofagasta:</a:t>
            </a:r>
            <a:r>
              <a:rPr lang="de-DE" dirty="0"/>
              <a:t> Die Hafenstadt ist das Tor zur Kupferwelt. Hier starten die orangen Züge (FCAB).</a:t>
            </a:r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EDED07-BE3B-852D-B6A2-26BD5A839282}"/>
              </a:ext>
            </a:extLst>
          </p:cNvPr>
          <p:cNvSpPr txBox="1"/>
          <p:nvPr/>
        </p:nvSpPr>
        <p:spPr>
          <a:xfrm>
            <a:off x="4335780" y="1484301"/>
            <a:ext cx="4282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Die Ladung:</a:t>
            </a:r>
            <a:r>
              <a:rPr lang="de-DE" dirty="0"/>
              <a:t> </a:t>
            </a:r>
            <a:r>
              <a:rPr lang="de-DE" b="1" dirty="0"/>
              <a:t>Schwefelsäure</a:t>
            </a:r>
            <a:r>
              <a:rPr lang="de-DE" dirty="0"/>
              <a:t> (H</a:t>
            </a:r>
            <a:r>
              <a:rPr lang="de-DE" baseline="-25000" dirty="0"/>
              <a:t>2</a:t>
            </a:r>
            <a:r>
              <a:rPr lang="de-DE" dirty="0"/>
              <a:t>​SO</a:t>
            </a:r>
            <a:r>
              <a:rPr lang="de-DE" baseline="-25000" dirty="0"/>
              <a:t>4</a:t>
            </a:r>
            <a:r>
              <a:rPr lang="de-DE" dirty="0"/>
              <a:t>​). Sie wird in der Region aus den Abgasen von Schmelzhütten gewonnen und hoch in die Minen gefahren.</a:t>
            </a:r>
            <a:endParaRPr lang="de-AT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2F10D87-0138-B567-84F7-559394DCF47B}"/>
              </a:ext>
            </a:extLst>
          </p:cNvPr>
          <p:cNvSpPr txBox="1"/>
          <p:nvPr/>
        </p:nvSpPr>
        <p:spPr>
          <a:xfrm>
            <a:off x="464820" y="3031777"/>
            <a:ext cx="3703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Der Zweck ("Kupfer-Kaffeemaschine"):</a:t>
            </a:r>
            <a:r>
              <a:rPr lang="de-DE" dirty="0"/>
              <a:t> In den Bergen wird die Säure über das Erz gesprüht (</a:t>
            </a:r>
            <a:r>
              <a:rPr lang="de-DE" b="1" dirty="0"/>
              <a:t>Haufenlaugung</a:t>
            </a:r>
            <a:r>
              <a:rPr lang="de-DE" dirty="0"/>
              <a:t>), um das Kupfer chemisch aus dem Stein zu lösen.</a:t>
            </a:r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FF3B3D-871E-78FE-ED83-CC94DAE239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8428"/>
            <a:ext cx="9144000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DA317-CDCC-5175-D8A7-84E35CB3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Chile – Die unangefochtene Nr. 1 weltweit</a:t>
            </a:r>
            <a:endParaRPr lang="de-AT" sz="36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3462AA2-187F-6C6F-E3C5-3E26047D1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5163"/>
              </p:ext>
            </p:extLst>
          </p:nvPr>
        </p:nvGraphicFramePr>
        <p:xfrm>
          <a:off x="457200" y="1600200"/>
          <a:ext cx="632619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605">
                  <a:extLst>
                    <a:ext uri="{9D8B030D-6E8A-4147-A177-3AD203B41FA5}">
                      <a16:colId xmlns:a16="http://schemas.microsoft.com/office/drawing/2014/main" val="2029791129"/>
                    </a:ext>
                  </a:extLst>
                </a:gridCol>
                <a:gridCol w="2841585">
                  <a:extLst>
                    <a:ext uri="{9D8B030D-6E8A-4147-A177-3AD203B41FA5}">
                      <a16:colId xmlns:a16="http://schemas.microsoft.com/office/drawing/2014/main" val="1761757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Statistik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/>
                        <a:t>Aktueller Wert (Prognose 2026)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892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Jahresproduktion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ca. 5,3 Millionen Tonnen</a:t>
                      </a:r>
                      <a:endParaRPr lang="de-AT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228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Weltmarktanteil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b="1"/>
                        <a:t>knapp 24 %</a:t>
                      </a:r>
                      <a:r>
                        <a:rPr lang="de-DE"/>
                        <a:t> (fast ein Viertel des gesamten globalen Kupfers)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Herausforderung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dirty="0"/>
                        <a:t>Die Produktion sinkt aktuell leicht (um ca. 2 %), weil das Gestein in alten Minen immer weniger Kupfer enthält (</a:t>
                      </a:r>
                      <a:r>
                        <a:rPr lang="de-DE" i="1" dirty="0"/>
                        <a:t>sinkender Erzgehalt</a:t>
                      </a:r>
                      <a:r>
                        <a:rPr lang="de-DE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52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39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15588-9128-6D35-E22D-3B6369384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1C38540-57FC-A7AC-D47D-5E60C1367F5E}"/>
              </a:ext>
            </a:extLst>
          </p:cNvPr>
          <p:cNvSpPr txBox="1"/>
          <p:nvPr/>
        </p:nvSpPr>
        <p:spPr>
          <a:xfrm>
            <a:off x="120650" y="59291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Antofagasta</a:t>
            </a:r>
          </a:p>
          <a:p>
            <a:r>
              <a:rPr lang="de-AT" sz="1200" dirty="0"/>
              <a:t>Ein Vogelparadies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DF9C7A-2992-F95A-FABB-F4A507CC92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4"/>
          <a:stretch>
            <a:fillRect/>
          </a:stretch>
        </p:blipFill>
        <p:spPr>
          <a:xfrm>
            <a:off x="4451350" y="3252000"/>
            <a:ext cx="4692650" cy="33085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2FFB6BA-C463-66A8-699E-FBA6CA3605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7" t="11376" r="10995"/>
          <a:stretch>
            <a:fillRect/>
          </a:stretch>
        </p:blipFill>
        <p:spPr>
          <a:xfrm>
            <a:off x="0" y="2329715"/>
            <a:ext cx="4692650" cy="3497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4E90F4B-88B4-FD16-BACE-43F2A86CB0DD}"/>
              </a:ext>
            </a:extLst>
          </p:cNvPr>
          <p:cNvSpPr txBox="1"/>
          <p:nvPr/>
        </p:nvSpPr>
        <p:spPr>
          <a:xfrm>
            <a:off x="241300" y="58714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Chileausternfischer</a:t>
            </a:r>
          </a:p>
          <a:p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putzt sein Gefieder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D32D5F-9DEB-5C4C-6588-A3F37B77ACE0}"/>
              </a:ext>
            </a:extLst>
          </p:cNvPr>
          <p:cNvSpPr txBox="1"/>
          <p:nvPr/>
        </p:nvSpPr>
        <p:spPr>
          <a:xfrm>
            <a:off x="120650" y="1452958"/>
            <a:ext cx="28174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Regenbrachvogel</a:t>
            </a:r>
            <a:r>
              <a:rPr lang="de-AT" dirty="0"/>
              <a:t> </a:t>
            </a:r>
          </a:p>
          <a:p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</a:rPr>
              <a:t>überwintert in Chile, ist sonst in Nordamerika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5CCD2EE-A108-C0C4-7058-EAC264E6B708}"/>
              </a:ext>
            </a:extLst>
          </p:cNvPr>
          <p:cNvSpPr txBox="1"/>
          <p:nvPr/>
        </p:nvSpPr>
        <p:spPr>
          <a:xfrm>
            <a:off x="4921838" y="2591838"/>
            <a:ext cx="3891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Truthahngeier</a:t>
            </a:r>
          </a:p>
          <a:p>
            <a:r>
              <a:rPr lang="de-DE" dirty="0"/>
              <a:t>Flügelspannweite 1,80 bis 2 Meter</a:t>
            </a:r>
            <a:endParaRPr lang="de-AT" dirty="0"/>
          </a:p>
          <a:p>
            <a:pPr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0006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6912C-D5DD-9574-8CC7-7AD0CF492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2A11D41-4C8D-E62B-6185-4AC595851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70" b="9170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2AC41FF-41DD-C521-9BB2-08369CAB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de-AT" sz="1600" dirty="0">
                <a:solidFill>
                  <a:schemeClr val="tx2"/>
                </a:solidFill>
              </a:rPr>
              <a:t>Patagonien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055F32-DC52-9065-D3BC-C40C42F05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algn="l"/>
            <a:r>
              <a:rPr lang="de-AT" sz="3500" dirty="0">
                <a:solidFill>
                  <a:schemeClr val="tx2"/>
                </a:solidFill>
              </a:rPr>
              <a:t>Der wilde Süden</a:t>
            </a:r>
          </a:p>
        </p:txBody>
      </p:sp>
    </p:spTree>
    <p:extLst>
      <p:ext uri="{BB962C8B-B14F-4D97-AF65-F5344CB8AC3E}">
        <p14:creationId xmlns:p14="http://schemas.microsoft.com/office/powerpoint/2010/main" val="28496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3640-23A9-C707-4B17-C26E2154C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E2DFC-15F0-5F15-7A61-8C679F6F2AC3}"/>
              </a:ext>
            </a:extLst>
          </p:cNvPr>
          <p:cNvSpPr txBox="1"/>
          <p:nvPr/>
        </p:nvSpPr>
        <p:spPr>
          <a:xfrm>
            <a:off x="367030" y="1229941"/>
            <a:ext cx="349885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de-AT" sz="2000" dirty="0">
                <a:latin typeface="Bodoni MT Condensed" panose="02070606080606020203" pitchFamily="18" charset="0"/>
              </a:rPr>
              <a:t>Die drei Granitnadeln</a:t>
            </a:r>
            <a:br>
              <a:rPr lang="de-AT" dirty="0"/>
            </a:br>
            <a:br>
              <a:rPr lang="de-AT" dirty="0"/>
            </a:br>
            <a:r>
              <a:rPr lang="de-AT" dirty="0"/>
              <a:t>Die </a:t>
            </a:r>
            <a:r>
              <a:rPr lang="de-AT" b="1" dirty="0"/>
              <a:t>Tres Torres</a:t>
            </a:r>
            <a:r>
              <a:rPr lang="de-AT" dirty="0"/>
              <a:t> ragen fast senkrecht über 2500 Meter hoch aus der kargen patagonischen Steppenlandschaft.</a:t>
            </a:r>
          </a:p>
          <a:p>
            <a:pPr>
              <a:spcBef>
                <a:spcPts val="1200"/>
              </a:spcBef>
              <a:defRPr sz="1400"/>
            </a:pPr>
            <a:r>
              <a:rPr lang="de-AT" dirty="0"/>
              <a:t>Im patagonischen Frühling (Anfang Oktober) ist der See vor den Torres noch gefroren.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0A5EC0-11AF-62E4-BCA3-9E5DEC8A00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0" y="3345688"/>
            <a:ext cx="6242261" cy="35123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BF74850-93AE-21FF-2D33-B55C8F45FAA0}"/>
              </a:ext>
            </a:extLst>
          </p:cNvPr>
          <p:cNvSpPr txBox="1"/>
          <p:nvPr/>
        </p:nvSpPr>
        <p:spPr>
          <a:xfrm>
            <a:off x="367030" y="46222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Torres del Paine</a:t>
            </a:r>
          </a:p>
          <a:p>
            <a:r>
              <a:rPr lang="de-AT" sz="1000" dirty="0"/>
              <a:t>Nationalpark in Chile, Patagonien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19F885-24D3-1386-1DED-DB9CFD4C7645}"/>
              </a:ext>
            </a:extLst>
          </p:cNvPr>
          <p:cNvCxnSpPr>
            <a:cxnSpLocks/>
          </p:cNvCxnSpPr>
          <p:nvPr/>
        </p:nvCxnSpPr>
        <p:spPr>
          <a:xfrm>
            <a:off x="441960" y="488950"/>
            <a:ext cx="0" cy="2520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9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09DF17-90FC-880B-EA42-E28D411C20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r="481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354AC0-0AAA-4CB4-8711-075550855632}"/>
              </a:ext>
            </a:extLst>
          </p:cNvPr>
          <p:cNvSpPr txBox="1"/>
          <p:nvPr/>
        </p:nvSpPr>
        <p:spPr>
          <a:xfrm>
            <a:off x="469726" y="2581726"/>
            <a:ext cx="279384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Das Eis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Das Südliche Patagonische Eisfeld ist eine der größten Eisflächenaußerhalb der Polarregionen </a:t>
            </a:r>
            <a:r>
              <a:rPr lang="de-DE" sz="1600" dirty="0" err="1"/>
              <a:t>undspeist</a:t>
            </a:r>
            <a:r>
              <a:rPr lang="de-DE" sz="1600" dirty="0"/>
              <a:t> unzählige massive</a:t>
            </a:r>
            <a:br>
              <a:rPr lang="de-DE" sz="1600" dirty="0"/>
            </a:br>
            <a:r>
              <a:rPr lang="de-DE" sz="1600" dirty="0"/>
              <a:t>Auslassgletscher.</a:t>
            </a:r>
            <a:br>
              <a:rPr lang="de-DE" sz="1600" dirty="0"/>
            </a:br>
            <a:endParaRPr lang="de-AT" sz="16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CED32D-67ED-4918-87FF-4002EB2C73B7}"/>
              </a:ext>
            </a:extLst>
          </p:cNvPr>
          <p:cNvSpPr txBox="1"/>
          <p:nvPr/>
        </p:nvSpPr>
        <p:spPr>
          <a:xfrm>
            <a:off x="3343914" y="2644170"/>
            <a:ext cx="253652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Der Wind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Die berüchtigten patagonischen</a:t>
            </a:r>
            <a:br>
              <a:rPr lang="de-DE" sz="1600" dirty="0"/>
            </a:br>
            <a:r>
              <a:rPr lang="de-DE" sz="1600" dirty="0"/>
              <a:t>Westwinde fegen oft mit</a:t>
            </a:r>
            <a:br>
              <a:rPr lang="de-DE" sz="1600" dirty="0"/>
            </a:br>
            <a:r>
              <a:rPr lang="de-DE" sz="1600" dirty="0"/>
              <a:t>Orkanstarke über die Landschaften und können das Wetter binnen Minuten radikal umschlagen lassen.</a:t>
            </a:r>
            <a:endParaRPr lang="de-AT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323696-46E7-4D07-B438-4AAA99E8BB36}"/>
              </a:ext>
            </a:extLst>
          </p:cNvPr>
          <p:cNvSpPr txBox="1"/>
          <p:nvPr/>
        </p:nvSpPr>
        <p:spPr>
          <a:xfrm>
            <a:off x="6163521" y="2655720"/>
            <a:ext cx="26247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Fauna</a:t>
            </a:r>
            <a:br>
              <a:rPr lang="de-DE" dirty="0"/>
            </a:br>
            <a:br>
              <a:rPr lang="de-DE" dirty="0"/>
            </a:br>
            <a:r>
              <a:rPr lang="de-DE" sz="1600" dirty="0"/>
              <a:t>Guanakos teilen sich die endlosen Weiten mit eleganten Straußenvögeln (Nandus). Hoch oben in den Andenwinden kreisen Kondore</a:t>
            </a:r>
            <a:r>
              <a:rPr lang="de-DE" sz="1200" dirty="0"/>
              <a:t>.</a:t>
            </a:r>
            <a:endParaRPr lang="de-AT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A15C70E-EFF8-490E-8281-E223E4716D83}"/>
              </a:ext>
            </a:extLst>
          </p:cNvPr>
          <p:cNvSpPr txBox="1"/>
          <p:nvPr/>
        </p:nvSpPr>
        <p:spPr>
          <a:xfrm>
            <a:off x="400832" y="4886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Patagoniens Urkräfte</a:t>
            </a:r>
          </a:p>
        </p:txBody>
      </p:sp>
    </p:spTree>
    <p:extLst>
      <p:ext uri="{BB962C8B-B14F-4D97-AF65-F5344CB8AC3E}">
        <p14:creationId xmlns:p14="http://schemas.microsoft.com/office/powerpoint/2010/main" val="2589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593" y="1179970"/>
            <a:ext cx="4489450" cy="278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sz="1400"/>
            </a:pPr>
            <a:r>
              <a:rPr lang="de-DE" noProof="0" dirty="0"/>
              <a:t>Das schmalste Land der Erde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Kontinent: Südamerika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langer, hauchdünner Korridor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gut zu bereisen!</a:t>
            </a:r>
            <a:endParaRPr lang="de-DE" noProof="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durchschnittliche Breite des Staatsgebietes 175 km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im </a:t>
            </a:r>
            <a:r>
              <a:rPr lang="de-DE" noProof="0" dirty="0"/>
              <a:t>Westen: Pazifik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im Osten: Bergkette der Anden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5CF8B3-C4BD-4BE6-A453-AD07221FC98D}"/>
              </a:ext>
            </a:extLst>
          </p:cNvPr>
          <p:cNvSpPr txBox="1"/>
          <p:nvPr/>
        </p:nvSpPr>
        <p:spPr>
          <a:xfrm>
            <a:off x="587593" y="319681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noProof="0" dirty="0"/>
              <a:t>Chile</a:t>
            </a:r>
          </a:p>
          <a:p>
            <a:r>
              <a:rPr lang="de-DE" sz="1200" noProof="0" dirty="0"/>
              <a:t>Extreme Geografie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315BE3-0540-4566-9240-EB989113DFAB}"/>
              </a:ext>
            </a:extLst>
          </p:cNvPr>
          <p:cNvSpPr txBox="1"/>
          <p:nvPr/>
        </p:nvSpPr>
        <p:spPr>
          <a:xfrm>
            <a:off x="720943" y="4208224"/>
            <a:ext cx="27682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noProof="0" dirty="0">
                <a:latin typeface="Gabriola" panose="04040605051002020D02" pitchFamily="82" charset="0"/>
              </a:rPr>
              <a:t>4.300</a:t>
            </a:r>
            <a:r>
              <a:rPr lang="de-DE" noProof="0" dirty="0"/>
              <a:t> </a:t>
            </a:r>
            <a:r>
              <a:rPr lang="de-DE" sz="3200" noProof="0" dirty="0"/>
              <a:t>km</a:t>
            </a:r>
          </a:p>
          <a:p>
            <a:r>
              <a:rPr lang="de-DE" noProof="0" dirty="0"/>
              <a:t>Nord-Süd-Ausdehnung</a:t>
            </a:r>
          </a:p>
        </p:txBody>
      </p:sp>
    </p:spTree>
    <p:extLst>
      <p:ext uri="{BB962C8B-B14F-4D97-AF65-F5344CB8AC3E}">
        <p14:creationId xmlns:p14="http://schemas.microsoft.com/office/powerpoint/2010/main" val="214895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471" y="1746250"/>
            <a:ext cx="358013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 sz="1400"/>
            </a:pPr>
            <a:r>
              <a:rPr lang="en-US" b="1" noProof="1">
                <a:latin typeface="Segoe UI" panose="020B0502040204020203" pitchFamily="34" charset="0"/>
                <a:cs typeface="Segoe UI" panose="020B0502040204020203" pitchFamily="34" charset="0"/>
              </a:rPr>
              <a:t>Gletscher-Kalben</a:t>
            </a:r>
            <a:r>
              <a:rPr lang="en-US" noProof="1">
                <a:latin typeface="Segoe UI" panose="020B0502040204020203" pitchFamily="34" charset="0"/>
                <a:cs typeface="Segoe UI" panose="020B0502040204020203" pitchFamily="34" charset="0"/>
              </a:rPr>
              <a:t>: Gigantische Eismassen bahnen sich ihren Weg durch tiefe chilenische Fjorde und stürzen ins raue Meer.</a:t>
            </a:r>
          </a:p>
          <a:p>
            <a:pPr>
              <a:spcBef>
                <a:spcPts val="1200"/>
              </a:spcBef>
              <a:defRPr sz="1400"/>
            </a:pPr>
            <a:r>
              <a:rPr lang="en-US" sz="1400" b="1" noProof="1">
                <a:latin typeface="Segoe UI" panose="020B0502040204020203" pitchFamily="34" charset="0"/>
                <a:cs typeface="Segoe UI" panose="020B0502040204020203" pitchFamily="34" charset="0"/>
              </a:rPr>
              <a:t>Naturwunder hautnah</a:t>
            </a:r>
            <a:r>
              <a:rPr lang="en-US" noProof="1"/>
              <a:t>: </a:t>
            </a: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Die schmelzenden</a:t>
            </a:r>
            <a:b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Abbruchkanten der Gezeitengletscher leuchten in faszinierendem, tiefen Kobaltblau im Kontrast zum grauen Fjordwasser.</a:t>
            </a:r>
          </a:p>
          <a:p>
            <a:pPr>
              <a:spcBef>
                <a:spcPts val="1200"/>
              </a:spcBef>
              <a:defRPr sz="1400"/>
            </a:pPr>
            <a:r>
              <a:rPr lang="en-US" sz="1400" b="1" noProof="1">
                <a:latin typeface="Segoe UI" panose="020B0502040204020203" pitchFamily="34" charset="0"/>
                <a:cs typeface="Segoe UI" panose="020B0502040204020203" pitchFamily="34" charset="0"/>
              </a:rPr>
              <a:t>Grey &amp; San Rafael</a:t>
            </a:r>
            <a:r>
              <a:rPr lang="en-US" noProof="1"/>
              <a:t>: </a:t>
            </a:r>
            <a:r>
              <a:rPr lang="en-US" sz="1400" noProof="1">
                <a:latin typeface="Segoe UI" panose="020B0502040204020203" pitchFamily="34" charset="0"/>
                <a:cs typeface="Segoe UI" panose="020B0502040204020203" pitchFamily="34" charset="0"/>
              </a:rPr>
              <a:t>Zu den großen Erlebnissen gehört das Befahren der Buchten vor diesen Eiswänden.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A00213-5BB6-18B0-2BF0-CF6E9D08D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34" t="24492" r="10967"/>
          <a:stretch>
            <a:fillRect/>
          </a:stretch>
        </p:blipFill>
        <p:spPr>
          <a:xfrm>
            <a:off x="4133850" y="1746250"/>
            <a:ext cx="5010150" cy="35242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F6A48FD-2378-B27F-4FE9-B29BBDA960AE}"/>
              </a:ext>
            </a:extLst>
          </p:cNvPr>
          <p:cNvSpPr txBox="1"/>
          <p:nvPr/>
        </p:nvSpPr>
        <p:spPr>
          <a:xfrm>
            <a:off x="204471" y="6731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1"/>
              <a:t>| Gletscher im Ozean</a:t>
            </a:r>
          </a:p>
        </p:txBody>
      </p:sp>
    </p:spTree>
    <p:extLst>
      <p:ext uri="{BB962C8B-B14F-4D97-AF65-F5344CB8AC3E}">
        <p14:creationId xmlns:p14="http://schemas.microsoft.com/office/powerpoint/2010/main" val="21220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310" y="1452483"/>
            <a:ext cx="4653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lang="de-AT" dirty="0"/>
              <a:t>Temperaturverlauf Norden und Süden im Vergleich</a:t>
            </a:r>
            <a:br>
              <a:rPr dirty="0"/>
            </a:br>
            <a:br>
              <a:rPr dirty="0"/>
            </a:br>
            <a:r>
              <a:rPr lang="de-AT" dirty="0"/>
              <a:t>St. Pedro im Norden: </a:t>
            </a:r>
            <a:r>
              <a:rPr lang="de-DE" dirty="0"/>
              <a:t>Im Juli kann es tagsüber angenehme </a:t>
            </a:r>
            <a:r>
              <a:rPr lang="de-DE" b="1" dirty="0"/>
              <a:t>20°C</a:t>
            </a:r>
            <a:r>
              <a:rPr lang="de-DE" dirty="0"/>
              <a:t> haben, während das Thermometer nachts auf </a:t>
            </a:r>
            <a:r>
              <a:rPr lang="de-DE" b="1" dirty="0"/>
              <a:t>-5°C</a:t>
            </a:r>
            <a:r>
              <a:rPr lang="de-DE" dirty="0"/>
              <a:t> fällt.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B4290C-C8F4-4F6D-8B90-4C1EFE383328}"/>
              </a:ext>
            </a:extLst>
          </p:cNvPr>
          <p:cNvSpPr txBox="1"/>
          <p:nvPr/>
        </p:nvSpPr>
        <p:spPr>
          <a:xfrm>
            <a:off x="757825" y="7140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Klimatische Kontraste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488EF8A-34F0-8A21-AAD5-258DBE2FE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424156"/>
              </p:ext>
            </p:extLst>
          </p:nvPr>
        </p:nvGraphicFramePr>
        <p:xfrm>
          <a:off x="932180" y="2958363"/>
          <a:ext cx="48133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E88FB38-3527-7A24-C18B-6350C7C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47612"/>
              </p:ext>
            </p:extLst>
          </p:nvPr>
        </p:nvGraphicFramePr>
        <p:xfrm>
          <a:off x="6159500" y="1326634"/>
          <a:ext cx="23622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342341952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0407531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48637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Monat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San Pedro de Atacama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Torres de la Paine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31443383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Januar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16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61966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April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>
                          <a:effectLst/>
                        </a:rPr>
                        <a:t>10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485734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Juli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21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5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168911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Oktober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24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AT" sz="1100" u="none" strike="noStrike" dirty="0">
                          <a:effectLst/>
                        </a:rPr>
                        <a:t>12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7620" marT="7620" marB="0" anchor="ctr"/>
                </a:tc>
                <a:extLst>
                  <a:ext uri="{0D108BD9-81ED-4DB2-BD59-A6C34878D82A}">
                    <a16:rowId xmlns:a16="http://schemas.microsoft.com/office/drawing/2014/main" val="1304096949"/>
                  </a:ext>
                </a:extLst>
              </a:tr>
            </a:tbl>
          </a:graphicData>
        </a:graphic>
      </p:graphicFrame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0069744-98D5-8578-07E3-4FBFA1A8C9D6}"/>
              </a:ext>
            </a:extLst>
          </p:cNvPr>
          <p:cNvSpPr/>
          <p:nvPr/>
        </p:nvSpPr>
        <p:spPr>
          <a:xfrm>
            <a:off x="459805" y="2017692"/>
            <a:ext cx="222250" cy="70366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02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CF832-674E-6A2F-395C-D4A1202A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Schwerpunkte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61AC345-E489-8FAC-1BE3-7363E0F3C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571499"/>
              </p:ext>
            </p:extLst>
          </p:nvPr>
        </p:nvGraphicFramePr>
        <p:xfrm>
          <a:off x="213360" y="1600200"/>
          <a:ext cx="5060950" cy="26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759390060"/>
                    </a:ext>
                  </a:extLst>
                </a:gridCol>
                <a:gridCol w="2820670">
                  <a:extLst>
                    <a:ext uri="{9D8B030D-6E8A-4147-A177-3AD203B41FA5}">
                      <a16:colId xmlns:a16="http://schemas.microsoft.com/office/drawing/2014/main" val="2370290800"/>
                    </a:ext>
                  </a:extLst>
                </a:gridCol>
              </a:tblGrid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dirty="0"/>
                        <a:t>Schwerpunkt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796185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Norden (Atacama)</a:t>
                      </a:r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Observatorien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90325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/>
                        <a:t>Antofagasta</a:t>
                      </a:r>
                      <a:endParaRPr lang="de-A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Kupferbergbau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4251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Süden (Patagonien)</a:t>
                      </a:r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AT" b="1" dirty="0"/>
                        <a:t>Natur &amp; Eis</a:t>
                      </a:r>
                      <a:endParaRPr lang="de-A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43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68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7A2C84-A689-04E2-F7BF-7F8BDC2B3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15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21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Untertitel 2">
            <a:extLst>
              <a:ext uri="{FF2B5EF4-FFF2-40B4-BE49-F238E27FC236}">
                <a16:creationId xmlns:a16="http://schemas.microsoft.com/office/drawing/2014/main" id="{799F224B-C740-4E7A-9490-39D0E3255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580785"/>
            <a:ext cx="7062673" cy="484374"/>
          </a:xfrm>
        </p:spPr>
        <p:txBody>
          <a:bodyPr anchor="b">
            <a:normAutofit/>
          </a:bodyPr>
          <a:lstStyle/>
          <a:p>
            <a:pPr algn="l"/>
            <a:r>
              <a:rPr lang="de-AT" sz="1600" dirty="0">
                <a:solidFill>
                  <a:schemeClr val="tx2"/>
                </a:solidFill>
              </a:rPr>
              <a:t>Die spektakulären Landschaften der Atacamawüste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D4B7C1-7755-4286-84BF-D6C8D7501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5116529"/>
            <a:ext cx="7944130" cy="1000655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3500" dirty="0">
                <a:solidFill>
                  <a:schemeClr val="tx2"/>
                </a:solidFill>
              </a:rPr>
              <a:t>Der trockene Norden</a:t>
            </a:r>
          </a:p>
        </p:txBody>
      </p:sp>
    </p:spTree>
    <p:extLst>
      <p:ext uri="{BB962C8B-B14F-4D97-AF65-F5344CB8AC3E}">
        <p14:creationId xmlns:p14="http://schemas.microsoft.com/office/powerpoint/2010/main" val="24162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549" y="1261875"/>
            <a:ext cx="4008451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 sz="1400"/>
            </a:pPr>
            <a:r>
              <a:rPr lang="de-DE" sz="2000" noProof="0" dirty="0">
                <a:latin typeface="Bodoni MT Condensed" panose="02070606080606020203" pitchFamily="18" charset="0"/>
              </a:rPr>
              <a:t>Das Herz der Wüste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einstiges kleines Oasendorf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ca. 2.400 Metern Höhe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Zentrum für Expeditionen in die trockenste Wüste der Welt.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Traditionelle Häuser aus Lehm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E9B71E-2142-4DBB-A1B1-849B5C336FC5}"/>
              </a:ext>
            </a:extLst>
          </p:cNvPr>
          <p:cNvSpPr txBox="1"/>
          <p:nvPr/>
        </p:nvSpPr>
        <p:spPr>
          <a:xfrm>
            <a:off x="563549" y="5683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noProof="0" dirty="0"/>
              <a:t>San Pedro de Atacama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9475C4-8963-4192-3469-E78FBAD3B1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550" y="3903184"/>
            <a:ext cx="5251450" cy="29548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962090-1218-390C-D68F-AABFB9159E41}"/>
              </a:ext>
            </a:extLst>
          </p:cNvPr>
          <p:cNvSpPr txBox="1"/>
          <p:nvPr/>
        </p:nvSpPr>
        <p:spPr>
          <a:xfrm>
            <a:off x="4716737" y="1138615"/>
            <a:ext cx="4065313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noProof="0" dirty="0">
                <a:latin typeface="Bodoni MT Condensed" panose="02070606080606020203" pitchFamily="18" charset="0"/>
              </a:rPr>
              <a:t>Ausgangspunkt für Ausflüge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bizarre Mondlandschaften (Valle de la Luna)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vulkanische Formationen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Tiefblaue Hochlandlagunen</a:t>
            </a:r>
          </a:p>
          <a:p>
            <a:pPr>
              <a:spcBef>
                <a:spcPts val="600"/>
              </a:spcBef>
            </a:pPr>
            <a:r>
              <a:rPr lang="de-DE" sz="1400" noProof="0" dirty="0"/>
              <a:t>Extreme klimatische Bedingungen: intensive Sonne am Tag und nächtlichen Frost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29B6BC-09CA-2BD4-0A1A-CF0A22C64164}"/>
              </a:ext>
            </a:extLst>
          </p:cNvPr>
          <p:cNvSpPr txBox="1"/>
          <p:nvPr/>
        </p:nvSpPr>
        <p:spPr>
          <a:xfrm>
            <a:off x="624850" y="3633684"/>
            <a:ext cx="31753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noProof="0" dirty="0">
                <a:latin typeface="Gabriola" panose="04040605051002020D02" pitchFamily="82" charset="0"/>
              </a:rPr>
              <a:t>2.400 </a:t>
            </a:r>
            <a:r>
              <a:rPr lang="de-DE" sz="4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DE" noProof="0" dirty="0"/>
            </a:br>
            <a:r>
              <a:rPr lang="de-DE" noProof="0" dirty="0"/>
              <a:t>Höhe über dem Meeresspiegel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4BFC97F-0F29-2647-DAFA-8ED384E6B917}"/>
              </a:ext>
            </a:extLst>
          </p:cNvPr>
          <p:cNvCxnSpPr>
            <a:cxnSpLocks/>
          </p:cNvCxnSpPr>
          <p:nvPr/>
        </p:nvCxnSpPr>
        <p:spPr>
          <a:xfrm>
            <a:off x="609600" y="596900"/>
            <a:ext cx="0" cy="2520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4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799" y="730113"/>
            <a:ext cx="4572001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/>
            </a:pPr>
            <a:r>
              <a:rPr dirty="0" err="1"/>
              <a:t>Lebensfeindliche</a:t>
            </a:r>
            <a:r>
              <a:rPr dirty="0"/>
              <a:t> Sch</a:t>
            </a:r>
            <a:r>
              <a:rPr lang="de-AT" dirty="0"/>
              <a:t>ö</a:t>
            </a:r>
            <a:r>
              <a:rPr dirty="0" err="1"/>
              <a:t>nheit</a:t>
            </a:r>
            <a:endParaRPr lang="de-A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AT" dirty="0"/>
              <a:t>R</a:t>
            </a:r>
            <a:r>
              <a:rPr dirty="0"/>
              <a:t>aue </a:t>
            </a:r>
            <a:r>
              <a:rPr dirty="0" err="1"/>
              <a:t>Kruste</a:t>
            </a:r>
            <a:r>
              <a:rPr dirty="0"/>
              <a:t> </a:t>
            </a:r>
            <a:r>
              <a:rPr dirty="0" err="1"/>
              <a:t>aus</a:t>
            </a:r>
            <a:r>
              <a:rPr dirty="0"/>
              <a:t> </a:t>
            </a:r>
            <a:r>
              <a:rPr dirty="0" err="1"/>
              <a:t>funkelnden</a:t>
            </a:r>
            <a:r>
              <a:rPr dirty="0"/>
              <a:t> </a:t>
            </a:r>
            <a:r>
              <a:rPr dirty="0" err="1"/>
              <a:t>Salzkristallen</a:t>
            </a:r>
            <a:r>
              <a:rPr dirty="0"/>
              <a:t> </a:t>
            </a:r>
            <a:r>
              <a:rPr dirty="0" err="1"/>
              <a:t>erstreckt</a:t>
            </a:r>
            <a:br>
              <a:rPr dirty="0"/>
            </a:br>
            <a:r>
              <a:rPr dirty="0" err="1"/>
              <a:t>sich</a:t>
            </a:r>
            <a:r>
              <a:rPr dirty="0"/>
              <a:t> die Laguna </a:t>
            </a:r>
            <a:r>
              <a:rPr dirty="0" err="1"/>
              <a:t>Chaxa</a:t>
            </a:r>
            <a:endParaRPr lang="de-AT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dirty="0" err="1"/>
              <a:t>wertvolles</a:t>
            </a:r>
            <a:r>
              <a:rPr dirty="0"/>
              <a:t> </a:t>
            </a:r>
            <a:r>
              <a:rPr dirty="0" err="1"/>
              <a:t>Biotop</a:t>
            </a:r>
            <a:r>
              <a:rPr dirty="0"/>
              <a:t> und</a:t>
            </a:r>
            <a:r>
              <a:rPr lang="de-AT" dirty="0"/>
              <a:t> </a:t>
            </a:r>
            <a:r>
              <a:rPr dirty="0" err="1"/>
              <a:t>Brutstatte</a:t>
            </a:r>
            <a:r>
              <a:rPr dirty="0"/>
              <a:t> f</a:t>
            </a:r>
            <a:r>
              <a:rPr lang="de-AT" dirty="0"/>
              <a:t>ü</a:t>
            </a:r>
            <a:r>
              <a:rPr dirty="0"/>
              <a:t>r </a:t>
            </a:r>
            <a:r>
              <a:rPr dirty="0" err="1"/>
              <a:t>bedrohte</a:t>
            </a:r>
            <a:r>
              <a:rPr dirty="0"/>
              <a:t> </a:t>
            </a:r>
            <a:r>
              <a:rPr dirty="0" err="1"/>
              <a:t>Tierarten</a:t>
            </a:r>
            <a:r>
              <a:rPr lang="de-AT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dirty="0"/>
              <a:t>Unter der rauen Salzkruste verbirgt sich hochkonzentrierte Sole, eine der größten Lithiumvorkommen der Welt</a:t>
            </a:r>
            <a:endParaRPr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DADF1F-F6B7-40DC-8C66-F4C16FDBF0D3}"/>
              </a:ext>
            </a:extLst>
          </p:cNvPr>
          <p:cNvSpPr txBox="1"/>
          <p:nvPr/>
        </p:nvSpPr>
        <p:spPr>
          <a:xfrm>
            <a:off x="263047" y="607605"/>
            <a:ext cx="2010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Salar de Atacama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B4AEBC-4E7C-642A-CDC0-F79E2D4C85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1801"/>
            <a:ext cx="6906754" cy="38862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6D8A4A-00D9-BBC7-B5AF-AB78AFCA47A4}"/>
              </a:ext>
            </a:extLst>
          </p:cNvPr>
          <p:cNvSpPr txBox="1"/>
          <p:nvPr/>
        </p:nvSpPr>
        <p:spPr>
          <a:xfrm>
            <a:off x="263047" y="1258413"/>
            <a:ext cx="3175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3.000 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km²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27429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8049" y="812018"/>
            <a:ext cx="426116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1400"/>
            </a:pPr>
            <a:r>
              <a:rPr lang="de-DE" sz="2000" noProof="0" dirty="0">
                <a:latin typeface="Bodoni MT Condensed" panose="02070606080606020203" pitchFamily="18" charset="0"/>
              </a:rPr>
              <a:t>Drei Arten im Einklang</a:t>
            </a:r>
          </a:p>
          <a:p>
            <a:pPr>
              <a:spcBef>
                <a:spcPts val="600"/>
              </a:spcBef>
              <a:defRPr sz="1400"/>
            </a:pPr>
            <a:r>
              <a:rPr lang="de-DE" noProof="0" dirty="0"/>
              <a:t>Laguna </a:t>
            </a:r>
            <a:r>
              <a:rPr lang="de-DE" noProof="0" dirty="0" err="1"/>
              <a:t>Chaxa</a:t>
            </a:r>
            <a:r>
              <a:rPr lang="de-DE" noProof="0" dirty="0"/>
              <a:t> ist weltbekannt </a:t>
            </a:r>
            <a:r>
              <a:rPr lang="de-DE" noProof="0" dirty="0" err="1"/>
              <a:t>fir</a:t>
            </a:r>
            <a:r>
              <a:rPr lang="de-DE" noProof="0" dirty="0"/>
              <a:t> die gleichzeitige Beobachtung von drei </a:t>
            </a:r>
            <a:r>
              <a:rPr lang="de-DE" noProof="0" dirty="0" err="1"/>
              <a:t>Flamingoarten</a:t>
            </a:r>
            <a:r>
              <a:rPr lang="de-DE" noProof="0" dirty="0"/>
              <a:t>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Anden-Flamingo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James-Flamingo</a:t>
            </a:r>
          </a:p>
          <a:p>
            <a:pPr marL="285750" indent="-285750">
              <a:buFont typeface="Arial" panose="020B0604020202020204" pitchFamily="34" charset="0"/>
              <a:buChar char="•"/>
              <a:defRPr sz="1400"/>
            </a:pPr>
            <a:r>
              <a:rPr lang="de-DE" noProof="0" dirty="0"/>
              <a:t>Chile-Flamingo</a:t>
            </a:r>
          </a:p>
          <a:p>
            <a:pPr>
              <a:spcBef>
                <a:spcPts val="1200"/>
              </a:spcBef>
              <a:defRPr sz="1400"/>
            </a:pPr>
            <a:r>
              <a:rPr lang="de-DE" noProof="0" dirty="0"/>
              <a:t>Diese Vögel ernähren sich hochspezialisiert von Algen und winzigen Salinenkrebsen (Artemia), welche ihnen das unverwechselbare, prächtig leuchtende rosa Federkleid verleihen.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B6725C-CA7F-4DDB-B18D-5378F0922778}"/>
              </a:ext>
            </a:extLst>
          </p:cNvPr>
          <p:cNvSpPr txBox="1"/>
          <p:nvPr/>
        </p:nvSpPr>
        <p:spPr>
          <a:xfrm>
            <a:off x="450850" y="732866"/>
            <a:ext cx="3175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Der Anden-Flamingo</a:t>
            </a:r>
          </a:p>
          <a:p>
            <a:pPr>
              <a:spcBef>
                <a:spcPts val="600"/>
              </a:spcBef>
            </a:pPr>
            <a:r>
              <a:rPr lang="de-AT" sz="1200" dirty="0"/>
              <a:t>Die größte Art, gelbe Beine, schwarzer Schnabel, blassrotes Gefieder mit schwarzen Schwanzfedern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F321B8-BA08-5D9C-5DBA-483BC2944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05" t="17392" r="39916" b="40592"/>
          <a:stretch>
            <a:fillRect/>
          </a:stretch>
        </p:blipFill>
        <p:spPr>
          <a:xfrm>
            <a:off x="0" y="2724941"/>
            <a:ext cx="4489607" cy="4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141837-22A0-83FC-A6EF-E31EACB22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26" y="1639180"/>
            <a:ext cx="9144000" cy="11269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818FAC-955E-0AC6-A976-87AD174F5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1578"/>
            <a:ext cx="9159526" cy="16573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79DC69-3EFB-151C-48E5-402E6A8EBD3B}"/>
              </a:ext>
            </a:extLst>
          </p:cNvPr>
          <p:cNvSpPr txBox="1"/>
          <p:nvPr/>
        </p:nvSpPr>
        <p:spPr>
          <a:xfrm>
            <a:off x="377825" y="494784"/>
            <a:ext cx="31781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/>
              <a:t>Laguna </a:t>
            </a:r>
            <a:r>
              <a:rPr lang="de-AT" dirty="0" err="1"/>
              <a:t>Chaxa</a:t>
            </a:r>
            <a:endParaRPr lang="de-AT" dirty="0"/>
          </a:p>
          <a:p>
            <a:r>
              <a:rPr lang="de-AT" sz="1200" dirty="0"/>
              <a:t>Ausblick zu den Vulkanen, alle über 5000 hoch. </a:t>
            </a:r>
          </a:p>
        </p:txBody>
      </p:sp>
      <p:sp>
        <p:nvSpPr>
          <p:cNvPr id="2" name="Legende: Linie 1">
            <a:extLst>
              <a:ext uri="{FF2B5EF4-FFF2-40B4-BE49-F238E27FC236}">
                <a16:creationId xmlns:a16="http://schemas.microsoft.com/office/drawing/2014/main" id="{37F9D9D3-3EE9-1B7E-5FA6-6DBB87281354}"/>
              </a:ext>
            </a:extLst>
          </p:cNvPr>
          <p:cNvSpPr/>
          <p:nvPr/>
        </p:nvSpPr>
        <p:spPr>
          <a:xfrm>
            <a:off x="556261" y="5448300"/>
            <a:ext cx="2582322" cy="710791"/>
          </a:xfrm>
          <a:prstGeom prst="borderCallout1">
            <a:avLst>
              <a:gd name="adj1" fmla="val -11267"/>
              <a:gd name="adj2" fmla="val 46067"/>
              <a:gd name="adj3" fmla="val -187499"/>
              <a:gd name="adj4" fmla="val 536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Licancabour, 5920 m</a:t>
            </a: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8461A3AB-EF94-4764-BEDA-3141BD00FE35}"/>
              </a:ext>
            </a:extLst>
          </p:cNvPr>
          <p:cNvSpPr/>
          <p:nvPr/>
        </p:nvSpPr>
        <p:spPr>
          <a:xfrm>
            <a:off x="5875020" y="274320"/>
            <a:ext cx="2026920" cy="830580"/>
          </a:xfrm>
          <a:prstGeom prst="borderCallout1">
            <a:avLst>
              <a:gd name="adj1" fmla="val 104464"/>
              <a:gd name="adj2" fmla="val 37734"/>
              <a:gd name="adj3" fmla="val 166673"/>
              <a:gd name="adj4" fmla="val 20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/>
              <a:t>Socompa</a:t>
            </a:r>
            <a:r>
              <a:rPr lang="de-AT" b="1" dirty="0"/>
              <a:t>, 6054 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8B852D-0DEF-A419-4D19-5D659E625E31}"/>
              </a:ext>
            </a:extLst>
          </p:cNvPr>
          <p:cNvSpPr txBox="1"/>
          <p:nvPr/>
        </p:nvSpPr>
        <p:spPr>
          <a:xfrm>
            <a:off x="5021580" y="5090160"/>
            <a:ext cx="3939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Socompa</a:t>
            </a:r>
            <a:r>
              <a:rPr lang="de-DE" b="1" dirty="0"/>
              <a:t> – ein Schichtvulkan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Kegelförmig, sehr hoch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Übereinanderliegende Schichten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200" dirty="0"/>
              <a:t>Lava dickflüssig</a:t>
            </a:r>
          </a:p>
        </p:txBody>
      </p:sp>
    </p:spTree>
    <p:extLst>
      <p:ext uri="{BB962C8B-B14F-4D97-AF65-F5344CB8AC3E}">
        <p14:creationId xmlns:p14="http://schemas.microsoft.com/office/powerpoint/2010/main" val="131477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111809A-7FCE-1207-1FE2-C599C6DEC4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2976"/>
            <a:ext cx="9144000" cy="51450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E6391F-ED57-8F27-2835-521E45B72162}"/>
              </a:ext>
            </a:extLst>
          </p:cNvPr>
          <p:cNvSpPr txBox="1"/>
          <p:nvPr/>
        </p:nvSpPr>
        <p:spPr>
          <a:xfrm>
            <a:off x="312420" y="234434"/>
            <a:ext cx="4572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latin typeface="Bodoni MT Condensed" panose="02070606080606020203" pitchFamily="18" charset="0"/>
              </a:rPr>
              <a:t>Vikunja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Familie der Lamas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Trockene Gras der Bergweiden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Zierlich gebaut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9CE784-EE74-3602-505B-9B181846B6B7}"/>
              </a:ext>
            </a:extLst>
          </p:cNvPr>
          <p:cNvSpPr txBox="1"/>
          <p:nvPr/>
        </p:nvSpPr>
        <p:spPr>
          <a:xfrm>
            <a:off x="4059356" y="112538"/>
            <a:ext cx="4856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dirty="0">
                <a:latin typeface="Gabriola" panose="04040605051002020D02" pitchFamily="82" charset="0"/>
              </a:rPr>
              <a:t>3500 </a:t>
            </a:r>
            <a:r>
              <a:rPr lang="de-AT" sz="3200" dirty="0">
                <a:latin typeface="Gabriola" panose="04040605051002020D02" pitchFamily="82" charset="0"/>
              </a:rPr>
              <a:t>m bis </a:t>
            </a:r>
            <a:r>
              <a:rPr lang="de-AT" sz="8000" dirty="0">
                <a:latin typeface="Gabriola" panose="04040605051002020D02" pitchFamily="82" charset="0"/>
              </a:rPr>
              <a:t>5.000 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br>
              <a:rPr lang="de-AT" dirty="0"/>
            </a:br>
            <a:r>
              <a:rPr lang="de-AT" dirty="0"/>
              <a:t>Höhe über dem Meeresspiegel</a:t>
            </a:r>
          </a:p>
        </p:txBody>
      </p:sp>
    </p:spTree>
    <p:extLst>
      <p:ext uri="{BB962C8B-B14F-4D97-AF65-F5344CB8AC3E}">
        <p14:creationId xmlns:p14="http://schemas.microsoft.com/office/powerpoint/2010/main" val="169739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873</Words>
  <Application>Microsoft Office PowerPoint</Application>
  <PresentationFormat>Bildschirmpräsentation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Bodoni MT Condensed</vt:lpstr>
      <vt:lpstr>Calibri</vt:lpstr>
      <vt:lpstr>Gabriola</vt:lpstr>
      <vt:lpstr>Segoe UI</vt:lpstr>
      <vt:lpstr>Office Theme</vt:lpstr>
      <vt:lpstr>Chile</vt:lpstr>
      <vt:lpstr>PowerPoint-Präsentation</vt:lpstr>
      <vt:lpstr>Drei Schwerpunkte</vt:lpstr>
      <vt:lpstr>Der trockene Norden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Chile – Die unangefochtene Nr. 1 weltweit</vt:lpstr>
      <vt:lpstr>PowerPoint-Präsentation</vt:lpstr>
      <vt:lpstr>Der wilde Süden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Christian</dc:creator>
  <cp:keywords/>
  <dc:description>generated using python-pptx</dc:description>
  <cp:lastModifiedBy>Christian Klotz</cp:lastModifiedBy>
  <cp:revision>47</cp:revision>
  <dcterms:created xsi:type="dcterms:W3CDTF">2013-01-27T09:14:16Z</dcterms:created>
  <dcterms:modified xsi:type="dcterms:W3CDTF">2026-06-07T12:11:21Z</dcterms:modified>
  <cp:category/>
</cp:coreProperties>
</file>