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99" r:id="rId2"/>
    <p:sldId id="300" r:id="rId3"/>
    <p:sldId id="303" r:id="rId4"/>
    <p:sldId id="296" r:id="rId5"/>
    <p:sldId id="302" r:id="rId6"/>
    <p:sldId id="295" r:id="rId7"/>
    <p:sldId id="298" r:id="rId8"/>
    <p:sldId id="297" r:id="rId9"/>
    <p:sldId id="30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1" autoAdjust="0"/>
    <p:restoredTop sz="94660"/>
  </p:normalViewPr>
  <p:slideViewPr>
    <p:cSldViewPr snapToGrid="0">
      <p:cViewPr varScale="1">
        <p:scale>
          <a:sx n="93" d="100"/>
          <a:sy n="93" d="100"/>
        </p:scale>
        <p:origin x="108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dirty="0"/>
              <a:t>In Mio. Tonnen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Weltweit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Kupfer</c:v>
                </c:pt>
              </c:strCache>
            </c:strRef>
          </c:cat>
          <c:val>
            <c:numRef>
              <c:f>Tabelle1!$B$2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EC-414D-A408-3FA865A1D7FC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Chile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Kupfer</c:v>
                </c:pt>
              </c:strCache>
            </c:strRef>
          </c:cat>
          <c:val>
            <c:numRef>
              <c:f>Tabelle1!$C$2</c:f>
              <c:numCache>
                <c:formatCode>General</c:formatCode>
                <c:ptCount val="1"/>
                <c:pt idx="0">
                  <c:v>5.25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EC-414D-A408-3FA865A1D7F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0396640"/>
        <c:axId val="170396160"/>
      </c:barChart>
      <c:catAx>
        <c:axId val="170396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70396160"/>
        <c:crosses val="autoZero"/>
        <c:auto val="1"/>
        <c:lblAlgn val="ctr"/>
        <c:lblOffset val="100"/>
        <c:noMultiLvlLbl val="0"/>
      </c:catAx>
      <c:valAx>
        <c:axId val="170396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70396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Menge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F81-4010-AB8E-CEACE4D5D7E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F81-4010-AB8E-CEACE4D5D7E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F81-4010-AB8E-CEACE4D5D7E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F81-4010-AB8E-CEACE4D5D7E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F81-4010-AB8E-CEACE4D5D7E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F81-4010-AB8E-CEACE4D5D7E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F81-4010-AB8E-CEACE4D5D7E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BF81-4010-AB8E-CEACE4D5D7ED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BF81-4010-AB8E-CEACE4D5D7ED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BF81-4010-AB8E-CEACE4D5D7ED}"/>
              </c:ext>
            </c:extLst>
          </c:dPt>
          <c:dLbls>
            <c:delete val="1"/>
          </c:dLbls>
          <c:cat>
            <c:strRef>
              <c:f>Tabelle1!$A$2:$A$11</c:f>
              <c:strCache>
                <c:ptCount val="10"/>
                <c:pt idx="0">
                  <c:v>Codelco,  Chile</c:v>
                </c:pt>
                <c:pt idx="1">
                  <c:v>Freeport-McMoRan,  Vereinigte Staaten</c:v>
                </c:pt>
                <c:pt idx="2">
                  <c:v>Glencore,  Schweiz</c:v>
                </c:pt>
                <c:pt idx="3">
                  <c:v>Grupo México,  Mexiko</c:v>
                </c:pt>
                <c:pt idx="4">
                  <c:v>BHP Billiton,   Australien/Vereinigtes Königreich</c:v>
                </c:pt>
                <c:pt idx="5">
                  <c:v>KGHM Polska Miedź,  Polen</c:v>
                </c:pt>
                <c:pt idx="6">
                  <c:v>First Quantum Minerals,  Kanada</c:v>
                </c:pt>
                <c:pt idx="7">
                  <c:v>Rio Tinto Group,   Australien/Vereinigtes Königreich</c:v>
                </c:pt>
                <c:pt idx="8">
                  <c:v>Antofagasta plc,  Vereinigtes Königreich</c:v>
                </c:pt>
                <c:pt idx="9">
                  <c:v>Minerals and Metals Group,  Australien</c:v>
                </c:pt>
              </c:strCache>
            </c:strRef>
          </c:cat>
          <c:val>
            <c:numRef>
              <c:f>Tabelle1!$B$2:$B$11</c:f>
              <c:numCache>
                <c:formatCode>General</c:formatCode>
                <c:ptCount val="10"/>
                <c:pt idx="0">
                  <c:v>1840</c:v>
                </c:pt>
                <c:pt idx="1">
                  <c:v>1436</c:v>
                </c:pt>
                <c:pt idx="2">
                  <c:v>1247</c:v>
                </c:pt>
                <c:pt idx="3">
                  <c:v>883</c:v>
                </c:pt>
                <c:pt idx="4">
                  <c:v>796</c:v>
                </c:pt>
                <c:pt idx="5">
                  <c:v>553</c:v>
                </c:pt>
                <c:pt idx="6">
                  <c:v>513</c:v>
                </c:pt>
                <c:pt idx="7">
                  <c:v>499</c:v>
                </c:pt>
                <c:pt idx="8">
                  <c:v>486</c:v>
                </c:pt>
                <c:pt idx="9">
                  <c:v>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E6-4DCC-9E72-8741054FBF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dirty="0"/>
              <a:t>In Mio Tonnen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Weltweit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</c:f>
              <c:strCache>
                <c:ptCount val="1"/>
                <c:pt idx="0">
                  <c:v>Lithium</c:v>
                </c:pt>
              </c:strCache>
            </c:strRef>
          </c:cat>
          <c:val>
            <c:numRef>
              <c:f>Tabelle1!$B$2</c:f>
              <c:numCache>
                <c:formatCode>General</c:formatCode>
                <c:ptCount val="1"/>
                <c:pt idx="0">
                  <c:v>129.30000000000001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EC-414D-A408-3FA865A1D7FC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Chile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Tabelle1!$A$2</c:f>
              <c:strCache>
                <c:ptCount val="1"/>
                <c:pt idx="0">
                  <c:v>Lithium</c:v>
                </c:pt>
              </c:strCache>
            </c:strRef>
          </c:cat>
          <c:val>
            <c:numRef>
              <c:f>Tabelle1!$C$2</c:f>
              <c:numCache>
                <c:formatCode>General</c:formatCode>
                <c:ptCount val="1"/>
                <c:pt idx="0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EC-414D-A408-3FA865A1D7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0396640"/>
        <c:axId val="170396160"/>
      </c:barChart>
      <c:catAx>
        <c:axId val="170396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70396160"/>
        <c:crosses val="autoZero"/>
        <c:auto val="1"/>
        <c:lblAlgn val="ctr"/>
        <c:lblOffset val="100"/>
        <c:noMultiLvlLbl val="0"/>
      </c:catAx>
      <c:valAx>
        <c:axId val="170396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70396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In Mio Tonnen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242065227957617E-2"/>
          <c:y val="0.11795169337442661"/>
          <c:w val="0.90906082920190534"/>
          <c:h val="0.721625430875152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Weltweit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</c:f>
              <c:strCache>
                <c:ptCount val="1"/>
                <c:pt idx="0">
                  <c:v>Lithium</c:v>
                </c:pt>
              </c:strCache>
            </c:strRef>
          </c:cat>
          <c:val>
            <c:numRef>
              <c:f>Tabelle1!$B$2</c:f>
              <c:numCache>
                <c:formatCode>General</c:formatCode>
                <c:ptCount val="1"/>
                <c:pt idx="0">
                  <c:v>31900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D2-4958-B653-48CB9FC6D4BD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davon Chile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Tabelle1!$A$2</c:f>
              <c:strCache>
                <c:ptCount val="1"/>
                <c:pt idx="0">
                  <c:v>Lithium</c:v>
                </c:pt>
              </c:strCache>
            </c:strRef>
          </c:cat>
          <c:val>
            <c:numRef>
              <c:f>Tabelle1!$C$2</c:f>
              <c:numCache>
                <c:formatCode>General</c:formatCode>
                <c:ptCount val="1"/>
                <c:pt idx="0">
                  <c:v>9300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7D2-4958-B653-48CB9FC6D4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89144064"/>
        <c:axId val="989142624"/>
      </c:barChart>
      <c:catAx>
        <c:axId val="989144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989142624"/>
        <c:crosses val="autoZero"/>
        <c:auto val="1"/>
        <c:lblAlgn val="ctr"/>
        <c:lblOffset val="100"/>
        <c:noMultiLvlLbl val="0"/>
      </c:catAx>
      <c:valAx>
        <c:axId val="989142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989144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04903D-CB67-4A5C-BD9F-608C93D4893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4C5BCEF6-C000-417A-B93C-06194666A929}">
      <dgm:prSet phldrT="[Text]" phldr="0"/>
      <dgm:spPr/>
      <dgm:t>
        <a:bodyPr/>
        <a:lstStyle/>
        <a:p>
          <a:r>
            <a:rPr lang="de-DE" dirty="0"/>
            <a:t>Bergbauministerium</a:t>
          </a:r>
        </a:p>
      </dgm:t>
    </dgm:pt>
    <dgm:pt modelId="{6DC6D572-65A6-4A15-9B0B-BFA2593EE9AF}" type="parTrans" cxnId="{118B0C7F-CA55-497D-84CB-1F6B4E868256}">
      <dgm:prSet/>
      <dgm:spPr/>
      <dgm:t>
        <a:bodyPr/>
        <a:lstStyle/>
        <a:p>
          <a:endParaRPr lang="de-DE"/>
        </a:p>
      </dgm:t>
    </dgm:pt>
    <dgm:pt modelId="{14B98722-B78F-4BC4-B447-BF24DF86B866}" type="sibTrans" cxnId="{118B0C7F-CA55-497D-84CB-1F6B4E868256}">
      <dgm:prSet/>
      <dgm:spPr/>
      <dgm:t>
        <a:bodyPr/>
        <a:lstStyle/>
        <a:p>
          <a:endParaRPr lang="de-DE"/>
        </a:p>
      </dgm:t>
    </dgm:pt>
    <dgm:pt modelId="{5F1AFD5D-294D-4741-A00C-2CCECC8A0F7A}">
      <dgm:prSet phldrT="[Text]" phldr="0"/>
      <dgm:spPr/>
      <dgm:t>
        <a:bodyPr/>
        <a:lstStyle/>
        <a:p>
          <a:r>
            <a:rPr lang="de-DE" dirty="0"/>
            <a:t>Staatliche Firmen</a:t>
          </a:r>
        </a:p>
      </dgm:t>
    </dgm:pt>
    <dgm:pt modelId="{B8AE7B79-9798-4908-9BA9-3801FEE02F21}" type="parTrans" cxnId="{9489BE1A-DC37-4C84-BC4E-7D471959B743}">
      <dgm:prSet/>
      <dgm:spPr/>
      <dgm:t>
        <a:bodyPr/>
        <a:lstStyle/>
        <a:p>
          <a:endParaRPr lang="de-DE"/>
        </a:p>
      </dgm:t>
    </dgm:pt>
    <dgm:pt modelId="{44FEEFE3-8FEA-4F6A-B8EA-08DC81FFC27E}" type="sibTrans" cxnId="{9489BE1A-DC37-4C84-BC4E-7D471959B743}">
      <dgm:prSet/>
      <dgm:spPr/>
      <dgm:t>
        <a:bodyPr/>
        <a:lstStyle/>
        <a:p>
          <a:endParaRPr lang="de-DE"/>
        </a:p>
      </dgm:t>
    </dgm:pt>
    <dgm:pt modelId="{BAEBB092-EC3F-4263-AE83-5591DC2406C0}" type="pres">
      <dgm:prSet presAssocID="{2104903D-CB67-4A5C-BD9F-608C93D4893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A5E6D65-AD3A-4C14-B4B5-8D76E9D77E90}" type="pres">
      <dgm:prSet presAssocID="{4C5BCEF6-C000-417A-B93C-06194666A929}" presName="hierRoot1" presStyleCnt="0">
        <dgm:presLayoutVars>
          <dgm:hierBranch val="init"/>
        </dgm:presLayoutVars>
      </dgm:prSet>
      <dgm:spPr/>
    </dgm:pt>
    <dgm:pt modelId="{C5A20A92-6A16-4063-81F2-33EC00C29979}" type="pres">
      <dgm:prSet presAssocID="{4C5BCEF6-C000-417A-B93C-06194666A929}" presName="rootComposite1" presStyleCnt="0"/>
      <dgm:spPr/>
    </dgm:pt>
    <dgm:pt modelId="{8EA65BD3-F132-4342-9A2F-FC4F65F77A43}" type="pres">
      <dgm:prSet presAssocID="{4C5BCEF6-C000-417A-B93C-06194666A929}" presName="rootText1" presStyleLbl="node0" presStyleIdx="0" presStyleCnt="1">
        <dgm:presLayoutVars>
          <dgm:chPref val="3"/>
        </dgm:presLayoutVars>
      </dgm:prSet>
      <dgm:spPr/>
    </dgm:pt>
    <dgm:pt modelId="{1035058A-6FAD-4F61-9D45-BE7D03643EDB}" type="pres">
      <dgm:prSet presAssocID="{4C5BCEF6-C000-417A-B93C-06194666A929}" presName="rootConnector1" presStyleLbl="node1" presStyleIdx="0" presStyleCnt="0"/>
      <dgm:spPr/>
    </dgm:pt>
    <dgm:pt modelId="{E8162E93-E9CD-41B8-8F0D-8803EB357FEE}" type="pres">
      <dgm:prSet presAssocID="{4C5BCEF6-C000-417A-B93C-06194666A929}" presName="hierChild2" presStyleCnt="0"/>
      <dgm:spPr/>
    </dgm:pt>
    <dgm:pt modelId="{ABBF0DB6-C9D6-4E1C-8244-F2DEEE5B1F56}" type="pres">
      <dgm:prSet presAssocID="{B8AE7B79-9798-4908-9BA9-3801FEE02F21}" presName="Name37" presStyleLbl="parChTrans1D2" presStyleIdx="0" presStyleCnt="1"/>
      <dgm:spPr/>
    </dgm:pt>
    <dgm:pt modelId="{3BDDB1B3-022A-42E3-8299-9FE5BCB84DB3}" type="pres">
      <dgm:prSet presAssocID="{5F1AFD5D-294D-4741-A00C-2CCECC8A0F7A}" presName="hierRoot2" presStyleCnt="0">
        <dgm:presLayoutVars>
          <dgm:hierBranch val="init"/>
        </dgm:presLayoutVars>
      </dgm:prSet>
      <dgm:spPr/>
    </dgm:pt>
    <dgm:pt modelId="{09D62139-65A0-4F7A-94F2-5A202E1F853F}" type="pres">
      <dgm:prSet presAssocID="{5F1AFD5D-294D-4741-A00C-2CCECC8A0F7A}" presName="rootComposite" presStyleCnt="0"/>
      <dgm:spPr/>
    </dgm:pt>
    <dgm:pt modelId="{045ED30D-6FA1-46E7-9138-2BFD25D48AFA}" type="pres">
      <dgm:prSet presAssocID="{5F1AFD5D-294D-4741-A00C-2CCECC8A0F7A}" presName="rootText" presStyleLbl="node2" presStyleIdx="0" presStyleCnt="1">
        <dgm:presLayoutVars>
          <dgm:chPref val="3"/>
        </dgm:presLayoutVars>
      </dgm:prSet>
      <dgm:spPr/>
    </dgm:pt>
    <dgm:pt modelId="{229677CA-BC25-45A4-A1E9-2CE04C281551}" type="pres">
      <dgm:prSet presAssocID="{5F1AFD5D-294D-4741-A00C-2CCECC8A0F7A}" presName="rootConnector" presStyleLbl="node2" presStyleIdx="0" presStyleCnt="1"/>
      <dgm:spPr/>
    </dgm:pt>
    <dgm:pt modelId="{A388641C-AAB6-40A8-8F12-4495A38E5FAD}" type="pres">
      <dgm:prSet presAssocID="{5F1AFD5D-294D-4741-A00C-2CCECC8A0F7A}" presName="hierChild4" presStyleCnt="0"/>
      <dgm:spPr/>
    </dgm:pt>
    <dgm:pt modelId="{976AEBE7-0BD7-4543-BAEB-332F96B9D8CE}" type="pres">
      <dgm:prSet presAssocID="{5F1AFD5D-294D-4741-A00C-2CCECC8A0F7A}" presName="hierChild5" presStyleCnt="0"/>
      <dgm:spPr/>
    </dgm:pt>
    <dgm:pt modelId="{6C6468A6-C0D5-4ED3-9690-23E53842E141}" type="pres">
      <dgm:prSet presAssocID="{4C5BCEF6-C000-417A-B93C-06194666A929}" presName="hierChild3" presStyleCnt="0"/>
      <dgm:spPr/>
    </dgm:pt>
  </dgm:ptLst>
  <dgm:cxnLst>
    <dgm:cxn modelId="{9489BE1A-DC37-4C84-BC4E-7D471959B743}" srcId="{4C5BCEF6-C000-417A-B93C-06194666A929}" destId="{5F1AFD5D-294D-4741-A00C-2CCECC8A0F7A}" srcOrd="0" destOrd="0" parTransId="{B8AE7B79-9798-4908-9BA9-3801FEE02F21}" sibTransId="{44FEEFE3-8FEA-4F6A-B8EA-08DC81FFC27E}"/>
    <dgm:cxn modelId="{CC0CBF45-2A96-450F-8C31-CCD0EEF2DFC9}" type="presOf" srcId="{4C5BCEF6-C000-417A-B93C-06194666A929}" destId="{8EA65BD3-F132-4342-9A2F-FC4F65F77A43}" srcOrd="0" destOrd="0" presId="urn:microsoft.com/office/officeart/2005/8/layout/orgChart1"/>
    <dgm:cxn modelId="{3B137459-FF80-4B3C-979D-4093E04DA129}" type="presOf" srcId="{B8AE7B79-9798-4908-9BA9-3801FEE02F21}" destId="{ABBF0DB6-C9D6-4E1C-8244-F2DEEE5B1F56}" srcOrd="0" destOrd="0" presId="urn:microsoft.com/office/officeart/2005/8/layout/orgChart1"/>
    <dgm:cxn modelId="{118B0C7F-CA55-497D-84CB-1F6B4E868256}" srcId="{2104903D-CB67-4A5C-BD9F-608C93D48932}" destId="{4C5BCEF6-C000-417A-B93C-06194666A929}" srcOrd="0" destOrd="0" parTransId="{6DC6D572-65A6-4A15-9B0B-BFA2593EE9AF}" sibTransId="{14B98722-B78F-4BC4-B447-BF24DF86B866}"/>
    <dgm:cxn modelId="{5C39C996-65FC-421F-9F32-B728F8733589}" type="presOf" srcId="{5F1AFD5D-294D-4741-A00C-2CCECC8A0F7A}" destId="{045ED30D-6FA1-46E7-9138-2BFD25D48AFA}" srcOrd="0" destOrd="0" presId="urn:microsoft.com/office/officeart/2005/8/layout/orgChart1"/>
    <dgm:cxn modelId="{EC5D58BC-0F0B-4019-AC10-F094C82D71AC}" type="presOf" srcId="{5F1AFD5D-294D-4741-A00C-2CCECC8A0F7A}" destId="{229677CA-BC25-45A4-A1E9-2CE04C281551}" srcOrd="1" destOrd="0" presId="urn:microsoft.com/office/officeart/2005/8/layout/orgChart1"/>
    <dgm:cxn modelId="{FBFF38C9-307D-4F6C-8FAB-BEA130A6DF72}" type="presOf" srcId="{2104903D-CB67-4A5C-BD9F-608C93D48932}" destId="{BAEBB092-EC3F-4263-AE83-5591DC2406C0}" srcOrd="0" destOrd="0" presId="urn:microsoft.com/office/officeart/2005/8/layout/orgChart1"/>
    <dgm:cxn modelId="{45C8B3F1-2F53-4B63-B565-DA1E28A1BA6D}" type="presOf" srcId="{4C5BCEF6-C000-417A-B93C-06194666A929}" destId="{1035058A-6FAD-4F61-9D45-BE7D03643EDB}" srcOrd="1" destOrd="0" presId="urn:microsoft.com/office/officeart/2005/8/layout/orgChart1"/>
    <dgm:cxn modelId="{28105D81-A5E7-4A96-A519-D0532C69F22E}" type="presParOf" srcId="{BAEBB092-EC3F-4263-AE83-5591DC2406C0}" destId="{2A5E6D65-AD3A-4C14-B4B5-8D76E9D77E90}" srcOrd="0" destOrd="0" presId="urn:microsoft.com/office/officeart/2005/8/layout/orgChart1"/>
    <dgm:cxn modelId="{C4EEF103-A5FA-4F6A-9BE1-C4D50332E271}" type="presParOf" srcId="{2A5E6D65-AD3A-4C14-B4B5-8D76E9D77E90}" destId="{C5A20A92-6A16-4063-81F2-33EC00C29979}" srcOrd="0" destOrd="0" presId="urn:microsoft.com/office/officeart/2005/8/layout/orgChart1"/>
    <dgm:cxn modelId="{C8639BDC-312C-44AA-837A-69CC77444DCF}" type="presParOf" srcId="{C5A20A92-6A16-4063-81F2-33EC00C29979}" destId="{8EA65BD3-F132-4342-9A2F-FC4F65F77A43}" srcOrd="0" destOrd="0" presId="urn:microsoft.com/office/officeart/2005/8/layout/orgChart1"/>
    <dgm:cxn modelId="{A25BF409-0B44-436B-8CD2-C65387D8755C}" type="presParOf" srcId="{C5A20A92-6A16-4063-81F2-33EC00C29979}" destId="{1035058A-6FAD-4F61-9D45-BE7D03643EDB}" srcOrd="1" destOrd="0" presId="urn:microsoft.com/office/officeart/2005/8/layout/orgChart1"/>
    <dgm:cxn modelId="{B7418A23-C8B8-4CDC-9F03-5137E6690983}" type="presParOf" srcId="{2A5E6D65-AD3A-4C14-B4B5-8D76E9D77E90}" destId="{E8162E93-E9CD-41B8-8F0D-8803EB357FEE}" srcOrd="1" destOrd="0" presId="urn:microsoft.com/office/officeart/2005/8/layout/orgChart1"/>
    <dgm:cxn modelId="{3F6DBA7A-5761-4CF3-A3EB-2ECC0BB5F8FD}" type="presParOf" srcId="{E8162E93-E9CD-41B8-8F0D-8803EB357FEE}" destId="{ABBF0DB6-C9D6-4E1C-8244-F2DEEE5B1F56}" srcOrd="0" destOrd="0" presId="urn:microsoft.com/office/officeart/2005/8/layout/orgChart1"/>
    <dgm:cxn modelId="{93BFFB62-89BB-4ED1-8EE3-89466DF204C2}" type="presParOf" srcId="{E8162E93-E9CD-41B8-8F0D-8803EB357FEE}" destId="{3BDDB1B3-022A-42E3-8299-9FE5BCB84DB3}" srcOrd="1" destOrd="0" presId="urn:microsoft.com/office/officeart/2005/8/layout/orgChart1"/>
    <dgm:cxn modelId="{B1A9B2BC-3C58-4A1B-942D-018F1567A25C}" type="presParOf" srcId="{3BDDB1B3-022A-42E3-8299-9FE5BCB84DB3}" destId="{09D62139-65A0-4F7A-94F2-5A202E1F853F}" srcOrd="0" destOrd="0" presId="urn:microsoft.com/office/officeart/2005/8/layout/orgChart1"/>
    <dgm:cxn modelId="{54E944D8-72A2-4CAA-9299-FDFFE6EEF96E}" type="presParOf" srcId="{09D62139-65A0-4F7A-94F2-5A202E1F853F}" destId="{045ED30D-6FA1-46E7-9138-2BFD25D48AFA}" srcOrd="0" destOrd="0" presId="urn:microsoft.com/office/officeart/2005/8/layout/orgChart1"/>
    <dgm:cxn modelId="{B0720614-5C1C-4D2C-9727-5BCB1C2FE3B9}" type="presParOf" srcId="{09D62139-65A0-4F7A-94F2-5A202E1F853F}" destId="{229677CA-BC25-45A4-A1E9-2CE04C281551}" srcOrd="1" destOrd="0" presId="urn:microsoft.com/office/officeart/2005/8/layout/orgChart1"/>
    <dgm:cxn modelId="{479AB235-CAC9-4550-915F-7E197704BE88}" type="presParOf" srcId="{3BDDB1B3-022A-42E3-8299-9FE5BCB84DB3}" destId="{A388641C-AAB6-40A8-8F12-4495A38E5FAD}" srcOrd="1" destOrd="0" presId="urn:microsoft.com/office/officeart/2005/8/layout/orgChart1"/>
    <dgm:cxn modelId="{7A6B0267-E81F-4DE7-8E0F-77B22575B10E}" type="presParOf" srcId="{3BDDB1B3-022A-42E3-8299-9FE5BCB84DB3}" destId="{976AEBE7-0BD7-4543-BAEB-332F96B9D8CE}" srcOrd="2" destOrd="0" presId="urn:microsoft.com/office/officeart/2005/8/layout/orgChart1"/>
    <dgm:cxn modelId="{023A913B-5966-497C-9AAB-47EB134DF5AA}" type="presParOf" srcId="{2A5E6D65-AD3A-4C14-B4B5-8D76E9D77E90}" destId="{6C6468A6-C0D5-4ED3-9690-23E53842E14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BF0DB6-C9D6-4E1C-8244-F2DEEE5B1F56}">
      <dsp:nvSpPr>
        <dsp:cNvPr id="0" name=""/>
        <dsp:cNvSpPr/>
      </dsp:nvSpPr>
      <dsp:spPr>
        <a:xfrm>
          <a:off x="5212080" y="1798278"/>
          <a:ext cx="91440" cy="7547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547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A65BD3-F132-4342-9A2F-FC4F65F77A43}">
      <dsp:nvSpPr>
        <dsp:cNvPr id="0" name=""/>
        <dsp:cNvSpPr/>
      </dsp:nvSpPr>
      <dsp:spPr>
        <a:xfrm>
          <a:off x="3460700" y="1178"/>
          <a:ext cx="3594199" cy="1797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300" kern="1200" dirty="0"/>
            <a:t>Bergbauministerium</a:t>
          </a:r>
        </a:p>
      </dsp:txBody>
      <dsp:txXfrm>
        <a:off x="3460700" y="1178"/>
        <a:ext cx="3594199" cy="1797099"/>
      </dsp:txXfrm>
    </dsp:sp>
    <dsp:sp modelId="{045ED30D-6FA1-46E7-9138-2BFD25D48AFA}">
      <dsp:nvSpPr>
        <dsp:cNvPr id="0" name=""/>
        <dsp:cNvSpPr/>
      </dsp:nvSpPr>
      <dsp:spPr>
        <a:xfrm>
          <a:off x="3460700" y="2553059"/>
          <a:ext cx="3594199" cy="1797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300" kern="1200" dirty="0"/>
            <a:t>Staatliche Firmen</a:t>
          </a:r>
        </a:p>
      </dsp:txBody>
      <dsp:txXfrm>
        <a:off x="3460700" y="2553059"/>
        <a:ext cx="3594199" cy="1797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51682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0063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64268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35986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25232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66242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26179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2515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36419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30551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59553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888A7-A340-47BE-9C9B-88E8D8FF1ACA}" type="datetime1">
              <a:rPr lang="de-AT" smtClean="0"/>
              <a:t>07.06.2026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4C278CF-016E-4A92-5B55-85AE4325D5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6115" y="185738"/>
            <a:ext cx="1095370" cy="365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8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wikipedia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121D83-4C63-6E07-EDBC-A7EE6B545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de-DE" sz="4000" dirty="0"/>
              <a:t>Bergbau Chile</a:t>
            </a:r>
          </a:p>
        </p:txBody>
      </p:sp>
      <p:sp>
        <p:nvSpPr>
          <p:cNvPr id="46" name="Inhaltsplatzhalter 2">
            <a:extLst>
              <a:ext uri="{FF2B5EF4-FFF2-40B4-BE49-F238E27FC236}">
                <a16:creationId xmlns:a16="http://schemas.microsoft.com/office/drawing/2014/main" id="{6BBE5D80-A081-39EF-1BEB-2EFEE1083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3" y="2100106"/>
            <a:ext cx="7568282" cy="3613149"/>
          </a:xfrm>
        </p:spPr>
        <p:txBody>
          <a:bodyPr anchor="ctr">
            <a:normAutofit/>
          </a:bodyPr>
          <a:lstStyle/>
          <a:p>
            <a:r>
              <a:rPr lang="de-DE" sz="2000" b="1" dirty="0"/>
              <a:t>Kupfer</a:t>
            </a:r>
            <a:r>
              <a:rPr lang="de-DE" sz="2000" dirty="0"/>
              <a:t>: ca. 19,4 % der globalen Ressourcen</a:t>
            </a:r>
          </a:p>
          <a:p>
            <a:r>
              <a:rPr lang="de-DE" sz="2400" dirty="0"/>
              <a:t>24% Marktanteil</a:t>
            </a:r>
          </a:p>
          <a:p>
            <a:r>
              <a:rPr lang="de-DE" sz="2000" b="1" dirty="0"/>
              <a:t>Lithium</a:t>
            </a:r>
            <a:r>
              <a:rPr lang="de-DE" sz="2000" dirty="0"/>
              <a:t>: Vorkommen in Salar de Atacama</a:t>
            </a:r>
          </a:p>
          <a:p>
            <a:r>
              <a:rPr lang="de-DE" sz="2400" dirty="0"/>
              <a:t>27 % des weltweiten Bedarfs</a:t>
            </a:r>
          </a:p>
          <a:p>
            <a:r>
              <a:rPr lang="de-DE" sz="2400" dirty="0"/>
              <a:t>Platz 2 nach Australien</a:t>
            </a:r>
          </a:p>
        </p:txBody>
      </p:sp>
    </p:spTree>
    <p:extLst>
      <p:ext uri="{BB962C8B-B14F-4D97-AF65-F5344CB8AC3E}">
        <p14:creationId xmlns:p14="http://schemas.microsoft.com/office/powerpoint/2010/main" val="3317036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569B6-6594-57BD-38BE-B110DA890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C74763-E996-E722-D232-2493C87BA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Bergbau Chile - Trends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4635D4-7E97-2711-D987-E65616022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de-DE" dirty="0"/>
              <a:t>Grüne Wandel (Eco Mining)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Strombedarf (teilweise) aus </a:t>
            </a:r>
            <a:r>
              <a:rPr lang="de-DE" dirty="0" err="1"/>
              <a:t>aus</a:t>
            </a:r>
            <a:r>
              <a:rPr lang="de-DE" dirty="0"/>
              <a:t> Solar und Wind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Wassermangel: Meerwasserentsalzung</a:t>
            </a:r>
            <a:br>
              <a:rPr lang="de-DE" dirty="0"/>
            </a:br>
            <a:r>
              <a:rPr lang="de-DE" dirty="0"/>
              <a:t>Transport über Pipelines</a:t>
            </a:r>
          </a:p>
          <a:p>
            <a:pPr>
              <a:lnSpc>
                <a:spcPct val="150000"/>
              </a:lnSpc>
            </a:pPr>
            <a:r>
              <a:rPr lang="de-DE" dirty="0"/>
              <a:t>Wirtschaft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Über 50 % der Gesamtexporte</a:t>
            </a:r>
          </a:p>
          <a:p>
            <a:pPr lvl="1">
              <a:lnSpc>
                <a:spcPct val="150000"/>
              </a:lnSpc>
            </a:pPr>
            <a:r>
              <a:rPr lang="de-DE" dirty="0"/>
              <a:t>Hauptabnehmer: China</a:t>
            </a:r>
          </a:p>
        </p:txBody>
      </p:sp>
    </p:spTree>
    <p:extLst>
      <p:ext uri="{BB962C8B-B14F-4D97-AF65-F5344CB8AC3E}">
        <p14:creationId xmlns:p14="http://schemas.microsoft.com/office/powerpoint/2010/main" val="51264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0FB3B6-C0C4-9B29-120F-B79DCF587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Organisation Bergbau in Chile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CC9F9522-490F-101A-0C50-18F164137A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89297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3767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5C7D59-4A22-3588-BCA6-2E4F006DE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Kupferförderung</a:t>
            </a:r>
            <a:br>
              <a:rPr lang="de-DE" dirty="0"/>
            </a:br>
            <a:r>
              <a:rPr lang="de-DE" sz="1300" dirty="0"/>
              <a:t>Stand: 2023, </a:t>
            </a:r>
            <a:r>
              <a:rPr lang="de-DE" sz="1300" dirty="0">
                <a:hlinkClick r:id="rId2"/>
              </a:rPr>
              <a:t>Wikipedia</a:t>
            </a:r>
            <a:endParaRPr lang="de-DE" sz="1300" dirty="0"/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FA3EEFF4-EAD5-8968-8CBF-F35F78065F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8052137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967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85262F-8FD9-FBB7-1164-62193C173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Firmen, die in Chile Kupfer abbauen</a:t>
            </a:r>
          </a:p>
        </p:txBody>
      </p:sp>
      <p:graphicFrame>
        <p:nvGraphicFramePr>
          <p:cNvPr id="16" name="Inhaltsplatzhalter 15">
            <a:extLst>
              <a:ext uri="{FF2B5EF4-FFF2-40B4-BE49-F238E27FC236}">
                <a16:creationId xmlns:a16="http://schemas.microsoft.com/office/drawing/2014/main" id="{8C388BB0-1C8A-6F2F-AC01-1BF319590C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738568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2771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654164-2344-6934-6D30-BEF4448C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Kupferreserven</a:t>
            </a:r>
            <a:br>
              <a:rPr lang="de-DE" dirty="0"/>
            </a:br>
            <a:r>
              <a:rPr lang="de-DE" sz="1300" dirty="0"/>
              <a:t>geschätzt 2025 </a:t>
            </a:r>
            <a:br>
              <a:rPr lang="de-DE" dirty="0"/>
            </a:b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C1F6070-0217-C3FA-288F-CB3889A54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69175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943C2-5BAE-BE20-5A48-D635B6FD8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35A981-EB8C-9C7D-F4B6-E2EA01367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Lithiumabbau</a:t>
            </a:r>
            <a:endParaRPr lang="de-DE" sz="1300" dirty="0"/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CF117836-D828-65F0-31CD-4877B10729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4693429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9340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BFC88-2AEC-DBF2-2F2C-41E0DC771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580217-179F-E0E5-2096-17477C733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Lithiumreserven</a:t>
            </a:r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74100FEB-EE5F-0332-6668-10C3FD813B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5037055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5748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90B829-8650-8ECC-85C6-CB02B666E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Zukunft</a:t>
            </a:r>
          </a:p>
        </p:txBody>
      </p:sp>
    </p:spTree>
    <p:extLst>
      <p:ext uri="{BB962C8B-B14F-4D97-AF65-F5344CB8AC3E}">
        <p14:creationId xmlns:p14="http://schemas.microsoft.com/office/powerpoint/2010/main" val="1252509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– 2022-Design">
  <a:themeElements>
    <a:clrScheme name="Office 2013 – 2022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-Design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105</Words>
  <Application>Microsoft Office PowerPoint</Application>
  <PresentationFormat>Breitbild</PresentationFormat>
  <Paragraphs>26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2013 – 2022-Design</vt:lpstr>
      <vt:lpstr>Bergbau Chile</vt:lpstr>
      <vt:lpstr>Bergbau Chile - Trends</vt:lpstr>
      <vt:lpstr>Organisation Bergbau in Chile</vt:lpstr>
      <vt:lpstr>Kupferförderung Stand: 2023, Wikipedia</vt:lpstr>
      <vt:lpstr>Firmen, die in Chile Kupfer abbauen</vt:lpstr>
      <vt:lpstr>Kupferreserven geschätzt 2025  </vt:lpstr>
      <vt:lpstr>Lithiumabbau</vt:lpstr>
      <vt:lpstr>Lithiumreserven</vt:lpstr>
      <vt:lpstr>Zukunft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Christian Klotz</dc:creator>
  <cp:lastModifiedBy>Christian Klotz</cp:lastModifiedBy>
  <cp:revision>10</cp:revision>
  <dcterms:created xsi:type="dcterms:W3CDTF">2026-06-05T14:09:35Z</dcterms:created>
  <dcterms:modified xsi:type="dcterms:W3CDTF">2026-06-07T10:45:00Z</dcterms:modified>
</cp:coreProperties>
</file>