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72" r:id="rId3"/>
    <p:sldId id="257" r:id="rId4"/>
    <p:sldId id="258" r:id="rId5"/>
    <p:sldId id="259" r:id="rId6"/>
    <p:sldId id="260" r:id="rId7"/>
    <p:sldId id="263" r:id="rId8"/>
    <p:sldId id="262" r:id="rId9"/>
    <p:sldId id="261" r:id="rId10"/>
    <p:sldId id="264" r:id="rId11"/>
    <p:sldId id="266" r:id="rId12"/>
    <p:sldId id="267" r:id="rId13"/>
    <p:sldId id="268" r:id="rId14"/>
    <p:sldId id="269" r:id="rId15"/>
    <p:sldId id="271" r:id="rId16"/>
    <p:sldId id="270" r:id="rId17"/>
    <p:sldId id="265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85174" autoAdjust="0"/>
  </p:normalViewPr>
  <p:slideViewPr>
    <p:cSldViewPr>
      <p:cViewPr varScale="1">
        <p:scale>
          <a:sx n="100" d="100"/>
          <a:sy n="100" d="100"/>
        </p:scale>
        <p:origin x="-1397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7AB1C-FEE4-4894-98D6-7E53899E2185}" type="datetimeFigureOut">
              <a:rPr lang="de-AT" smtClean="0"/>
              <a:t>13.01.2013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107DA-7E6D-489E-889F-45998FB7014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22102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07DA-7E6D-489E-889F-45998FB7014A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938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Erst</a:t>
            </a:r>
            <a:r>
              <a:rPr lang="de-AT" baseline="0" dirty="0" smtClean="0"/>
              <a:t> nach der Planck-Ära „kristallisieren“ diese Kräfte durch die Abkühlung aus.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07DA-7E6D-489E-889F-45998FB7014A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6071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Beispiel: E</a:t>
            </a:r>
            <a:r>
              <a:rPr lang="de-AT" baseline="0" dirty="0" smtClean="0"/>
              <a:t>in Atom wird innerhalb dieser kurzen Zeit so groß wie eine Galaxie</a:t>
            </a:r>
          </a:p>
          <a:p>
            <a:r>
              <a:rPr lang="de-AT" baseline="0" dirty="0" smtClean="0"/>
              <a:t>Es gibt Spekulationen, dass sich das sichtbare Universum zum ganzen Universum so verhält wie ein Sandkorn zur gesamten Erde.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07DA-7E6D-489E-889F-45998FB7014A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6071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baseline="0" dirty="0" smtClean="0"/>
              <a:t>Myon: wie Elektron negativ geladen, größere Masse, lebt ca. 2 Millionstel Sekunden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07DA-7E6D-489E-889F-45998FB7014A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6071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07DA-7E6D-489E-889F-45998FB7014A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6071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Jede</a:t>
            </a:r>
            <a:r>
              <a:rPr lang="de-AT" baseline="0" dirty="0" smtClean="0"/>
              <a:t> Strahlung entspricht einer bestimmten Temperatur. Die Hintergrundstrahlung wurde durch die Ausdehnung des Raums so gedehnt, dass sie einer Temperatur von 2,7 K entspricht (Mikrowellenstrahlung) </a:t>
            </a:r>
          </a:p>
          <a:p>
            <a:r>
              <a:rPr lang="de-AT" baseline="0" dirty="0" smtClean="0"/>
              <a:t>Wenn sich die Wärmebewegung verringert, können sich Protonen (Wasserstoffkerne) und Elektronen zusammenschließen und neutrale Wasserstoffatome bilden.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07DA-7E6D-489E-889F-45998FB7014A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6071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07DA-7E6D-489E-889F-45998FB7014A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60716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07DA-7E6D-489E-889F-45998FB7014A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60716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07DA-7E6D-489E-889F-45998FB7014A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2756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07DA-7E6D-489E-889F-45998FB7014A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11922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07DA-7E6D-489E-889F-45998FB7014A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2656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Astronomen entdeckten 2011 eine Galaxie mit einer Rotverschiebung von z = 8,555 und danach eine weitere mit z = 10,3</a:t>
            </a:r>
          </a:p>
          <a:p>
            <a:r>
              <a:rPr lang="de-A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Licht stammt also aus einer Zeit, zu der das Universum erst 600 Millionen Jahre alt war, was nur etwa vier Prozent seines heutigen Alters entspricht.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07DA-7E6D-489E-889F-45998FB7014A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88222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Die Hubble-Konstante H</a:t>
            </a:r>
            <a:r>
              <a:rPr lang="de-AT" baseline="0" dirty="0" smtClean="0"/>
              <a:t> </a:t>
            </a:r>
            <a:r>
              <a:rPr lang="de-AT" dirty="0" smtClean="0"/>
              <a:t>ist eine der fundamentalen Größen der Kosmologie. Sie beschreibt die Rate der Expansion des Universums zum heutigen Zeitpunkt.</a:t>
            </a:r>
          </a:p>
          <a:p>
            <a:r>
              <a:rPr lang="de-AT" dirty="0" smtClean="0"/>
              <a:t>H</a:t>
            </a:r>
            <a:r>
              <a:rPr lang="de-AT" baseline="0" dirty="0" smtClean="0"/>
              <a:t> = km pro Sekunde und </a:t>
            </a:r>
            <a:r>
              <a:rPr lang="de-AT" baseline="0" dirty="0" err="1" smtClean="0"/>
              <a:t>Megaparsec</a:t>
            </a:r>
            <a:endParaRPr lang="de-AT" baseline="0" dirty="0" smtClean="0"/>
          </a:p>
          <a:p>
            <a:r>
              <a:rPr lang="de-AT" baseline="0" dirty="0" smtClean="0"/>
              <a:t>1 </a:t>
            </a:r>
            <a:r>
              <a:rPr lang="de-AT" baseline="0" dirty="0" err="1" smtClean="0"/>
              <a:t>parsec</a:t>
            </a:r>
            <a:r>
              <a:rPr lang="de-AT" baseline="0" dirty="0" smtClean="0"/>
              <a:t> = 3,2 </a:t>
            </a:r>
            <a:r>
              <a:rPr lang="de-AT" baseline="0" dirty="0" err="1" smtClean="0"/>
              <a:t>Lj</a:t>
            </a:r>
            <a:endParaRPr lang="de-AT" baseline="0" dirty="0" smtClean="0"/>
          </a:p>
          <a:p>
            <a:r>
              <a:rPr lang="de-AT" baseline="0" dirty="0" smtClean="0"/>
              <a:t>1 </a:t>
            </a:r>
            <a:r>
              <a:rPr lang="de-AT" baseline="0" dirty="0" err="1" smtClean="0"/>
              <a:t>Mpc</a:t>
            </a:r>
            <a:r>
              <a:rPr lang="de-AT" baseline="0" dirty="0" smtClean="0"/>
              <a:t> ca. 3200 </a:t>
            </a:r>
            <a:r>
              <a:rPr lang="de-AT" baseline="0" dirty="0" err="1" smtClean="0"/>
              <a:t>Lj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07DA-7E6D-489E-889F-45998FB7014A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88222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07DA-7E6D-489E-889F-45998FB7014A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88222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1948</a:t>
            </a:r>
            <a:r>
              <a:rPr lang="de-AT" baseline="0" dirty="0" smtClean="0"/>
              <a:t> war man technisch nicht in der Lage, eine derart schwache Strahlung zu messen.</a:t>
            </a:r>
            <a:r>
              <a:rPr lang="de-AT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Penzias und Wilson erhielten für diese Entdeckung 1978 den Physiknobelpreis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07DA-7E6D-489E-889F-45998FB7014A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2303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Absoluter Nullpunkt: −273,15 °C   (also Temperatur der Hintergrundstrahlung ca. -270,45 °C)</a:t>
            </a:r>
          </a:p>
          <a:p>
            <a:r>
              <a:rPr lang="de-AT" dirty="0" smtClean="0"/>
              <a:t>Rotverschiebung</a:t>
            </a:r>
            <a:r>
              <a:rPr lang="de-AT" baseline="0" dirty="0" smtClean="0"/>
              <a:t> der Hintergrundstrahlung z = 1089</a:t>
            </a:r>
          </a:p>
          <a:p>
            <a:r>
              <a:rPr lang="de-AT" dirty="0" smtClean="0"/>
              <a:t>Jeder Kubikzentimeter des Vakuums des Weltraums enthält durchschnittlich 400 Photonen der Hintergrundstrahlung.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07DA-7E6D-489E-889F-45998FB7014A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2303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Dunkles Zeitalter: Die neutralen Wasserstoffatome verschluckten das UV-Licht der neu entstandenen Sterne – erst die zunehmende Strahlung ionisiert (nimmt e- weg) den</a:t>
            </a:r>
            <a:r>
              <a:rPr lang="de-AT" baseline="0" dirty="0" smtClean="0"/>
              <a:t> Wasserstoff und macht das Weltall durchsichtig.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07DA-7E6D-489E-889F-45998FB7014A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8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9DE4-0798-4FCC-A382-29428E915AF0}" type="datetimeFigureOut">
              <a:rPr lang="de-AT" smtClean="0"/>
              <a:t>13.01.2013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99F6-C5C1-4E9D-ABD5-43553AAFED68}" type="slidenum">
              <a:rPr lang="de-AT" smtClean="0"/>
              <a:t>‹Nr.›</a:t>
            </a:fld>
            <a:endParaRPr lang="de-AT"/>
          </a:p>
        </p:txBody>
      </p:sp>
      <p:sp>
        <p:nvSpPr>
          <p:cNvPr id="10" name="Rechtec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9DE4-0798-4FCC-A382-29428E915AF0}" type="datetimeFigureOut">
              <a:rPr lang="de-AT" smtClean="0"/>
              <a:t>13.01.2013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99F6-C5C1-4E9D-ABD5-43553AAFED6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9DE4-0798-4FCC-A382-29428E915AF0}" type="datetimeFigureOut">
              <a:rPr lang="de-AT" smtClean="0"/>
              <a:t>13.01.2013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99F6-C5C1-4E9D-ABD5-43553AAFED6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9DE4-0798-4FCC-A382-29428E915AF0}" type="datetimeFigureOut">
              <a:rPr lang="de-AT" smtClean="0"/>
              <a:t>13.01.2013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99F6-C5C1-4E9D-ABD5-43553AAFED68}" type="slidenum">
              <a:rPr lang="de-AT" smtClean="0"/>
              <a:t>‹Nr.›</a:t>
            </a:fld>
            <a:endParaRPr lang="de-AT"/>
          </a:p>
        </p:txBody>
      </p:sp>
      <p:pic>
        <p:nvPicPr>
          <p:cNvPr id="1026" name="Picture 2" descr="C:\Users\user\AppData\Local\Microsoft\Windows\Temporary Internet Files\Content.IE5\H38FLDV1\MC900233831[1].wm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1816" y="0"/>
            <a:ext cx="1742184" cy="74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9DE4-0798-4FCC-A382-29428E915AF0}" type="datetimeFigureOut">
              <a:rPr lang="de-AT" smtClean="0"/>
              <a:t>13.01.2013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99F6-C5C1-4E9D-ABD5-43553AAFED68}" type="slidenum">
              <a:rPr lang="de-AT" smtClean="0"/>
              <a:t>‹Nr.›</a:t>
            </a:fld>
            <a:endParaRPr lang="de-A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9DE4-0798-4FCC-A382-29428E915AF0}" type="datetimeFigureOut">
              <a:rPr lang="de-AT" smtClean="0"/>
              <a:t>13.01.2013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99F6-C5C1-4E9D-ABD5-43553AAFED6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9DE4-0798-4FCC-A382-29428E915AF0}" type="datetimeFigureOut">
              <a:rPr lang="de-AT" smtClean="0"/>
              <a:t>13.01.2013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99F6-C5C1-4E9D-ABD5-43553AAFED6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9DE4-0798-4FCC-A382-29428E915AF0}" type="datetimeFigureOut">
              <a:rPr lang="de-AT" smtClean="0"/>
              <a:t>13.01.2013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99F6-C5C1-4E9D-ABD5-43553AAFED6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9DE4-0798-4FCC-A382-29428E915AF0}" type="datetimeFigureOut">
              <a:rPr lang="de-AT" smtClean="0"/>
              <a:t>13.01.2013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99F6-C5C1-4E9D-ABD5-43553AAFED6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9DE4-0798-4FCC-A382-29428E915AF0}" type="datetimeFigureOut">
              <a:rPr lang="de-AT" smtClean="0"/>
              <a:t>13.01.2013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99F6-C5C1-4E9D-ABD5-43553AAFED68}" type="slidenum">
              <a:rPr lang="de-AT" smtClean="0"/>
              <a:t>‹Nr.›</a:t>
            </a:fld>
            <a:endParaRPr lang="de-AT"/>
          </a:p>
        </p:txBody>
      </p:sp>
      <p:sp>
        <p:nvSpPr>
          <p:cNvPr id="12" name="Rechtec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AEF9DE4-0798-4FCC-A382-29428E915AF0}" type="datetimeFigureOut">
              <a:rPr lang="de-AT" smtClean="0"/>
              <a:t>13.01.2013</a:t>
            </a:fld>
            <a:endParaRPr lang="de-AT"/>
          </a:p>
        </p:txBody>
      </p:sp>
      <p:sp>
        <p:nvSpPr>
          <p:cNvPr id="11" name="Rechtec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80099F6-C5C1-4E9D-ABD5-43553AAFED68}" type="slidenum">
              <a:rPr lang="de-AT" smtClean="0"/>
              <a:t>‹Nr.›</a:t>
            </a:fld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htec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AEF9DE4-0798-4FCC-A382-29428E915AF0}" type="datetimeFigureOut">
              <a:rPr lang="de-AT" smtClean="0"/>
              <a:t>13.01.2013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0099F6-C5C1-4E9D-ABD5-43553AAFED68}" type="slidenum">
              <a:rPr lang="de-AT" smtClean="0"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Der Urknall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43608" y="5229200"/>
            <a:ext cx="7429128" cy="648072"/>
          </a:xfrm>
        </p:spPr>
        <p:txBody>
          <a:bodyPr/>
          <a:lstStyle/>
          <a:p>
            <a:endParaRPr lang="de-AT" dirty="0"/>
          </a:p>
        </p:txBody>
      </p:sp>
      <p:pic>
        <p:nvPicPr>
          <p:cNvPr id="2050" name="Picture 2" descr="C:\Users\user\Dropbox\_Marlene\Marlene Referat\HE1327-23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3098" y="10974"/>
            <a:ext cx="4835544" cy="507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484074" y="45811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schemeClr val="tx2">
                    <a:lumMod val="50000"/>
                  </a:schemeClr>
                </a:solidFill>
              </a:rPr>
              <a:t>HE 1327 - 2326</a:t>
            </a:r>
            <a:endParaRPr lang="de-AT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-468560" y="6165304"/>
            <a:ext cx="4824536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400" dirty="0">
                <a:solidFill>
                  <a:schemeClr val="bg1"/>
                </a:solidFill>
              </a:rPr>
              <a:t>Animiere den Titel (Der Urknall) mit einem beliebigen Effekt!</a:t>
            </a:r>
          </a:p>
          <a:p>
            <a:r>
              <a:rPr lang="de-AT" sz="1400" dirty="0">
                <a:solidFill>
                  <a:schemeClr val="bg1"/>
                </a:solidFill>
              </a:rPr>
              <a:t>Schreib als Untertitel deinen Namen</a:t>
            </a:r>
            <a:r>
              <a:rPr lang="de-AT" sz="1400" dirty="0" smtClean="0">
                <a:solidFill>
                  <a:schemeClr val="bg1"/>
                </a:solidFill>
              </a:rPr>
              <a:t>!</a:t>
            </a:r>
            <a:endParaRPr lang="de-A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2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Planck-Ära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bis </a:t>
            </a:r>
            <a:r>
              <a:rPr lang="de-AT" dirty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de-AT" baseline="30000" dirty="0">
                <a:solidFill>
                  <a:schemeClr val="accent5">
                    <a:lumMod val="75000"/>
                  </a:schemeClr>
                </a:solidFill>
              </a:rPr>
              <a:t>-43</a:t>
            </a:r>
            <a:r>
              <a:rPr lang="de-AT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endParaRPr lang="de-AT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de-AT" dirty="0" smtClean="0"/>
              <a:t>alle </a:t>
            </a:r>
            <a:r>
              <a:rPr lang="de-AT" dirty="0"/>
              <a:t>vier Kräfte noch </a:t>
            </a:r>
            <a:r>
              <a:rPr lang="de-AT" dirty="0" smtClean="0"/>
              <a:t>vereint:</a:t>
            </a:r>
          </a:p>
          <a:p>
            <a:pPr lvl="1"/>
            <a:r>
              <a:rPr lang="de-AT" dirty="0" smtClean="0"/>
              <a:t>Gravitation</a:t>
            </a:r>
          </a:p>
          <a:p>
            <a:pPr lvl="1"/>
            <a:r>
              <a:rPr lang="de-AT" dirty="0"/>
              <a:t>Elektromagnetische </a:t>
            </a:r>
            <a:r>
              <a:rPr lang="de-AT" dirty="0" smtClean="0"/>
              <a:t>Kraft</a:t>
            </a:r>
          </a:p>
          <a:p>
            <a:pPr lvl="1"/>
            <a:r>
              <a:rPr lang="de-AT" dirty="0"/>
              <a:t>Schwache </a:t>
            </a:r>
            <a:r>
              <a:rPr lang="de-AT" dirty="0" smtClean="0"/>
              <a:t>Kernkraft</a:t>
            </a:r>
          </a:p>
          <a:p>
            <a:pPr lvl="1"/>
            <a:r>
              <a:rPr lang="de-AT" dirty="0"/>
              <a:t>Starke Kernkraft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1" y="3933056"/>
            <a:ext cx="452619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5148064" y="5013176"/>
            <a:ext cx="360040" cy="360040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-684584" y="6165304"/>
            <a:ext cx="2664296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400" dirty="0" smtClean="0">
                <a:solidFill>
                  <a:schemeClr val="tx1"/>
                </a:solidFill>
              </a:rPr>
              <a:t>Blende diese Folie wieder ein!</a:t>
            </a:r>
            <a:endParaRPr lang="de-A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0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Inflationäre Phase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endet nach </a:t>
            </a:r>
            <a:r>
              <a:rPr lang="de-AT" dirty="0" smtClean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de-AT" baseline="30000" dirty="0" smtClean="0">
                <a:solidFill>
                  <a:schemeClr val="accent5">
                    <a:lumMod val="75000"/>
                  </a:schemeClr>
                </a:solidFill>
              </a:rPr>
              <a:t>-33</a:t>
            </a:r>
            <a:r>
              <a:rPr lang="de-AT" dirty="0" smtClean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de-AT" dirty="0" smtClean="0"/>
              <a:t> bis </a:t>
            </a:r>
            <a:r>
              <a:rPr lang="de-AT" dirty="0" smtClean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de-AT" baseline="30000" dirty="0" smtClean="0">
                <a:solidFill>
                  <a:schemeClr val="accent5">
                    <a:lumMod val="75000"/>
                  </a:schemeClr>
                </a:solidFill>
              </a:rPr>
              <a:t>-30</a:t>
            </a:r>
            <a:r>
              <a:rPr lang="de-AT" dirty="0" smtClean="0">
                <a:solidFill>
                  <a:schemeClr val="accent5">
                    <a:lumMod val="75000"/>
                  </a:schemeClr>
                </a:solidFill>
              </a:rPr>
              <a:t>s</a:t>
            </a:r>
          </a:p>
          <a:p>
            <a:pPr marL="457200" lvl="1" indent="0">
              <a:buNone/>
            </a:pPr>
            <a:r>
              <a:rPr lang="de-AT" dirty="0" smtClean="0">
                <a:solidFill>
                  <a:srgbClr val="FF0000"/>
                </a:solidFill>
              </a:rPr>
              <a:t>extreme Expansion </a:t>
            </a:r>
            <a:r>
              <a:rPr lang="de-AT" dirty="0" smtClean="0"/>
              <a:t>um einen Faktor </a:t>
            </a:r>
            <a:br>
              <a:rPr lang="de-AT" dirty="0" smtClean="0"/>
            </a:br>
            <a:r>
              <a:rPr lang="de-AT" dirty="0" smtClean="0"/>
              <a:t>zwischen 10</a:t>
            </a:r>
            <a:r>
              <a:rPr lang="de-AT" baseline="30000" dirty="0" smtClean="0"/>
              <a:t>30</a:t>
            </a:r>
            <a:r>
              <a:rPr lang="de-AT" dirty="0" smtClean="0"/>
              <a:t> und 10</a:t>
            </a:r>
            <a:r>
              <a:rPr lang="de-AT" baseline="30000" dirty="0" smtClean="0"/>
              <a:t>50</a:t>
            </a:r>
            <a:endParaRPr lang="de-A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1" y="3933056"/>
            <a:ext cx="452619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5436096" y="4725144"/>
            <a:ext cx="108012" cy="1080120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-684584" y="6165304"/>
            <a:ext cx="4752528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400" dirty="0" smtClean="0">
                <a:solidFill>
                  <a:schemeClr val="tx1"/>
                </a:solidFill>
              </a:rPr>
              <a:t>Animiere das rote Rechteck im Bild rechts mit </a:t>
            </a:r>
            <a:r>
              <a:rPr lang="de-AT" sz="1400" b="1" dirty="0" smtClean="0">
                <a:solidFill>
                  <a:schemeClr val="tx1"/>
                </a:solidFill>
              </a:rPr>
              <a:t>Erscheinen</a:t>
            </a:r>
            <a:r>
              <a:rPr lang="de-AT" sz="1400" dirty="0" smtClean="0">
                <a:solidFill>
                  <a:schemeClr val="tx1"/>
                </a:solidFill>
              </a:rPr>
              <a:t>.</a:t>
            </a:r>
            <a:endParaRPr lang="de-A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55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Alle Elementarteilchen entstehen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775191"/>
            <a:ext cx="8363272" cy="4625609"/>
          </a:xfrm>
        </p:spPr>
        <p:txBody>
          <a:bodyPr>
            <a:normAutofit/>
          </a:bodyPr>
          <a:lstStyle/>
          <a:p>
            <a:r>
              <a:rPr lang="de-AT" dirty="0" smtClean="0"/>
              <a:t>Quark-Ära </a:t>
            </a:r>
            <a:r>
              <a:rPr lang="de-AT" dirty="0" smtClean="0">
                <a:solidFill>
                  <a:schemeClr val="accent5">
                    <a:lumMod val="75000"/>
                  </a:schemeClr>
                </a:solidFill>
              </a:rPr>
              <a:t>bis 10</a:t>
            </a:r>
            <a:r>
              <a:rPr lang="de-AT" baseline="30000" dirty="0" smtClean="0">
                <a:solidFill>
                  <a:schemeClr val="accent5">
                    <a:lumMod val="75000"/>
                  </a:schemeClr>
                </a:solidFill>
              </a:rPr>
              <a:t>-7</a:t>
            </a:r>
            <a:r>
              <a:rPr lang="de-AT" dirty="0" smtClean="0">
                <a:solidFill>
                  <a:schemeClr val="accent5">
                    <a:lumMod val="75000"/>
                  </a:schemeClr>
                </a:solidFill>
              </a:rPr>
              <a:t>s</a:t>
            </a:r>
          </a:p>
          <a:p>
            <a:pPr lvl="1"/>
            <a:r>
              <a:rPr lang="de-AT" dirty="0"/>
              <a:t>es bilden sich Quarks, </a:t>
            </a:r>
            <a:r>
              <a:rPr lang="de-AT" dirty="0" err="1"/>
              <a:t>Leptonen</a:t>
            </a:r>
            <a:r>
              <a:rPr lang="de-AT" dirty="0"/>
              <a:t> und </a:t>
            </a:r>
            <a:r>
              <a:rPr lang="de-AT" dirty="0" smtClean="0"/>
              <a:t>Photonen</a:t>
            </a:r>
          </a:p>
          <a:p>
            <a:pPr lvl="1"/>
            <a:r>
              <a:rPr lang="de-AT" dirty="0"/>
              <a:t>das Ungleichgewicht von Materie und Antimaterie entsteht</a:t>
            </a:r>
            <a:endParaRPr lang="de-AT" dirty="0" smtClean="0"/>
          </a:p>
          <a:p>
            <a:r>
              <a:rPr lang="de-AT" dirty="0" smtClean="0"/>
              <a:t>Hadronen-Ära </a:t>
            </a:r>
            <a:r>
              <a:rPr lang="de-AT" dirty="0">
                <a:solidFill>
                  <a:schemeClr val="accent5">
                    <a:lumMod val="75000"/>
                  </a:schemeClr>
                </a:solidFill>
              </a:rPr>
              <a:t>bis </a:t>
            </a:r>
            <a:r>
              <a:rPr lang="de-AT" dirty="0" smtClean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de-AT" baseline="30000" dirty="0" smtClean="0">
                <a:solidFill>
                  <a:schemeClr val="accent5">
                    <a:lumMod val="75000"/>
                  </a:schemeClr>
                </a:solidFill>
              </a:rPr>
              <a:t>-4</a:t>
            </a:r>
            <a:r>
              <a:rPr lang="de-AT" dirty="0" smtClean="0">
                <a:solidFill>
                  <a:schemeClr val="accent5">
                    <a:lumMod val="75000"/>
                  </a:schemeClr>
                </a:solidFill>
              </a:rPr>
              <a:t>s</a:t>
            </a:r>
          </a:p>
          <a:p>
            <a:pPr lvl="1"/>
            <a:r>
              <a:rPr lang="de-AT" dirty="0"/>
              <a:t>Protonen, Neutronen und deren Antiteilchen entstehen; außerdem Myonen, Elektronen, Positronen, Neutrinos und Photonen</a:t>
            </a:r>
            <a:endParaRPr lang="de-AT" dirty="0" smtClean="0"/>
          </a:p>
          <a:p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-684584" y="6165304"/>
            <a:ext cx="5472608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400" dirty="0">
                <a:solidFill>
                  <a:schemeClr val="tx1"/>
                </a:solidFill>
              </a:rPr>
              <a:t>Ergänze die Notiz mit dem Text: </a:t>
            </a:r>
            <a:r>
              <a:rPr lang="de-AT" sz="1400" dirty="0" smtClean="0">
                <a:solidFill>
                  <a:schemeClr val="tx1"/>
                </a:solidFill>
              </a:rPr>
              <a:t/>
            </a:r>
            <a:br>
              <a:rPr lang="de-AT" sz="1400" dirty="0" smtClean="0">
                <a:solidFill>
                  <a:schemeClr val="tx1"/>
                </a:solidFill>
              </a:rPr>
            </a:br>
            <a:r>
              <a:rPr lang="de-AT" sz="1400" b="1" i="1" dirty="0" smtClean="0">
                <a:solidFill>
                  <a:schemeClr val="tx1"/>
                </a:solidFill>
              </a:rPr>
              <a:t>Quarks </a:t>
            </a:r>
            <a:r>
              <a:rPr lang="de-AT" sz="1400" b="1" i="1" dirty="0">
                <a:solidFill>
                  <a:schemeClr val="tx1"/>
                </a:solidFill>
              </a:rPr>
              <a:t>und Leptonen sind die fundamentalen Bausteine der </a:t>
            </a:r>
            <a:r>
              <a:rPr lang="de-AT" sz="1400" b="1" i="1" dirty="0" smtClean="0">
                <a:solidFill>
                  <a:schemeClr val="tx1"/>
                </a:solidFill>
              </a:rPr>
              <a:t>Materie</a:t>
            </a:r>
            <a:endParaRPr lang="de-AT" sz="1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Alle Elementarteilchen entstehen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775191"/>
            <a:ext cx="8363272" cy="4625609"/>
          </a:xfrm>
        </p:spPr>
        <p:txBody>
          <a:bodyPr>
            <a:normAutofit/>
          </a:bodyPr>
          <a:lstStyle/>
          <a:p>
            <a:r>
              <a:rPr lang="de-AT" dirty="0" err="1" smtClean="0"/>
              <a:t>Lepton</a:t>
            </a:r>
            <a:r>
              <a:rPr lang="de-AT" dirty="0" smtClean="0"/>
              <a:t>-Ära </a:t>
            </a:r>
            <a:r>
              <a:rPr lang="de-AT" dirty="0">
                <a:solidFill>
                  <a:schemeClr val="accent5">
                    <a:lumMod val="75000"/>
                  </a:schemeClr>
                </a:solidFill>
              </a:rPr>
              <a:t>bis 10 s</a:t>
            </a:r>
          </a:p>
          <a:p>
            <a:pPr lvl="1"/>
            <a:r>
              <a:rPr lang="de-AT" dirty="0"/>
              <a:t>Myonen zerfallen, Elektronen und Positronen zerstrahlen</a:t>
            </a:r>
          </a:p>
          <a:p>
            <a:r>
              <a:rPr lang="nn-NO" dirty="0"/>
              <a:t>Primordiale </a:t>
            </a:r>
            <a:r>
              <a:rPr lang="nn-NO" dirty="0" smtClean="0"/>
              <a:t>Nukleosynthese </a:t>
            </a:r>
            <a:r>
              <a:rPr lang="nn-NO" dirty="0">
                <a:solidFill>
                  <a:schemeClr val="accent5">
                    <a:lumMod val="75000"/>
                  </a:schemeClr>
                </a:solidFill>
              </a:rPr>
              <a:t>bis 3 min</a:t>
            </a:r>
          </a:p>
          <a:p>
            <a:pPr lvl="1"/>
            <a:r>
              <a:rPr lang="nn-NO" dirty="0"/>
              <a:t>Wasserstoff, Helium, Lithium entstehen</a:t>
            </a:r>
          </a:p>
          <a:p>
            <a:pPr marL="118872" indent="0">
              <a:buNone/>
            </a:pPr>
            <a:endParaRPr lang="de-A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653136"/>
            <a:ext cx="1843658" cy="1848614"/>
          </a:xfrm>
          <a:prstGeom prst="rect">
            <a:avLst/>
          </a:prstGeom>
          <a:noFill/>
          <a:ln>
            <a:noFill/>
          </a:ln>
          <a:effectLst>
            <a:outerShdw blurRad="165100" dist="152400" dir="2700000" algn="ctr" rotWithShape="0">
              <a:schemeClr val="tx1">
                <a:lumMod val="75000"/>
                <a:lumOff val="2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-684584" y="6165304"/>
            <a:ext cx="4752528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400" dirty="0" smtClean="0">
                <a:solidFill>
                  <a:schemeClr val="tx1"/>
                </a:solidFill>
              </a:rPr>
              <a:t>Speichere diese Folie im PNG-Format auf deinen Desktop!</a:t>
            </a:r>
            <a:endParaRPr lang="de-A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50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Alle Elementarteilchen entstehen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3" y="1775191"/>
            <a:ext cx="8846670" cy="4750153"/>
          </a:xfrm>
        </p:spPr>
        <p:txBody>
          <a:bodyPr>
            <a:normAutofit/>
          </a:bodyPr>
          <a:lstStyle/>
          <a:p>
            <a:pPr lvl="1"/>
            <a:r>
              <a:rPr lang="de-AT" dirty="0" smtClean="0"/>
              <a:t>Strahlungs-Ära </a:t>
            </a:r>
            <a:r>
              <a:rPr lang="de-AT" dirty="0" smtClean="0">
                <a:solidFill>
                  <a:schemeClr val="accent5">
                    <a:lumMod val="75000"/>
                  </a:schemeClr>
                </a:solidFill>
              </a:rPr>
              <a:t>bis 300.000 Jahre</a:t>
            </a:r>
          </a:p>
          <a:p>
            <a:pPr lvl="1"/>
            <a:r>
              <a:rPr lang="de-AT" sz="2600" dirty="0" smtClean="0"/>
              <a:t>Das Gas kühlt bis auf 3000 Grad ab</a:t>
            </a:r>
          </a:p>
          <a:p>
            <a:pPr lvl="1"/>
            <a:r>
              <a:rPr lang="de-AT" sz="2600" dirty="0" smtClean="0"/>
              <a:t>Diese </a:t>
            </a:r>
            <a:r>
              <a:rPr lang="de-AT" sz="2600" dirty="0"/>
              <a:t>Strahlung </a:t>
            </a:r>
            <a:r>
              <a:rPr lang="de-AT" sz="2600" dirty="0" smtClean="0"/>
              <a:t>wird </a:t>
            </a:r>
            <a:r>
              <a:rPr lang="de-AT" sz="2600" dirty="0"/>
              <a:t>zur </a:t>
            </a:r>
            <a:r>
              <a:rPr lang="de-AT" sz="2600" dirty="0" smtClean="0"/>
              <a:t>Hintergrundstrahlung</a:t>
            </a:r>
          </a:p>
          <a:p>
            <a:pPr lvl="1"/>
            <a:r>
              <a:rPr lang="de-AT" sz="2600" dirty="0" smtClean="0"/>
              <a:t>Atomkerne verbinden sich mit Elektronen zu neutralen Atomen</a:t>
            </a:r>
          </a:p>
          <a:p>
            <a:pPr lvl="1"/>
            <a:r>
              <a:rPr lang="de-AT" sz="2600" dirty="0" smtClean="0"/>
              <a:t>Das Universum wird</a:t>
            </a:r>
            <a:br>
              <a:rPr lang="de-AT" sz="2600" dirty="0" smtClean="0"/>
            </a:br>
            <a:r>
              <a:rPr lang="de-AT" sz="2600" dirty="0" smtClean="0"/>
              <a:t>dadurch </a:t>
            </a:r>
            <a:br>
              <a:rPr lang="de-AT" sz="2600" dirty="0" smtClean="0"/>
            </a:br>
            <a:r>
              <a:rPr lang="de-AT" sz="2600" dirty="0" smtClean="0"/>
              <a:t>undurchsichtig</a:t>
            </a:r>
          </a:p>
          <a:p>
            <a:pPr lvl="1"/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1" y="3933056"/>
            <a:ext cx="452619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/>
        </p:nvSpPr>
        <p:spPr>
          <a:xfrm>
            <a:off x="5502430" y="4725144"/>
            <a:ext cx="221698" cy="1080120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/>
          <p:cNvSpPr/>
          <p:nvPr/>
        </p:nvSpPr>
        <p:spPr>
          <a:xfrm>
            <a:off x="-684584" y="6165304"/>
            <a:ext cx="4752528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400" dirty="0" smtClean="0">
                <a:solidFill>
                  <a:schemeClr val="tx1"/>
                </a:solidFill>
              </a:rPr>
              <a:t>Stufe den ersten Aufzählungspunkt eine Ebene höher!</a:t>
            </a:r>
            <a:endParaRPr lang="de-A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55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Es wird dunkler …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7" y="1775191"/>
            <a:ext cx="8702655" cy="4750153"/>
          </a:xfrm>
        </p:spPr>
        <p:txBody>
          <a:bodyPr>
            <a:normAutofit/>
          </a:bodyPr>
          <a:lstStyle/>
          <a:p>
            <a:r>
              <a:rPr lang="de-AT" dirty="0" smtClean="0"/>
              <a:t>Dunkles Zeitalter </a:t>
            </a:r>
            <a:r>
              <a:rPr lang="de-AT" dirty="0" smtClean="0">
                <a:solidFill>
                  <a:schemeClr val="accent5">
                    <a:lumMod val="75000"/>
                  </a:schemeClr>
                </a:solidFill>
              </a:rPr>
              <a:t>bis ca. 400 Mill. Jahre</a:t>
            </a:r>
          </a:p>
          <a:p>
            <a:pPr lvl="1"/>
            <a:r>
              <a:rPr lang="de-AT" dirty="0" smtClean="0"/>
              <a:t>Das Wasserstoffgas kühlt immer weiter ab</a:t>
            </a:r>
          </a:p>
          <a:p>
            <a:pPr lvl="1"/>
            <a:r>
              <a:rPr lang="de-AT" dirty="0" smtClean="0"/>
              <a:t>Es gibt noch keine Sterne</a:t>
            </a:r>
          </a:p>
          <a:p>
            <a:pPr lvl="1"/>
            <a:r>
              <a:rPr lang="de-AT" dirty="0" smtClean="0"/>
              <a:t>Das Licht wird von den Wasserstoffwolken absorbiert.</a:t>
            </a:r>
          </a:p>
          <a:p>
            <a:pPr lvl="1"/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1" y="3933056"/>
            <a:ext cx="452619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/>
        </p:nvSpPr>
        <p:spPr>
          <a:xfrm>
            <a:off x="5603179" y="4725144"/>
            <a:ext cx="221698" cy="1080120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/>
          <p:cNvSpPr/>
          <p:nvPr/>
        </p:nvSpPr>
        <p:spPr>
          <a:xfrm>
            <a:off x="-684584" y="6165304"/>
            <a:ext cx="4752528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400" dirty="0" smtClean="0">
                <a:solidFill>
                  <a:schemeClr val="tx1"/>
                </a:solidFill>
              </a:rPr>
              <a:t>Animiere das rote Rechteck im Bild rechts mit </a:t>
            </a:r>
            <a:r>
              <a:rPr lang="de-AT" sz="1400" b="1" dirty="0" smtClean="0">
                <a:solidFill>
                  <a:schemeClr val="tx1"/>
                </a:solidFill>
              </a:rPr>
              <a:t>Erscheinen</a:t>
            </a:r>
            <a:r>
              <a:rPr lang="de-AT" sz="1400" dirty="0" smtClean="0">
                <a:solidFill>
                  <a:schemeClr val="tx1"/>
                </a:solidFill>
              </a:rPr>
              <a:t>.</a:t>
            </a:r>
            <a:endParaRPr lang="de-A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97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Das Universum wird durchsichtig …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3" y="1775191"/>
            <a:ext cx="8846670" cy="4750153"/>
          </a:xfrm>
        </p:spPr>
        <p:txBody>
          <a:bodyPr>
            <a:normAutofit/>
          </a:bodyPr>
          <a:lstStyle/>
          <a:p>
            <a:r>
              <a:rPr lang="de-AT" dirty="0" smtClean="0"/>
              <a:t>Zeitalter </a:t>
            </a:r>
            <a:r>
              <a:rPr lang="de-AT" dirty="0"/>
              <a:t>der Re-Ionisation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>
                <a:solidFill>
                  <a:schemeClr val="accent5">
                    <a:lumMod val="75000"/>
                  </a:schemeClr>
                </a:solidFill>
              </a:rPr>
              <a:t>von 400 Mill. Jahre bis 1 Mrd. Jahre</a:t>
            </a:r>
          </a:p>
          <a:p>
            <a:pPr lvl="1"/>
            <a:r>
              <a:rPr lang="de-AT" dirty="0" smtClean="0"/>
              <a:t>Erste Sterne und Galaxien entstehen</a:t>
            </a:r>
          </a:p>
          <a:p>
            <a:pPr lvl="1"/>
            <a:r>
              <a:rPr lang="de-AT" dirty="0" smtClean="0"/>
              <a:t>Die Strahlung der Sterne ionisiert die Wasserstoffatome und</a:t>
            </a:r>
            <a:br>
              <a:rPr lang="de-AT" dirty="0" smtClean="0"/>
            </a:br>
            <a:r>
              <a:rPr lang="de-AT" dirty="0" smtClean="0"/>
              <a:t>macht das Universum </a:t>
            </a:r>
            <a:br>
              <a:rPr lang="de-AT" dirty="0" smtClean="0"/>
            </a:br>
            <a:r>
              <a:rPr lang="de-AT" dirty="0" smtClean="0"/>
              <a:t>wieder durchsichtig</a:t>
            </a:r>
          </a:p>
          <a:p>
            <a:r>
              <a:rPr lang="de-AT" dirty="0" smtClean="0"/>
              <a:t>Materie-Ära</a:t>
            </a:r>
            <a:br>
              <a:rPr lang="de-AT" dirty="0" smtClean="0"/>
            </a:br>
            <a:r>
              <a:rPr lang="de-AT" dirty="0">
                <a:solidFill>
                  <a:schemeClr val="accent5">
                    <a:lumMod val="75000"/>
                  </a:schemeClr>
                </a:solidFill>
              </a:rPr>
              <a:t>bis heute</a:t>
            </a:r>
          </a:p>
          <a:p>
            <a:pPr lvl="1"/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1" y="3933056"/>
            <a:ext cx="452619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/>
        </p:nvSpPr>
        <p:spPr>
          <a:xfrm>
            <a:off x="5796136" y="4653136"/>
            <a:ext cx="221698" cy="1224136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/>
          <p:cNvSpPr/>
          <p:nvPr/>
        </p:nvSpPr>
        <p:spPr>
          <a:xfrm>
            <a:off x="6059384" y="4509120"/>
            <a:ext cx="2329040" cy="1656184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/>
          <p:cNvSpPr/>
          <p:nvPr/>
        </p:nvSpPr>
        <p:spPr>
          <a:xfrm>
            <a:off x="-684584" y="6165304"/>
            <a:ext cx="4752528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400" dirty="0">
                <a:solidFill>
                  <a:schemeClr val="tx1"/>
                </a:solidFill>
              </a:rPr>
              <a:t>Weise allen Folien den Folienübergang </a:t>
            </a:r>
            <a:r>
              <a:rPr lang="de-AT" sz="1400" b="1" i="1" dirty="0" smtClean="0">
                <a:solidFill>
                  <a:schemeClr val="tx1"/>
                </a:solidFill>
              </a:rPr>
              <a:t>Schieben</a:t>
            </a:r>
            <a:r>
              <a:rPr lang="de-AT" sz="1400" dirty="0" smtClean="0">
                <a:solidFill>
                  <a:schemeClr val="tx1"/>
                </a:solidFill>
              </a:rPr>
              <a:t> </a:t>
            </a:r>
            <a:r>
              <a:rPr lang="de-AT" sz="1400" dirty="0">
                <a:solidFill>
                  <a:schemeClr val="tx1"/>
                </a:solidFill>
              </a:rPr>
              <a:t>mit der Effektoption </a:t>
            </a:r>
            <a:r>
              <a:rPr lang="de-AT" sz="1400" b="1" i="1" dirty="0" smtClean="0">
                <a:solidFill>
                  <a:schemeClr val="tx1"/>
                </a:solidFill>
              </a:rPr>
              <a:t>Von Oben </a:t>
            </a:r>
            <a:r>
              <a:rPr lang="de-AT" sz="1400" dirty="0">
                <a:solidFill>
                  <a:schemeClr val="tx1"/>
                </a:solidFill>
              </a:rPr>
              <a:t>zu.</a:t>
            </a:r>
          </a:p>
        </p:txBody>
      </p:sp>
    </p:spTree>
    <p:extLst>
      <p:ext uri="{BB962C8B-B14F-4D97-AF65-F5344CB8AC3E}">
        <p14:creationId xmlns:p14="http://schemas.microsoft.com/office/powerpoint/2010/main" val="416960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Zum Schluss ein Zitat …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62560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de-AT" dirty="0" smtClean="0"/>
              <a:t>"</a:t>
            </a:r>
            <a:r>
              <a:rPr lang="de-AT" dirty="0"/>
              <a:t>Wenn sie heute </a:t>
            </a:r>
            <a:r>
              <a:rPr lang="de-AT" dirty="0" smtClean="0"/>
              <a:t>Abend </a:t>
            </a:r>
            <a:r>
              <a:rPr lang="de-AT" dirty="0"/>
              <a:t>ausgehen und den Hut abnehmen, wird Ihr Kopf ein wenig vom Big Bang erwärmt. Und wenn Sie einen sehr guten UKW-Empfänger haben und ihn irgendwo zwischen den Stationen einstellen, dann hören sie dieses Sch-sch-sch.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Ein </a:t>
            </a:r>
            <a:r>
              <a:rPr lang="de-AT" dirty="0"/>
              <a:t>solches Rauschen kennen Sie sicher. Es ist eigentlich ganz beruhigend. Manchmal unterscheidet es sich nicht vom </a:t>
            </a:r>
            <a:r>
              <a:rPr lang="de-AT" dirty="0" smtClean="0"/>
              <a:t>Meeresrauschen</a:t>
            </a:r>
            <a:r>
              <a:rPr lang="de-AT" dirty="0"/>
              <a:t>.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Von </a:t>
            </a:r>
            <a:r>
              <a:rPr lang="de-AT" dirty="0"/>
              <a:t>dem Geräusch, das Sie hören, stammt etwa ein halbes Prozent aus einer Milliarden Jahre entfernten Vergangenheit</a:t>
            </a:r>
            <a:r>
              <a:rPr lang="de-AT" dirty="0" smtClean="0"/>
              <a:t>.“ </a:t>
            </a:r>
            <a:br>
              <a:rPr lang="de-AT" dirty="0" smtClean="0"/>
            </a:br>
            <a:r>
              <a:rPr lang="de-AT" sz="1900" dirty="0" smtClean="0"/>
              <a:t>Big </a:t>
            </a:r>
            <a:r>
              <a:rPr lang="de-AT" sz="1900" dirty="0"/>
              <a:t>Bang: Der Ursprung des Kosmos und die Erfindung der modernen </a:t>
            </a:r>
            <a:r>
              <a:rPr lang="de-AT" sz="1900" dirty="0" smtClean="0"/>
              <a:t>Naturwissenschaft von Simon Singh</a:t>
            </a:r>
            <a:endParaRPr lang="de-AT" sz="1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52729">
            <a:off x="6943277" y="213993"/>
            <a:ext cx="1849388" cy="1849388"/>
          </a:xfrm>
          <a:prstGeom prst="rect">
            <a:avLst/>
          </a:prstGeom>
          <a:noFill/>
          <a:ln w="349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-684584" y="6165304"/>
            <a:ext cx="4752528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400" dirty="0" smtClean="0">
                <a:solidFill>
                  <a:schemeClr val="tx1"/>
                </a:solidFill>
              </a:rPr>
              <a:t>Lösche alle Anleitungen aus der Präsentation (einschließlich dieser) und speichere die Präsentation</a:t>
            </a:r>
            <a:endParaRPr lang="de-A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9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Quellen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Wikipedia</a:t>
            </a:r>
          </a:p>
          <a:p>
            <a:r>
              <a:rPr lang="de-AT" dirty="0" smtClean="0"/>
              <a:t>Spektrum der Wissenschaft</a:t>
            </a:r>
          </a:p>
          <a:p>
            <a:r>
              <a:rPr lang="de-AT" dirty="0" smtClean="0"/>
              <a:t>Der Stoff aus dem der Kosmos ist – Brian Greene</a:t>
            </a:r>
          </a:p>
          <a:p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-468560" y="6165304"/>
            <a:ext cx="3672408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400" dirty="0" smtClean="0">
                <a:solidFill>
                  <a:schemeClr val="tx1"/>
                </a:solidFill>
              </a:rPr>
              <a:t>Verschiebe diese Folie hinter die letzte Folie!</a:t>
            </a:r>
            <a:endParaRPr lang="de-A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34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Woher kommt die Idee des Urknalls?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4618855" cy="399330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AT" dirty="0" smtClean="0"/>
              <a:t>Alle Galaxien bewegen sich von uns weg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AT" dirty="0" smtClean="0"/>
              <a:t>Je weiter sie weg sind, desto schneller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AT" dirty="0" smtClean="0"/>
              <a:t>Kosmische Hintergrundstrahlung</a:t>
            </a:r>
          </a:p>
          <a:p>
            <a:endParaRPr lang="de-AT" dirty="0" smtClean="0"/>
          </a:p>
          <a:p>
            <a:endParaRPr lang="de-A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893037" y="4332100"/>
            <a:ext cx="2616292" cy="196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-468560" y="6165304"/>
            <a:ext cx="3168352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400" dirty="0">
                <a:solidFill>
                  <a:schemeClr val="tx1"/>
                </a:solidFill>
              </a:rPr>
              <a:t>Ändere die Höhe des Bildes auf 10,3 cm!</a:t>
            </a:r>
          </a:p>
        </p:txBody>
      </p:sp>
    </p:spTree>
    <p:extLst>
      <p:ext uri="{BB962C8B-B14F-4D97-AF65-F5344CB8AC3E}">
        <p14:creationId xmlns:p14="http://schemas.microsoft.com/office/powerpoint/2010/main" val="395255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Der Raum dehnt sich aus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5191"/>
            <a:ext cx="5698976" cy="4625609"/>
          </a:xfrm>
        </p:spPr>
        <p:txBody>
          <a:bodyPr/>
          <a:lstStyle/>
          <a:p>
            <a:r>
              <a:rPr lang="de-AT" dirty="0" smtClean="0"/>
              <a:t>Rotverschiebung der Spektrallinien</a:t>
            </a:r>
          </a:p>
          <a:p>
            <a:endParaRPr lang="de-A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1739692"/>
            <a:ext cx="2376264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588224" y="515719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Edwin Powell Hubble</a:t>
            </a:r>
          </a:p>
          <a:p>
            <a:pPr algn="ctr"/>
            <a:r>
              <a:rPr lang="de-AT" dirty="0" smtClean="0"/>
              <a:t>1889 - 1953</a:t>
            </a:r>
            <a:endParaRPr lang="de-A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775" y="3289598"/>
            <a:ext cx="4702801" cy="265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323528" y="6237312"/>
            <a:ext cx="6624736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Ändere das Spektrallinienbild so, dass es einen Schatten wirft</a:t>
            </a:r>
            <a:r>
              <a:rPr lang="de-AT" dirty="0" smtClean="0">
                <a:solidFill>
                  <a:schemeClr val="tx1"/>
                </a:solidFill>
              </a:rPr>
              <a:t>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2263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Der Raum dehnt sich aus</a:t>
            </a:r>
            <a:endParaRPr lang="de-A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1739692"/>
            <a:ext cx="2376264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588224" y="515719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Edwin Powell Hubble</a:t>
            </a:r>
          </a:p>
          <a:p>
            <a:pPr algn="ctr"/>
            <a:r>
              <a:rPr lang="de-AT" dirty="0" smtClean="0"/>
              <a:t>1889 - 1953</a:t>
            </a:r>
            <a:endParaRPr lang="de-A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027"/>
          <a:stretch/>
        </p:blipFill>
        <p:spPr bwMode="auto">
          <a:xfrm>
            <a:off x="683569" y="1726809"/>
            <a:ext cx="5274670" cy="479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-324544" y="6309320"/>
            <a:ext cx="4104456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 smtClean="0">
                <a:solidFill>
                  <a:schemeClr val="tx1"/>
                </a:solidFill>
              </a:rPr>
              <a:t>Animiere den Rosinenkuchen mit </a:t>
            </a:r>
            <a:r>
              <a:rPr lang="de-AT" b="1" i="1" dirty="0" smtClean="0">
                <a:solidFill>
                  <a:schemeClr val="tx1"/>
                </a:solidFill>
              </a:rPr>
              <a:t>Zoom</a:t>
            </a:r>
            <a:endParaRPr lang="de-AT" b="1" i="1" dirty="0"/>
          </a:p>
        </p:txBody>
      </p:sp>
    </p:spTree>
    <p:extLst>
      <p:ext uri="{BB962C8B-B14F-4D97-AF65-F5344CB8AC3E}">
        <p14:creationId xmlns:p14="http://schemas.microsoft.com/office/powerpoint/2010/main" val="73140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4661431" y="2151110"/>
            <a:ext cx="639567" cy="6395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Der Raum dehnt sich aus</a:t>
            </a:r>
            <a:endParaRPr lang="de-A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1739692"/>
            <a:ext cx="2376264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588224" y="515719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Edwin Powell Hubble</a:t>
            </a:r>
          </a:p>
          <a:p>
            <a:pPr algn="ctr"/>
            <a:r>
              <a:rPr lang="de-AT" dirty="0" smtClean="0"/>
              <a:t>1889 - 1953</a:t>
            </a:r>
            <a:endParaRPr lang="de-AT" dirty="0"/>
          </a:p>
        </p:txBody>
      </p:sp>
      <p:sp>
        <p:nvSpPr>
          <p:cNvPr id="9" name="Ellipse 8"/>
          <p:cNvSpPr/>
          <p:nvPr/>
        </p:nvSpPr>
        <p:spPr>
          <a:xfrm>
            <a:off x="3943593" y="2303642"/>
            <a:ext cx="1005870" cy="100587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Ellipse 6"/>
          <p:cNvSpPr/>
          <p:nvPr/>
        </p:nvSpPr>
        <p:spPr>
          <a:xfrm>
            <a:off x="3077255" y="2630706"/>
            <a:ext cx="1330990" cy="133099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Ellipse 9"/>
          <p:cNvSpPr/>
          <p:nvPr/>
        </p:nvSpPr>
        <p:spPr>
          <a:xfrm>
            <a:off x="1853119" y="3025592"/>
            <a:ext cx="1800200" cy="1800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Ellipse 4"/>
          <p:cNvSpPr/>
          <p:nvPr/>
        </p:nvSpPr>
        <p:spPr>
          <a:xfrm>
            <a:off x="412959" y="3385632"/>
            <a:ext cx="2520280" cy="25202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Legende mit Linie 1 13"/>
          <p:cNvSpPr/>
          <p:nvPr/>
        </p:nvSpPr>
        <p:spPr>
          <a:xfrm>
            <a:off x="3921486" y="4641007"/>
            <a:ext cx="1674765" cy="720080"/>
          </a:xfrm>
          <a:prstGeom prst="borderCallout1">
            <a:avLst>
              <a:gd name="adj1" fmla="val 18750"/>
              <a:gd name="adj2" fmla="val -8333"/>
              <a:gd name="adj3" fmla="val -86365"/>
              <a:gd name="adj4" fmla="val -4466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Unser Universum</a:t>
            </a:r>
            <a:endParaRPr lang="de-AT" dirty="0"/>
          </a:p>
        </p:txBody>
      </p:sp>
      <p:sp>
        <p:nvSpPr>
          <p:cNvPr id="11" name="Rechteck 10"/>
          <p:cNvSpPr/>
          <p:nvPr/>
        </p:nvSpPr>
        <p:spPr>
          <a:xfrm>
            <a:off x="-468560" y="6165304"/>
            <a:ext cx="3456384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400" dirty="0" smtClean="0">
                <a:solidFill>
                  <a:schemeClr val="tx1"/>
                </a:solidFill>
              </a:rPr>
              <a:t>Gruppiere alle Kugeln und die Beschriftung!</a:t>
            </a:r>
            <a:endParaRPr lang="de-A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59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Hintergrundstrahlung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772816"/>
            <a:ext cx="6203032" cy="4625609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AT" dirty="0"/>
              <a:t>1948 als Folge eines </a:t>
            </a:r>
            <a:r>
              <a:rPr lang="de-AT" dirty="0" smtClean="0"/>
              <a:t>Urknalls vorhergesagt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AT" dirty="0"/>
              <a:t>Die Entdeckung erfolgte </a:t>
            </a:r>
            <a:r>
              <a:rPr lang="de-AT" dirty="0" smtClean="0"/>
              <a:t>zufällig 1964 beim Test einer </a:t>
            </a:r>
            <a:r>
              <a:rPr lang="de-AT" dirty="0"/>
              <a:t>neuen </a:t>
            </a:r>
            <a:r>
              <a:rPr lang="de-AT" dirty="0" smtClean="0"/>
              <a:t>Antenne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AT" dirty="0" smtClean="0"/>
              <a:t>Die Temperatur ist über den gesamten Himmel sehr gleichmäßig (isotrop)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AT" dirty="0" smtClean="0">
                <a:solidFill>
                  <a:srgbClr val="FF0000"/>
                </a:solidFill>
              </a:rPr>
              <a:t>Die Hintergrundstrahlung lässt sich nur durch einen Urknall erklären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228184" y="54868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>
                <a:solidFill>
                  <a:srgbClr val="00B0F0"/>
                </a:solidFill>
              </a:rPr>
              <a:t>2,725</a:t>
            </a:r>
            <a:r>
              <a:rPr lang="de-AT" sz="2400" dirty="0">
                <a:solidFill>
                  <a:srgbClr val="00B0F0"/>
                </a:solidFill>
              </a:rPr>
              <a:t>  (± 0,002</a:t>
            </a:r>
            <a:r>
              <a:rPr lang="de-AT" sz="2400" dirty="0" smtClean="0">
                <a:solidFill>
                  <a:srgbClr val="00B0F0"/>
                </a:solidFill>
              </a:rPr>
              <a:t>) </a:t>
            </a:r>
            <a:r>
              <a:rPr lang="de-AT" sz="2800" dirty="0" smtClean="0">
                <a:solidFill>
                  <a:srgbClr val="00B0F0"/>
                </a:solidFill>
              </a:rPr>
              <a:t>K</a:t>
            </a:r>
            <a:r>
              <a:rPr lang="de-AT" dirty="0"/>
              <a:t> 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2564904"/>
            <a:ext cx="311485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-468560" y="6165304"/>
            <a:ext cx="3456384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400" dirty="0" smtClean="0">
                <a:solidFill>
                  <a:schemeClr val="tx1"/>
                </a:solidFill>
              </a:rPr>
              <a:t>Animiere die Aufzählung mit Erscheinen!</a:t>
            </a:r>
            <a:endParaRPr lang="de-A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5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84783"/>
            <a:ext cx="9144000" cy="537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5626968" cy="1252728"/>
          </a:xfrm>
        </p:spPr>
        <p:txBody>
          <a:bodyPr/>
          <a:lstStyle/>
          <a:p>
            <a:r>
              <a:rPr lang="de-AT" dirty="0" smtClean="0"/>
              <a:t>Hintergrundstrahlung </a:t>
            </a: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6228184" y="54868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>
                <a:solidFill>
                  <a:srgbClr val="00B0F0"/>
                </a:solidFill>
              </a:rPr>
              <a:t>2,725</a:t>
            </a:r>
            <a:r>
              <a:rPr lang="de-AT" sz="2400" dirty="0">
                <a:solidFill>
                  <a:srgbClr val="00B0F0"/>
                </a:solidFill>
              </a:rPr>
              <a:t>  (± 0,002</a:t>
            </a:r>
            <a:r>
              <a:rPr lang="de-AT" sz="2400" dirty="0" smtClean="0">
                <a:solidFill>
                  <a:srgbClr val="00B0F0"/>
                </a:solidFill>
              </a:rPr>
              <a:t>) </a:t>
            </a:r>
            <a:r>
              <a:rPr lang="de-AT" sz="2800" dirty="0" smtClean="0">
                <a:solidFill>
                  <a:srgbClr val="00B0F0"/>
                </a:solidFill>
              </a:rPr>
              <a:t>K</a:t>
            </a:r>
            <a:r>
              <a:rPr lang="de-AT" dirty="0"/>
              <a:t> K</a:t>
            </a:r>
          </a:p>
        </p:txBody>
      </p:sp>
      <p:sp>
        <p:nvSpPr>
          <p:cNvPr id="5" name="Rechteck 4"/>
          <p:cNvSpPr/>
          <p:nvPr/>
        </p:nvSpPr>
        <p:spPr>
          <a:xfrm>
            <a:off x="-684584" y="6165304"/>
            <a:ext cx="3816424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400" dirty="0" smtClean="0">
                <a:solidFill>
                  <a:schemeClr val="tx1"/>
                </a:solidFill>
              </a:rPr>
              <a:t>Animiere die </a:t>
            </a:r>
            <a:r>
              <a:rPr lang="de-AT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Temperaturangabe</a:t>
            </a:r>
            <a:r>
              <a:rPr lang="de-AT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1400" dirty="0" smtClean="0">
                <a:solidFill>
                  <a:schemeClr val="tx1"/>
                </a:solidFill>
              </a:rPr>
              <a:t>neben dem Titel mit der Animation </a:t>
            </a:r>
            <a:r>
              <a:rPr lang="de-AT" sz="1400" b="1" dirty="0" smtClean="0">
                <a:solidFill>
                  <a:schemeClr val="tx1"/>
                </a:solidFill>
              </a:rPr>
              <a:t>Hineinschweben von oben</a:t>
            </a:r>
            <a:r>
              <a:rPr lang="de-AT" sz="1400" dirty="0" smtClean="0">
                <a:solidFill>
                  <a:schemeClr val="tx1"/>
                </a:solidFill>
              </a:rPr>
              <a:t>!</a:t>
            </a:r>
            <a:endParaRPr lang="de-A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1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Entwicklung unseres Universums</a:t>
            </a:r>
            <a:endParaRPr lang="de-A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75478"/>
            <a:ext cx="9144000" cy="5382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3851920" y="2060848"/>
            <a:ext cx="2304256" cy="5760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3491880" y="5877272"/>
            <a:ext cx="2808312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-684584" y="6165304"/>
            <a:ext cx="3816424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400" dirty="0" smtClean="0">
                <a:solidFill>
                  <a:schemeClr val="tx1"/>
                </a:solidFill>
              </a:rPr>
              <a:t>Entferne die Grafik, die auf allen Folien rechts oben angezeigt wird.</a:t>
            </a:r>
            <a:endParaRPr lang="de-A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3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806</Words>
  <Application>Microsoft Office PowerPoint</Application>
  <PresentationFormat>Bildschirmpräsentation (4:3)</PresentationFormat>
  <Paragraphs>122</Paragraphs>
  <Slides>17</Slides>
  <Notes>17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Modul</vt:lpstr>
      <vt:lpstr>Der Urknall</vt:lpstr>
      <vt:lpstr>Quellen</vt:lpstr>
      <vt:lpstr>Woher kommt die Idee des Urknalls?</vt:lpstr>
      <vt:lpstr>Der Raum dehnt sich aus</vt:lpstr>
      <vt:lpstr>Der Raum dehnt sich aus</vt:lpstr>
      <vt:lpstr>Der Raum dehnt sich aus</vt:lpstr>
      <vt:lpstr>Hintergrundstrahlung </vt:lpstr>
      <vt:lpstr>Hintergrundstrahlung </vt:lpstr>
      <vt:lpstr>Entwicklung unseres Universums</vt:lpstr>
      <vt:lpstr>Planck-Ära</vt:lpstr>
      <vt:lpstr>Inflationäre Phase</vt:lpstr>
      <vt:lpstr>Alle Elementarteilchen entstehen</vt:lpstr>
      <vt:lpstr>Alle Elementarteilchen entstehen</vt:lpstr>
      <vt:lpstr>Alle Elementarteilchen entstehen</vt:lpstr>
      <vt:lpstr>Es wird dunkler …</vt:lpstr>
      <vt:lpstr>Das Universum wird durchsichtig …</vt:lpstr>
      <vt:lpstr>Zum Schluss ein Zitat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Urknall</dc:title>
  <dc:creator>user</dc:creator>
  <cp:lastModifiedBy>Easy4Me.info</cp:lastModifiedBy>
  <cp:revision>59</cp:revision>
  <dcterms:created xsi:type="dcterms:W3CDTF">2012-02-24T16:47:47Z</dcterms:created>
  <dcterms:modified xsi:type="dcterms:W3CDTF">2013-01-13T18:39:22Z</dcterms:modified>
</cp:coreProperties>
</file>