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9" r:id="rId5"/>
    <p:sldId id="27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614" y="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ois Klotz" userId="0e7873f3-c968-46a8-ac9c-5d38456ab073" providerId="ADAL" clId="{115D1817-B5C4-4EBD-AF64-45F10080D15F}"/>
    <pc:docChg chg="modSld">
      <pc:chgData name="Alois Klotz" userId="0e7873f3-c968-46a8-ac9c-5d38456ab073" providerId="ADAL" clId="{115D1817-B5C4-4EBD-AF64-45F10080D15F}" dt="2023-01-04T10:07:58.815" v="11" actId="6549"/>
      <pc:docMkLst>
        <pc:docMk/>
      </pc:docMkLst>
      <pc:sldChg chg="modSp">
        <pc:chgData name="Alois Klotz" userId="0e7873f3-c968-46a8-ac9c-5d38456ab073" providerId="ADAL" clId="{115D1817-B5C4-4EBD-AF64-45F10080D15F}" dt="2023-01-04T10:04:45.148" v="1" actId="20578"/>
        <pc:sldMkLst>
          <pc:docMk/>
          <pc:sldMk cId="1659701978" sldId="269"/>
        </pc:sldMkLst>
        <pc:spChg chg="mod">
          <ac:chgData name="Alois Klotz" userId="0e7873f3-c968-46a8-ac9c-5d38456ab073" providerId="ADAL" clId="{115D1817-B5C4-4EBD-AF64-45F10080D15F}" dt="2023-01-04T10:04:45.148" v="1" actId="20578"/>
          <ac:spMkLst>
            <pc:docMk/>
            <pc:sldMk cId="1659701978" sldId="269"/>
            <ac:spMk id="4" creationId="{00000000-0000-0000-0000-000000000000}"/>
          </ac:spMkLst>
        </pc:spChg>
      </pc:sldChg>
      <pc:sldChg chg="modSp">
        <pc:chgData name="Alois Klotz" userId="0e7873f3-c968-46a8-ac9c-5d38456ab073" providerId="ADAL" clId="{115D1817-B5C4-4EBD-AF64-45F10080D15F}" dt="2023-01-04T10:07:58.815" v="11" actId="6549"/>
        <pc:sldMkLst>
          <pc:docMk/>
          <pc:sldMk cId="2737867419" sldId="270"/>
        </pc:sldMkLst>
        <pc:spChg chg="mod">
          <ac:chgData name="Alois Klotz" userId="0e7873f3-c968-46a8-ac9c-5d38456ab073" providerId="ADAL" clId="{115D1817-B5C4-4EBD-AF64-45F10080D15F}" dt="2023-01-04T10:07:58.815" v="11" actId="6549"/>
          <ac:spMkLst>
            <pc:docMk/>
            <pc:sldMk cId="2737867419" sldId="270"/>
            <ac:spMk id="3" creationId="{00000000-0000-0000-0000-000000000000}"/>
          </ac:spMkLst>
        </pc:spChg>
        <pc:spChg chg="mod">
          <ac:chgData name="Alois Klotz" userId="0e7873f3-c968-46a8-ac9c-5d38456ab073" providerId="ADAL" clId="{115D1817-B5C4-4EBD-AF64-45F10080D15F}" dt="2023-01-04T10:07:55.508" v="9"/>
          <ac:spMkLst>
            <pc:docMk/>
            <pc:sldMk cId="2737867419" sldId="270"/>
            <ac:spMk id="4" creationId="{00000000-0000-0000-0000-000000000000}"/>
          </ac:spMkLst>
        </pc:spChg>
      </pc:sldChg>
    </pc:docChg>
  </pc:docChgLst>
  <pc:docChgLst>
    <pc:chgData name="Alois Klotz" userId="0e7873f3-c968-46a8-ac9c-5d38456ab073" providerId="ADAL" clId="{506ED4C7-3B70-43E5-BE6C-AB2607347EBF}"/>
    <pc:docChg chg="modSld">
      <pc:chgData name="Alois Klotz" userId="0e7873f3-c968-46a8-ac9c-5d38456ab073" providerId="ADAL" clId="{506ED4C7-3B70-43E5-BE6C-AB2607347EBF}" dt="2023-01-31T15:34:44.561" v="2" actId="14100"/>
      <pc:docMkLst>
        <pc:docMk/>
      </pc:docMkLst>
      <pc:sldChg chg="modSp mod">
        <pc:chgData name="Alois Klotz" userId="0e7873f3-c968-46a8-ac9c-5d38456ab073" providerId="ADAL" clId="{506ED4C7-3B70-43E5-BE6C-AB2607347EBF}" dt="2023-01-31T14:42:48.112" v="1" actId="20577"/>
        <pc:sldMkLst>
          <pc:docMk/>
          <pc:sldMk cId="3619660356" sldId="259"/>
        </pc:sldMkLst>
        <pc:spChg chg="mod">
          <ac:chgData name="Alois Klotz" userId="0e7873f3-c968-46a8-ac9c-5d38456ab073" providerId="ADAL" clId="{506ED4C7-3B70-43E5-BE6C-AB2607347EBF}" dt="2023-01-31T14:42:48.112" v="1" actId="20577"/>
          <ac:spMkLst>
            <pc:docMk/>
            <pc:sldMk cId="3619660356" sldId="259"/>
            <ac:spMk id="3" creationId="{00000000-0000-0000-0000-000000000000}"/>
          </ac:spMkLst>
        </pc:spChg>
      </pc:sldChg>
      <pc:sldChg chg="modSp mod">
        <pc:chgData name="Alois Klotz" userId="0e7873f3-c968-46a8-ac9c-5d38456ab073" providerId="ADAL" clId="{506ED4C7-3B70-43E5-BE6C-AB2607347EBF}" dt="2023-01-31T15:34:44.561" v="2" actId="14100"/>
        <pc:sldMkLst>
          <pc:docMk/>
          <pc:sldMk cId="3777018567" sldId="262"/>
        </pc:sldMkLst>
        <pc:spChg chg="mod">
          <ac:chgData name="Alois Klotz" userId="0e7873f3-c968-46a8-ac9c-5d38456ab073" providerId="ADAL" clId="{506ED4C7-3B70-43E5-BE6C-AB2607347EBF}" dt="2023-01-31T15:34:44.561" v="2" actId="14100"/>
          <ac:spMkLst>
            <pc:docMk/>
            <pc:sldMk cId="3777018567" sldId="262"/>
            <ac:spMk id="2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in </a:t>
            </a:r>
            <a:r>
              <a:rPr lang="en-US" dirty="0" err="1"/>
              <a:t>Prozent</a:t>
            </a:r>
            <a:endParaRPr lang="en-US" dirty="0"/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Prozent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cat>
            <c:strRef>
              <c:f>Tabelle1!$A$2:$A$11</c:f>
              <c:strCache>
                <c:ptCount val="10"/>
                <c:pt idx="0">
                  <c:v>WhatsApp</c:v>
                </c:pt>
                <c:pt idx="1">
                  <c:v>Youtube</c:v>
                </c:pt>
                <c:pt idx="2">
                  <c:v>Instagram</c:v>
                </c:pt>
                <c:pt idx="3">
                  <c:v>SnapChat</c:v>
                </c:pt>
                <c:pt idx="4">
                  <c:v>Facebook</c:v>
                </c:pt>
                <c:pt idx="5">
                  <c:v>Tiktok</c:v>
                </c:pt>
                <c:pt idx="6">
                  <c:v>Pinterest</c:v>
                </c:pt>
                <c:pt idx="7">
                  <c:v>Skype</c:v>
                </c:pt>
                <c:pt idx="8">
                  <c:v>Twitch</c:v>
                </c:pt>
                <c:pt idx="9">
                  <c:v>Twitter</c:v>
                </c:pt>
              </c:strCache>
            </c:strRef>
          </c:cat>
          <c:val>
            <c:numRef>
              <c:f>Tabelle1!$B$2:$B$11</c:f>
              <c:numCache>
                <c:formatCode>General</c:formatCode>
                <c:ptCount val="10"/>
                <c:pt idx="0">
                  <c:v>91</c:v>
                </c:pt>
                <c:pt idx="1">
                  <c:v>91</c:v>
                </c:pt>
                <c:pt idx="2">
                  <c:v>76</c:v>
                </c:pt>
                <c:pt idx="3">
                  <c:v>62</c:v>
                </c:pt>
                <c:pt idx="4">
                  <c:v>48</c:v>
                </c:pt>
                <c:pt idx="5">
                  <c:v>42</c:v>
                </c:pt>
                <c:pt idx="6">
                  <c:v>40</c:v>
                </c:pt>
                <c:pt idx="7">
                  <c:v>27</c:v>
                </c:pt>
                <c:pt idx="8">
                  <c:v>23</c:v>
                </c:pt>
                <c:pt idx="9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BE-499B-AAC5-24CD2D456E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3920128"/>
        <c:axId val="203921664"/>
      </c:barChart>
      <c:catAx>
        <c:axId val="20392012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03921664"/>
        <c:crosses val="autoZero"/>
        <c:auto val="1"/>
        <c:lblAlgn val="ctr"/>
        <c:lblOffset val="100"/>
        <c:noMultiLvlLbl val="0"/>
      </c:catAx>
      <c:valAx>
        <c:axId val="2039216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39201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Anzahl</c:v>
                </c:pt>
              </c:strCache>
            </c:strRef>
          </c:tx>
          <c:cat>
            <c:strRef>
              <c:f>Tabelle1!$A$2:$A$9</c:f>
              <c:strCache>
                <c:ptCount val="8"/>
                <c:pt idx="0">
                  <c:v>Kontakte pflegen</c:v>
                </c:pt>
                <c:pt idx="1">
                  <c:v>Bekanntschaften machen</c:v>
                </c:pt>
                <c:pt idx="2">
                  <c:v>Informationen suchen</c:v>
                </c:pt>
                <c:pt idx="3">
                  <c:v>Zeitvertreib</c:v>
                </c:pt>
                <c:pt idx="4">
                  <c:v>Chatten</c:v>
                </c:pt>
                <c:pt idx="5">
                  <c:v>Upload persönlicher Daten</c:v>
                </c:pt>
                <c:pt idx="7">
                  <c:v>Mehrfachantworten waren möglich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30</c:v>
                </c:pt>
                <c:pt idx="1">
                  <c:v>18</c:v>
                </c:pt>
                <c:pt idx="2">
                  <c:v>14</c:v>
                </c:pt>
                <c:pt idx="3">
                  <c:v>17</c:v>
                </c:pt>
                <c:pt idx="4">
                  <c:v>47</c:v>
                </c:pt>
                <c:pt idx="5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30-45C9-BF3E-063B5D9252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Anzahl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bis 30 min</c:v>
                </c:pt>
                <c:pt idx="1">
                  <c:v>bis 1 Stunde</c:v>
                </c:pt>
                <c:pt idx="2">
                  <c:v>1 bis 2 Stunden</c:v>
                </c:pt>
                <c:pt idx="3">
                  <c:v>2 bis 3 Stunden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33</c:v>
                </c:pt>
                <c:pt idx="1">
                  <c:v>25</c:v>
                </c:pt>
                <c:pt idx="2">
                  <c:v>7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74-4338-9227-0C971CCBDE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4134016"/>
        <c:axId val="174135552"/>
      </c:barChart>
      <c:catAx>
        <c:axId val="1741340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74135552"/>
        <c:crosses val="autoZero"/>
        <c:auto val="1"/>
        <c:lblAlgn val="ctr"/>
        <c:lblOffset val="100"/>
        <c:noMultiLvlLbl val="0"/>
      </c:catAx>
      <c:valAx>
        <c:axId val="1741355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74134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B4A26-0CF2-4FB0-BA8E-3DA209B7FBD2}" type="datetimeFigureOut">
              <a:rPr lang="de-AT" smtClean="0"/>
              <a:pPr/>
              <a:t>31.01.2023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A6BC1F-23AD-4493-98B3-F4838FF33508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46752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AT"/>
          </a:p>
        </p:txBody>
      </p:sp>
      <p:sp>
        <p:nvSpPr>
          <p:cNvPr id="43012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8E6678-9D04-4352-9237-AE822EEC304A}" type="slidenum">
              <a:rPr lang="de-A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de-A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AT"/>
          </a:p>
        </p:txBody>
      </p:sp>
      <p:sp>
        <p:nvSpPr>
          <p:cNvPr id="41988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5F082B-9D8A-4F16-B863-799A2C88CA4E}" type="slidenum">
              <a:rPr lang="de-A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de-A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AT"/>
          </a:p>
        </p:txBody>
      </p:sp>
      <p:sp>
        <p:nvSpPr>
          <p:cNvPr id="44036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03EC94-DBEB-4071-A793-5929E5180949}" type="slidenum">
              <a:rPr lang="de-A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de-A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AT"/>
          </a:p>
        </p:txBody>
      </p:sp>
      <p:sp>
        <p:nvSpPr>
          <p:cNvPr id="34820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6CA40A-A9B9-480B-82B5-4F5F108D0B8B}" type="slidenum">
              <a:rPr lang="de-A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de-A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AT"/>
          </a:p>
        </p:txBody>
      </p:sp>
      <p:sp>
        <p:nvSpPr>
          <p:cNvPr id="35844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76E55-91D7-4509-A857-734E68EB484D}" type="slidenum">
              <a:rPr lang="de-A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de-A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AT"/>
          </a:p>
        </p:txBody>
      </p:sp>
      <p:sp>
        <p:nvSpPr>
          <p:cNvPr id="36868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C5D13E-364D-40DE-A304-55ED7DFDFB35}" type="slidenum">
              <a:rPr lang="de-A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de-A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AT"/>
          </a:p>
        </p:txBody>
      </p:sp>
      <p:sp>
        <p:nvSpPr>
          <p:cNvPr id="37892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9B123E-787D-42F4-B19A-2767167250EB}" type="slidenum">
              <a:rPr lang="de-A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853F-C47E-49C4-AB55-0BADF8C2C29B}" type="datetimeFigureOut">
              <a:rPr lang="de-AT" smtClean="0"/>
              <a:pPr/>
              <a:t>31.01.2023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22E92-C9D8-4ABD-8459-A60EB23D662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78107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853F-C47E-49C4-AB55-0BADF8C2C29B}" type="datetimeFigureOut">
              <a:rPr lang="de-AT" smtClean="0"/>
              <a:pPr/>
              <a:t>31.01.2023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22E92-C9D8-4ABD-8459-A60EB23D662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54935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853F-C47E-49C4-AB55-0BADF8C2C29B}" type="datetimeFigureOut">
              <a:rPr lang="de-AT" smtClean="0"/>
              <a:pPr/>
              <a:t>31.01.2023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22E92-C9D8-4ABD-8459-A60EB23D662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3646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853F-C47E-49C4-AB55-0BADF8C2C29B}" type="datetimeFigureOut">
              <a:rPr lang="de-AT" smtClean="0"/>
              <a:pPr/>
              <a:t>31.01.2023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22E92-C9D8-4ABD-8459-A60EB23D662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790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853F-C47E-49C4-AB55-0BADF8C2C29B}" type="datetimeFigureOut">
              <a:rPr lang="de-AT" smtClean="0"/>
              <a:pPr/>
              <a:t>31.01.2023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22E92-C9D8-4ABD-8459-A60EB23D662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38889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853F-C47E-49C4-AB55-0BADF8C2C29B}" type="datetimeFigureOut">
              <a:rPr lang="de-AT" smtClean="0"/>
              <a:pPr/>
              <a:t>31.01.2023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22E92-C9D8-4ABD-8459-A60EB23D662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56098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853F-C47E-49C4-AB55-0BADF8C2C29B}" type="datetimeFigureOut">
              <a:rPr lang="de-AT" smtClean="0"/>
              <a:pPr/>
              <a:t>31.01.2023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22E92-C9D8-4ABD-8459-A60EB23D662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7550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853F-C47E-49C4-AB55-0BADF8C2C29B}" type="datetimeFigureOut">
              <a:rPr lang="de-AT" smtClean="0"/>
              <a:pPr/>
              <a:t>31.01.2023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22E92-C9D8-4ABD-8459-A60EB23D662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13288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853F-C47E-49C4-AB55-0BADF8C2C29B}" type="datetimeFigureOut">
              <a:rPr lang="de-AT" smtClean="0"/>
              <a:pPr/>
              <a:t>31.01.2023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22E92-C9D8-4ABD-8459-A60EB23D662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12080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853F-C47E-49C4-AB55-0BADF8C2C29B}" type="datetimeFigureOut">
              <a:rPr lang="de-AT" smtClean="0"/>
              <a:pPr/>
              <a:t>31.01.2023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22E92-C9D8-4ABD-8459-A60EB23D662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7543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853F-C47E-49C4-AB55-0BADF8C2C29B}" type="datetimeFigureOut">
              <a:rPr lang="de-AT" smtClean="0"/>
              <a:pPr/>
              <a:t>31.01.2023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22E92-C9D8-4ABD-8459-A60EB23D662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219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D7D0853F-C47E-49C4-AB55-0BADF8C2C29B}" type="datetimeFigureOut">
              <a:rPr lang="de-AT" smtClean="0"/>
              <a:pPr/>
              <a:t>31.01.2023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F2B22E92-C9D8-4ABD-8459-A60EB23D662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1676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381000"/>
            <a:ext cx="5400600" cy="1143000"/>
          </a:xfrm>
        </p:spPr>
        <p:txBody>
          <a:bodyPr/>
          <a:lstStyle/>
          <a:p>
            <a:r>
              <a:rPr lang="de-AT" dirty="0"/>
              <a:t>Soziale Netzwerke</a:t>
            </a:r>
          </a:p>
        </p:txBody>
      </p:sp>
      <p:sp>
        <p:nvSpPr>
          <p:cNvPr id="3" name="Untertite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>
                <a:solidFill>
                  <a:srgbClr val="FF0000"/>
                </a:solidFill>
              </a:rPr>
              <a:t>Erklärungen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3E482CC-5C06-4FE9-B143-0F36574F80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81000"/>
            <a:ext cx="3476625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626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17709" cy="1143000"/>
          </a:xfrm>
        </p:spPr>
        <p:txBody>
          <a:bodyPr/>
          <a:lstStyle/>
          <a:p>
            <a:r>
              <a:rPr lang="de-AT" dirty="0"/>
              <a:t>Definitionen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457200" y="1422497"/>
            <a:ext cx="8229600" cy="155135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AT" dirty="0"/>
              <a:t>Ein </a:t>
            </a:r>
            <a:r>
              <a:rPr lang="de-AT" b="1" dirty="0"/>
              <a:t>soziales Netzwerk</a:t>
            </a:r>
            <a:r>
              <a:rPr lang="de-AT" dirty="0"/>
              <a:t> ist ein Onlinedienst, der die Möglichkeit zu Informationsaustausch und Beziehungsaufbau bietet. (</a:t>
            </a:r>
            <a:r>
              <a:rPr lang="de-AT" b="1" i="1" dirty="0"/>
              <a:t>Wikipedia</a:t>
            </a:r>
            <a:r>
              <a:rPr lang="de-AT" dirty="0"/>
              <a:t>)</a:t>
            </a:r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B964A565-119A-4199-A5DC-8D59ED112BE5}"/>
              </a:ext>
            </a:extLst>
          </p:cNvPr>
          <p:cNvGrpSpPr/>
          <p:nvPr/>
        </p:nvGrpSpPr>
        <p:grpSpPr>
          <a:xfrm>
            <a:off x="6156176" y="464067"/>
            <a:ext cx="2160240" cy="764141"/>
            <a:chOff x="1187624" y="4193679"/>
            <a:chExt cx="4426281" cy="1908001"/>
          </a:xfrm>
        </p:grpSpPr>
        <p:sp>
          <p:nvSpPr>
            <p:cNvPr id="2" name="Ellipse 1"/>
            <p:cNvSpPr/>
            <p:nvPr/>
          </p:nvSpPr>
          <p:spPr>
            <a:xfrm>
              <a:off x="2445431" y="5517232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" name="Ellipse 5"/>
            <p:cNvSpPr/>
            <p:nvPr/>
          </p:nvSpPr>
          <p:spPr>
            <a:xfrm>
              <a:off x="3841331" y="5301208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Ellipse 6"/>
            <p:cNvSpPr/>
            <p:nvPr/>
          </p:nvSpPr>
          <p:spPr>
            <a:xfrm>
              <a:off x="5181857" y="4649472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" name="Ellipse 7"/>
            <p:cNvSpPr/>
            <p:nvPr/>
          </p:nvSpPr>
          <p:spPr>
            <a:xfrm>
              <a:off x="4139952" y="4193679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9" name="Ellipse 8"/>
            <p:cNvSpPr/>
            <p:nvPr/>
          </p:nvSpPr>
          <p:spPr>
            <a:xfrm>
              <a:off x="2940968" y="4653136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0" name="Ellipse 9"/>
            <p:cNvSpPr/>
            <p:nvPr/>
          </p:nvSpPr>
          <p:spPr>
            <a:xfrm>
              <a:off x="1187624" y="5669632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1" name="Ellipse 10"/>
            <p:cNvSpPr/>
            <p:nvPr/>
          </p:nvSpPr>
          <p:spPr>
            <a:xfrm>
              <a:off x="1835696" y="4437112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Ellipse 11"/>
            <p:cNvSpPr/>
            <p:nvPr/>
          </p:nvSpPr>
          <p:spPr>
            <a:xfrm>
              <a:off x="5155866" y="5578544"/>
              <a:ext cx="43204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cxnSp>
          <p:nvCxnSpPr>
            <p:cNvPr id="14" name="Gerade Verbindung 13"/>
            <p:cNvCxnSpPr/>
            <p:nvPr/>
          </p:nvCxnSpPr>
          <p:spPr>
            <a:xfrm>
              <a:off x="2133369" y="4832082"/>
              <a:ext cx="456983" cy="8637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/>
          </p:nvCxnSpPr>
          <p:spPr>
            <a:xfrm>
              <a:off x="3156992" y="4869160"/>
              <a:ext cx="900363" cy="64807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>
              <a:stCxn id="7" idx="4"/>
            </p:cNvCxnSpPr>
            <p:nvPr/>
          </p:nvCxnSpPr>
          <p:spPr>
            <a:xfrm>
              <a:off x="5397881" y="5081520"/>
              <a:ext cx="107424" cy="7667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>
              <a:stCxn id="6" idx="6"/>
              <a:endCxn id="12" idx="1"/>
            </p:cNvCxnSpPr>
            <p:nvPr/>
          </p:nvCxnSpPr>
          <p:spPr>
            <a:xfrm>
              <a:off x="4273379" y="5517232"/>
              <a:ext cx="945759" cy="12458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/>
          </p:nvCxnSpPr>
          <p:spPr>
            <a:xfrm>
              <a:off x="4448579" y="4490994"/>
              <a:ext cx="777767" cy="32428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/>
            <p:nvPr/>
          </p:nvCxnSpPr>
          <p:spPr>
            <a:xfrm>
              <a:off x="3206261" y="4865496"/>
              <a:ext cx="2172485" cy="5109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30"/>
            <p:cNvCxnSpPr/>
            <p:nvPr/>
          </p:nvCxnSpPr>
          <p:spPr>
            <a:xfrm>
              <a:off x="4273379" y="4457288"/>
              <a:ext cx="1098511" cy="127596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31"/>
            <p:cNvCxnSpPr/>
            <p:nvPr/>
          </p:nvCxnSpPr>
          <p:spPr>
            <a:xfrm flipV="1">
              <a:off x="2056547" y="4437112"/>
              <a:ext cx="2299429" cy="7068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36"/>
            <p:cNvCxnSpPr/>
            <p:nvPr/>
          </p:nvCxnSpPr>
          <p:spPr>
            <a:xfrm flipV="1">
              <a:off x="1407704" y="5669633"/>
              <a:ext cx="1182648" cy="21602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39"/>
            <p:cNvCxnSpPr/>
            <p:nvPr/>
          </p:nvCxnSpPr>
          <p:spPr>
            <a:xfrm flipV="1">
              <a:off x="1403648" y="4649472"/>
              <a:ext cx="595380" cy="123618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42"/>
            <p:cNvCxnSpPr>
              <a:cxnSpLocks/>
              <a:endCxn id="2" idx="3"/>
            </p:cNvCxnSpPr>
            <p:nvPr/>
          </p:nvCxnSpPr>
          <p:spPr>
            <a:xfrm flipH="1">
              <a:off x="2508703" y="4457288"/>
              <a:ext cx="1847273" cy="14287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Inhaltsplatzhalter 3">
            <a:extLst>
              <a:ext uri="{FF2B5EF4-FFF2-40B4-BE49-F238E27FC236}">
                <a16:creationId xmlns:a16="http://schemas.microsoft.com/office/drawing/2014/main" id="{E7FF973A-AB13-42DA-B733-A1A5E1091F89}"/>
              </a:ext>
            </a:extLst>
          </p:cNvPr>
          <p:cNvSpPr txBox="1">
            <a:spLocks/>
          </p:cNvSpPr>
          <p:nvPr/>
        </p:nvSpPr>
        <p:spPr>
          <a:xfrm>
            <a:off x="457200" y="3431324"/>
            <a:ext cx="8229600" cy="26646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AT" dirty="0">
                <a:solidFill>
                  <a:schemeClr val="bg1"/>
                </a:solidFill>
              </a:rPr>
              <a:t>Soziale Netzwerke, auch </a:t>
            </a:r>
            <a:r>
              <a:rPr lang="de-AT" i="1" dirty="0">
                <a:solidFill>
                  <a:schemeClr val="bg1"/>
                </a:solidFill>
              </a:rPr>
              <a:t>Soziale Medien</a:t>
            </a:r>
            <a:r>
              <a:rPr lang="de-AT" dirty="0">
                <a:solidFill>
                  <a:schemeClr val="bg1"/>
                </a:solidFill>
              </a:rPr>
              <a:t> oder </a:t>
            </a:r>
            <a:r>
              <a:rPr lang="de-AT" i="1" dirty="0" err="1">
                <a:solidFill>
                  <a:schemeClr val="bg1"/>
                </a:solidFill>
              </a:rPr>
              <a:t>Social</a:t>
            </a:r>
            <a:r>
              <a:rPr lang="de-AT" i="1" dirty="0">
                <a:solidFill>
                  <a:schemeClr val="bg1"/>
                </a:solidFill>
              </a:rPr>
              <a:t> Media</a:t>
            </a:r>
            <a:r>
              <a:rPr lang="de-AT" dirty="0">
                <a:solidFill>
                  <a:schemeClr val="bg1"/>
                </a:solidFill>
              </a:rPr>
              <a:t> sind Online-Plattformen, die es Nutzern gestattet, mehr oder weniger selbstorganisiert eine Gemeinschaft (»Online-Community«) aufzubauen und zu pflegen. (</a:t>
            </a:r>
            <a:r>
              <a:rPr lang="de-AT" b="1" i="1" dirty="0">
                <a:solidFill>
                  <a:schemeClr val="bg1"/>
                </a:solidFill>
              </a:rPr>
              <a:t>Brockhaus.de</a:t>
            </a:r>
            <a:r>
              <a:rPr lang="de-AT" dirty="0">
                <a:solidFill>
                  <a:schemeClr val="bg1"/>
                </a:solidFill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704068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de-DE" dirty="0"/>
              <a:t>Bekannte  soziale Netzwerke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061048"/>
          </a:xfrm>
        </p:spPr>
        <p:txBody>
          <a:bodyPr rtlCol="0">
            <a:normAutofit fontScale="62500" lnSpcReduction="20000"/>
          </a:bodyPr>
          <a:lstStyle/>
          <a:p>
            <a:pPr marL="0" indent="0">
              <a:buNone/>
              <a:defRPr/>
            </a:pPr>
            <a:r>
              <a:rPr lang="de-DE" dirty="0"/>
              <a:t>Facebook</a:t>
            </a:r>
          </a:p>
          <a:p>
            <a:pPr marL="0" indent="0">
              <a:buNone/>
              <a:defRPr/>
            </a:pPr>
            <a:r>
              <a:rPr lang="de-AT" dirty="0"/>
              <a:t>Instant-Messaging-Dienst</a:t>
            </a:r>
            <a:endParaRPr lang="de-DE" dirty="0"/>
          </a:p>
          <a:p>
            <a:pPr marL="0" indent="0">
              <a:buNone/>
              <a:defRPr/>
            </a:pPr>
            <a:r>
              <a:rPr lang="de-DE" dirty="0"/>
              <a:t>WhatsApp</a:t>
            </a:r>
          </a:p>
          <a:p>
            <a:pPr marL="400050" lvl="1" indent="0">
              <a:buNone/>
              <a:defRPr/>
            </a:pPr>
            <a:r>
              <a:rPr lang="de-DE" dirty="0" err="1"/>
              <a:t>SnapChat</a:t>
            </a:r>
            <a:endParaRPr lang="de-DE" dirty="0"/>
          </a:p>
          <a:p>
            <a:pPr marL="400050" lvl="1" indent="0">
              <a:buNone/>
              <a:defRPr/>
            </a:pPr>
            <a:r>
              <a:rPr lang="de-DE" dirty="0"/>
              <a:t>Signal</a:t>
            </a:r>
          </a:p>
          <a:p>
            <a:pPr marL="0" indent="0">
              <a:buNone/>
              <a:defRPr/>
            </a:pPr>
            <a:r>
              <a:rPr lang="de-DE" dirty="0"/>
              <a:t>Microblogging</a:t>
            </a:r>
          </a:p>
          <a:p>
            <a:pPr marL="400050" lvl="1" indent="0">
              <a:buNone/>
              <a:defRPr/>
            </a:pPr>
            <a:r>
              <a:rPr lang="de-DE" dirty="0"/>
              <a:t>Twitter</a:t>
            </a:r>
          </a:p>
          <a:p>
            <a:pPr marL="0" indent="0">
              <a:buNone/>
              <a:defRPr/>
            </a:pPr>
            <a:r>
              <a:rPr lang="de-DE" dirty="0"/>
              <a:t>Foto- und Video-Communities</a:t>
            </a:r>
          </a:p>
          <a:p>
            <a:pPr marL="400050" lvl="1" indent="0">
              <a:buNone/>
              <a:defRPr/>
            </a:pPr>
            <a:r>
              <a:rPr lang="de-DE" dirty="0"/>
              <a:t>Instagram</a:t>
            </a:r>
          </a:p>
          <a:p>
            <a:pPr marL="400050" lvl="1" indent="0">
              <a:buNone/>
              <a:defRPr/>
            </a:pPr>
            <a:r>
              <a:rPr lang="de-DE" dirty="0"/>
              <a:t>YouTube</a:t>
            </a:r>
          </a:p>
          <a:p>
            <a:pPr marL="400050" lvl="1" indent="0">
              <a:buNone/>
              <a:defRPr/>
            </a:pPr>
            <a:r>
              <a:rPr lang="de-DE" dirty="0"/>
              <a:t>Flickr</a:t>
            </a:r>
          </a:p>
          <a:p>
            <a:pPr marL="0" indent="0">
              <a:buNone/>
              <a:defRPr/>
            </a:pPr>
            <a:r>
              <a:rPr lang="de-DE" dirty="0"/>
              <a:t>Business-Netzwerke</a:t>
            </a:r>
          </a:p>
          <a:p>
            <a:pPr marL="400050" lvl="1" indent="0">
              <a:buNone/>
              <a:defRPr/>
            </a:pPr>
            <a:r>
              <a:rPr lang="de-DE" dirty="0"/>
              <a:t>Xing</a:t>
            </a:r>
          </a:p>
          <a:p>
            <a:pPr marL="400050" lvl="1" indent="0">
              <a:buNone/>
              <a:defRPr/>
            </a:pPr>
            <a:r>
              <a:rPr lang="de-DE" dirty="0" err="1"/>
              <a:t>Linkedln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9660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de-DE" dirty="0"/>
              <a:t>Soziale Netzwerke - Merkmale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de-DE" sz="3000" dirty="0"/>
              <a:t>Mit anderen austauschen</a:t>
            </a:r>
          </a:p>
          <a:p>
            <a:pPr>
              <a:lnSpc>
                <a:spcPct val="90000"/>
              </a:lnSpc>
            </a:pPr>
            <a:r>
              <a:rPr lang="de-DE" sz="3000" dirty="0"/>
              <a:t>Neue Kontakte knüpfen</a:t>
            </a:r>
          </a:p>
          <a:p>
            <a:pPr>
              <a:lnSpc>
                <a:spcPct val="90000"/>
              </a:lnSpc>
            </a:pPr>
            <a:r>
              <a:rPr lang="de-DE" sz="3000" dirty="0"/>
              <a:t>Fotos, Videos und Links teilen</a:t>
            </a:r>
          </a:p>
          <a:p>
            <a:pPr>
              <a:lnSpc>
                <a:spcPct val="90000"/>
              </a:lnSpc>
            </a:pPr>
            <a:r>
              <a:rPr lang="de-DE" sz="3000" dirty="0"/>
              <a:t>Empfangen und versenden von Nachrichten</a:t>
            </a:r>
          </a:p>
          <a:p>
            <a:pPr>
              <a:lnSpc>
                <a:spcPct val="90000"/>
              </a:lnSpc>
            </a:pPr>
            <a:r>
              <a:rPr lang="de-DE" sz="3000" dirty="0"/>
              <a:t>Veröffentlichung von Statusmeldungen</a:t>
            </a:r>
          </a:p>
          <a:p>
            <a:pPr>
              <a:lnSpc>
                <a:spcPct val="90000"/>
              </a:lnSpc>
            </a:pPr>
            <a:r>
              <a:rPr lang="de-DE" sz="3000" dirty="0"/>
              <a:t>Präsentieren mit eigenem Profil</a:t>
            </a:r>
          </a:p>
          <a:p>
            <a:pPr>
              <a:lnSpc>
                <a:spcPct val="90000"/>
              </a:lnSpc>
            </a:pPr>
            <a:r>
              <a:rPr lang="de-DE" sz="3000" dirty="0"/>
              <a:t>Austausch von Meinungen, Eindrücken, Erfahrungen</a:t>
            </a:r>
          </a:p>
        </p:txBody>
      </p:sp>
    </p:spTree>
    <p:extLst>
      <p:ext uri="{BB962C8B-B14F-4D97-AF65-F5344CB8AC3E}">
        <p14:creationId xmlns:p14="http://schemas.microsoft.com/office/powerpoint/2010/main" val="1659701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Vor- und Nachteile </a:t>
            </a:r>
            <a:r>
              <a:rPr lang="de-DE" sz="2800" dirty="0"/>
              <a:t>(Beispiele)</a:t>
            </a:r>
            <a:endParaRPr lang="de-AT" sz="2800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  <a:buFont typeface="Symbol" pitchFamily="18" charset="2"/>
              <a:buChar char="-"/>
              <a:defRPr/>
            </a:pPr>
            <a:r>
              <a:rPr lang="de-DE" sz="1800" dirty="0"/>
              <a:t>Kommunikation mit Freunden</a:t>
            </a:r>
            <a:br>
              <a:rPr lang="de-DE" sz="1800" dirty="0"/>
            </a:br>
            <a:r>
              <a:rPr lang="de-DE" sz="1800" dirty="0"/>
              <a:t>aus aller Welt</a:t>
            </a:r>
          </a:p>
          <a:p>
            <a:pPr>
              <a:buClr>
                <a:schemeClr val="tx1"/>
              </a:buClr>
              <a:buFont typeface="Symbol" pitchFamily="18" charset="2"/>
              <a:buChar char="-"/>
              <a:defRPr/>
            </a:pPr>
            <a:r>
              <a:rPr lang="de-DE" sz="1800" dirty="0"/>
              <a:t>Zeitvertreib</a:t>
            </a:r>
          </a:p>
          <a:p>
            <a:pPr>
              <a:buClr>
                <a:schemeClr val="tx1"/>
              </a:buClr>
              <a:buFont typeface="Symbol" pitchFamily="18" charset="2"/>
              <a:buChar char="-"/>
              <a:defRPr/>
            </a:pPr>
            <a:r>
              <a:rPr lang="de-DE" sz="1800" dirty="0"/>
              <a:t>Meinungsaustausch</a:t>
            </a:r>
            <a:endParaRPr lang="de-AT" sz="1800" dirty="0"/>
          </a:p>
          <a:p>
            <a:endParaRPr lang="de-AT" sz="180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4294967295"/>
          </p:nvPr>
        </p:nvSpPr>
        <p:spPr>
          <a:xfrm>
            <a:off x="5105400" y="1600200"/>
            <a:ext cx="4038600" cy="452596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chemeClr val="tx1"/>
              </a:buClr>
              <a:buFont typeface="Symbol" pitchFamily="18" charset="2"/>
              <a:buChar char="-"/>
              <a:defRPr/>
            </a:pPr>
            <a:r>
              <a:rPr lang="de-DE" sz="1800" dirty="0">
                <a:solidFill>
                  <a:srgbClr val="001848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Eingeschränkte Privatsphäre</a:t>
            </a:r>
          </a:p>
          <a:p>
            <a:pPr>
              <a:buClr>
                <a:schemeClr val="tx1"/>
              </a:buClr>
              <a:buFont typeface="Symbol" pitchFamily="18" charset="2"/>
              <a:buChar char="-"/>
              <a:defRPr/>
            </a:pPr>
            <a:r>
              <a:rPr lang="de-DE" sz="1800" dirty="0">
                <a:solidFill>
                  <a:srgbClr val="001848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Abhängigkeit (Angst, etwas zu versäumen)</a:t>
            </a:r>
          </a:p>
          <a:p>
            <a:pPr>
              <a:buClr>
                <a:schemeClr val="tx1"/>
              </a:buClr>
              <a:buFont typeface="Symbol" pitchFamily="18" charset="2"/>
              <a:buChar char="-"/>
              <a:defRPr/>
            </a:pPr>
            <a:r>
              <a:rPr lang="de-DE" sz="1800" dirty="0">
                <a:solidFill>
                  <a:srgbClr val="001848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Mobbingfälle</a:t>
            </a:r>
            <a:endParaRPr lang="de-AT" sz="1800" dirty="0"/>
          </a:p>
        </p:txBody>
      </p:sp>
    </p:spTree>
    <p:extLst>
      <p:ext uri="{BB962C8B-B14F-4D97-AF65-F5344CB8AC3E}">
        <p14:creationId xmlns:p14="http://schemas.microsoft.com/office/powerpoint/2010/main" val="2737867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txBody>
          <a:bodyPr>
            <a:normAutofit fontScale="90000"/>
          </a:bodyPr>
          <a:lstStyle/>
          <a:p>
            <a:r>
              <a:rPr lang="de-AT" dirty="0"/>
              <a:t>Welche Sozialen Netzwerke nutzen Österreichs Jugendliche?</a:t>
            </a:r>
            <a:br>
              <a:rPr lang="de-DE" dirty="0"/>
            </a:br>
            <a:endParaRPr lang="de-AT" dirty="0"/>
          </a:p>
        </p:txBody>
      </p:sp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98984"/>
          </a:xfrm>
        </p:spPr>
        <p:txBody>
          <a:bodyPr/>
          <a:lstStyle/>
          <a:p>
            <a:r>
              <a:rPr lang="de-AT" dirty="0"/>
              <a:t>Jugend Internet Monitor 2020</a:t>
            </a:r>
          </a:p>
          <a:p>
            <a:r>
              <a:rPr lang="de-AT" sz="1200" dirty="0" err="1"/>
              <a:t>Saferinternet</a:t>
            </a:r>
            <a:r>
              <a:rPr lang="de-A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77018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el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497639" cy="1143000"/>
          </a:xfrm>
        </p:spPr>
        <p:txBody>
          <a:bodyPr/>
          <a:lstStyle/>
          <a:p>
            <a:pPr eaLnBrk="1" hangingPunct="1"/>
            <a:r>
              <a:rPr lang="de-AT" sz="2800" dirty="0"/>
              <a:t>Welche Sozialen Netzwerke nutzen Österreichs Jugendliche?</a:t>
            </a: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6726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1017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itel 1"/>
          <p:cNvSpPr>
            <a:spLocks noGrp="1"/>
          </p:cNvSpPr>
          <p:nvPr>
            <p:ph type="title"/>
          </p:nvPr>
        </p:nvSpPr>
        <p:spPr>
          <a:xfrm>
            <a:off x="250824" y="260350"/>
            <a:ext cx="8713663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de-AT" sz="2400" dirty="0"/>
              <a:t>Wofür nutzt du die sozialen Netzwerk hauptsächlich?</a:t>
            </a: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71910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feld 1">
            <a:extLst>
              <a:ext uri="{FF2B5EF4-FFF2-40B4-BE49-F238E27FC236}">
                <a16:creationId xmlns:a16="http://schemas.microsoft.com/office/drawing/2014/main" id="{4FA88DB2-DA90-49BA-90DE-9342D6893559}"/>
              </a:ext>
            </a:extLst>
          </p:cNvPr>
          <p:cNvSpPr txBox="1"/>
          <p:nvPr/>
        </p:nvSpPr>
        <p:spPr>
          <a:xfrm>
            <a:off x="250824" y="6237312"/>
            <a:ext cx="3025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Umfrage in nur einer Schule, daher nicht repräsentativ!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93314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2700" dirty="0"/>
              <a:t>Wie lange hältst du dich in </a:t>
            </a:r>
            <a:r>
              <a:rPr lang="de-AT" sz="2800" dirty="0"/>
              <a:t>sozialen Netzwerk</a:t>
            </a:r>
            <a:br>
              <a:rPr lang="de-DE" sz="2700" dirty="0"/>
            </a:br>
            <a:r>
              <a:rPr lang="de-DE" sz="2700" dirty="0"/>
              <a:t>pro Tag auf?</a:t>
            </a:r>
            <a:endParaRPr lang="de-AT" sz="27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527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5649600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</Words>
  <Application>Microsoft Office PowerPoint</Application>
  <PresentationFormat>Bildschirmpräsentation (4:3)</PresentationFormat>
  <Paragraphs>52</Paragraphs>
  <Slides>9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Calibri</vt:lpstr>
      <vt:lpstr>Symbol</vt:lpstr>
      <vt:lpstr>Tahoma</vt:lpstr>
      <vt:lpstr>Verdana</vt:lpstr>
      <vt:lpstr>Larissa</vt:lpstr>
      <vt:lpstr>Soziale Netzwerke</vt:lpstr>
      <vt:lpstr>Definitionen</vt:lpstr>
      <vt:lpstr>Bekannte  soziale Netzwerke</vt:lpstr>
      <vt:lpstr>Soziale Netzwerke - Merkmale</vt:lpstr>
      <vt:lpstr>Vor- und Nachteile (Beispiele)</vt:lpstr>
      <vt:lpstr>Welche Sozialen Netzwerke nutzen Österreichs Jugendliche? </vt:lpstr>
      <vt:lpstr>Welche Sozialen Netzwerke nutzen Österreichs Jugendliche?</vt:lpstr>
      <vt:lpstr>Wofür nutzt du die sozialen Netzwerk hauptsächlich?</vt:lpstr>
      <vt:lpstr>Wie lange hältst du dich in sozialen Netzwerk pro Tag auf?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Soziale Netzwerke</dc:title>
  <dc:creator>Elfi</dc:creator>
  <cp:lastModifiedBy>Alois Klotz</cp:lastModifiedBy>
  <cp:revision>33</cp:revision>
  <dcterms:created xsi:type="dcterms:W3CDTF">2011-10-08T10:51:17Z</dcterms:created>
  <dcterms:modified xsi:type="dcterms:W3CDTF">2023-01-31T15:51:57Z</dcterms:modified>
</cp:coreProperties>
</file>