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1" r:id="rId3"/>
    <p:sldId id="257" r:id="rId4"/>
    <p:sldId id="258" r:id="rId5"/>
    <p:sldId id="260" r:id="rId6"/>
    <p:sldId id="259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2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Öffentliche Verkehrsmittel</c:v>
                </c:pt>
              </c:strCache>
            </c:strRef>
          </c:tx>
          <c:invertIfNegative val="0"/>
          <c:cat>
            <c:numRef>
              <c:f>Tabelle1!$A$2:$A$4</c:f>
              <c:numCache>
                <c:formatCode>0</c:formatCode>
                <c:ptCount val="3"/>
                <c:pt idx="0">
                  <c:v>1993</c:v>
                </c:pt>
                <c:pt idx="1">
                  <c:v>2003</c:v>
                </c:pt>
                <c:pt idx="2">
                  <c:v>2010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29</c:v>
                </c:pt>
                <c:pt idx="1">
                  <c:v>34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C-48BE-BCAA-E8E2BF31F64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PKW</c:v>
                </c:pt>
              </c:strCache>
            </c:strRef>
          </c:tx>
          <c:invertIfNegative val="0"/>
          <c:cat>
            <c:numRef>
              <c:f>Tabelle1!$A$2:$A$4</c:f>
              <c:numCache>
                <c:formatCode>0</c:formatCode>
                <c:ptCount val="3"/>
                <c:pt idx="0">
                  <c:v>1993</c:v>
                </c:pt>
                <c:pt idx="1">
                  <c:v>2003</c:v>
                </c:pt>
                <c:pt idx="2">
                  <c:v>2010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40</c:v>
                </c:pt>
                <c:pt idx="1">
                  <c:v>35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C-48BE-BCAA-E8E2BF31F64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Fahrad</c:v>
                </c:pt>
              </c:strCache>
            </c:strRef>
          </c:tx>
          <c:invertIfNegative val="0"/>
          <c:cat>
            <c:numRef>
              <c:f>Tabelle1!$A$2:$A$4</c:f>
              <c:numCache>
                <c:formatCode>0</c:formatCode>
                <c:ptCount val="3"/>
                <c:pt idx="0">
                  <c:v>1993</c:v>
                </c:pt>
                <c:pt idx="1">
                  <c:v>2003</c:v>
                </c:pt>
                <c:pt idx="2">
                  <c:v>2010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C-48BE-BCAA-E8E2BF31F64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Zu Fuß</c:v>
                </c:pt>
              </c:strCache>
            </c:strRef>
          </c:tx>
          <c:invertIfNegative val="0"/>
          <c:cat>
            <c:numRef>
              <c:f>Tabelle1!$A$2:$A$4</c:f>
              <c:numCache>
                <c:formatCode>0</c:formatCode>
                <c:ptCount val="3"/>
                <c:pt idx="0">
                  <c:v>1993</c:v>
                </c:pt>
                <c:pt idx="1">
                  <c:v>2003</c:v>
                </c:pt>
                <c:pt idx="2">
                  <c:v>2010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28</c:v>
                </c:pt>
                <c:pt idx="1">
                  <c:v>27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7C-48BE-BCAA-E8E2BF31F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0816"/>
        <c:axId val="8401280"/>
      </c:barChart>
      <c:catAx>
        <c:axId val="837081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8401280"/>
        <c:crosses val="autoZero"/>
        <c:auto val="1"/>
        <c:lblAlgn val="ctr"/>
        <c:lblOffset val="100"/>
        <c:noMultiLvlLbl val="0"/>
      </c:catAx>
      <c:valAx>
        <c:axId val="8401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37081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Einzelfahrschein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60-405F-B43D-F5616232C789}"/>
              </c:ext>
            </c:extLst>
          </c:dPt>
          <c:cat>
            <c:strRef>
              <c:f>Tabelle1!$A$2:$A$7</c:f>
              <c:strCache>
                <c:ptCount val="6"/>
                <c:pt idx="0">
                  <c:v>Wien</c:v>
                </c:pt>
                <c:pt idx="1">
                  <c:v>Berlin</c:v>
                </c:pt>
                <c:pt idx="2">
                  <c:v>Budapest</c:v>
                </c:pt>
                <c:pt idx="3">
                  <c:v>Frankfurt</c:v>
                </c:pt>
                <c:pt idx="4">
                  <c:v>Kopenhagen</c:v>
                </c:pt>
                <c:pt idx="5">
                  <c:v>London</c:v>
                </c:pt>
              </c:strCache>
            </c:strRef>
          </c:cat>
          <c:val>
            <c:numRef>
              <c:f>Tabelle1!$B$2:$B$7</c:f>
              <c:numCache>
                <c:formatCode>"€"#,##0.00_);[Red]\("€"#,##0.00\)</c:formatCode>
                <c:ptCount val="6"/>
                <c:pt idx="0">
                  <c:v>2.4</c:v>
                </c:pt>
                <c:pt idx="1">
                  <c:v>3</c:v>
                </c:pt>
                <c:pt idx="2">
                  <c:v>1.2</c:v>
                </c:pt>
                <c:pt idx="3">
                  <c:v>2.5499999999999998</c:v>
                </c:pt>
                <c:pt idx="4">
                  <c:v>3.1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0-405F-B43D-F5616232C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33056"/>
        <c:axId val="39934592"/>
      </c:barChart>
      <c:catAx>
        <c:axId val="3993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34592"/>
        <c:crosses val="autoZero"/>
        <c:auto val="1"/>
        <c:lblAlgn val="ctr"/>
        <c:lblOffset val="100"/>
        <c:noMultiLvlLbl val="0"/>
      </c:catAx>
      <c:valAx>
        <c:axId val="39934592"/>
        <c:scaling>
          <c:orientation val="minMax"/>
        </c:scaling>
        <c:delete val="0"/>
        <c:axPos val="l"/>
        <c:majorGridlines/>
        <c:numFmt formatCode="&quot;€&quot;#,##0.00_);[Red]\(&quot;€&quot;#,##0.00\)" sourceLinked="1"/>
        <c:majorTickMark val="out"/>
        <c:minorTickMark val="none"/>
        <c:tickLblPos val="nextTo"/>
        <c:crossAx val="39933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236524</c:v>
                </c:pt>
                <c:pt idx="1">
                  <c:v>353319</c:v>
                </c:pt>
                <c:pt idx="2">
                  <c:v>591359</c:v>
                </c:pt>
                <c:pt idx="3">
                  <c:v>720544</c:v>
                </c:pt>
                <c:pt idx="4">
                  <c:v>674346</c:v>
                </c:pt>
                <c:pt idx="5">
                  <c:v>1153100</c:v>
                </c:pt>
                <c:pt idx="6">
                  <c:v>1067823</c:v>
                </c:pt>
                <c:pt idx="7">
                  <c:v>1021291</c:v>
                </c:pt>
                <c:pt idx="8">
                  <c:v>884717</c:v>
                </c:pt>
                <c:pt idx="9">
                  <c:v>744921</c:v>
                </c:pt>
                <c:pt idx="10">
                  <c:v>462889</c:v>
                </c:pt>
                <c:pt idx="11">
                  <c:v>323279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D-4907-AFAC-5837596D0CF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Tabelle1!$A$2:$A$13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330336</c:v>
                </c:pt>
                <c:pt idx="1">
                  <c:v>362085</c:v>
                </c:pt>
                <c:pt idx="2">
                  <c:v>500802</c:v>
                </c:pt>
                <c:pt idx="3">
                  <c:v>866266</c:v>
                </c:pt>
                <c:pt idx="4">
                  <c:v>980881</c:v>
                </c:pt>
                <c:pt idx="5">
                  <c:v>1085722</c:v>
                </c:pt>
                <c:pt idx="6">
                  <c:v>1252108</c:v>
                </c:pt>
                <c:pt idx="7">
                  <c:v>1252108</c:v>
                </c:pt>
                <c:pt idx="8">
                  <c:v>1088165</c:v>
                </c:pt>
                <c:pt idx="9">
                  <c:v>746105</c:v>
                </c:pt>
                <c:pt idx="10">
                  <c:v>548999</c:v>
                </c:pt>
                <c:pt idx="11">
                  <c:v>364227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D-4907-AFAC-5837596D0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238223"/>
        <c:axId val="401029487"/>
      </c:barChart>
      <c:catAx>
        <c:axId val="3822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1029487"/>
        <c:crosses val="autoZero"/>
        <c:auto val="1"/>
        <c:lblAlgn val="ctr"/>
        <c:lblOffset val="100"/>
        <c:noMultiLvlLbl val="0"/>
      </c:catAx>
      <c:valAx>
        <c:axId val="40102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22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CB71-CF61-4214-B8BF-34EE8A3C1D61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A7DE3-74E4-46D9-B914-9AC75119B1D2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8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Stand 2010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7DE3-74E4-46D9-B914-9AC75119B1D2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54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A7DE3-74E4-46D9-B914-9AC75119B1D2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98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68E4D-C620-4828-B71C-12CE58A5E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F3A2CC-9F27-4B0F-9057-2726AD3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59FAD2-9530-4D0C-B9BB-9372D236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AADF74-725B-4F32-8DA9-CB30DE7D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EA72FC-B3A9-460D-864A-F0EC7024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754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CC91E-3422-4CF6-921A-39BE4B64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2318C2-7ABF-44F7-B8D4-929B9EE88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F702B-5FD1-4841-8576-2FC927A4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3CD765-6C0D-4AE1-B48C-758AC95B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223BCE-657D-41DD-8256-81C79B8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07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D7A6BCC-FACB-4FA9-9B8F-7800CF271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D4A64D-9E8F-43C2-832C-5D5EB539D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7F9892-CACD-4C7E-AF10-38309187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EED2B-B5C0-4020-8103-C2F46822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D56749-0708-420D-A6C3-6F72623D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A843E-BD17-4E80-BDDF-21105F8E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2DD02-CAF3-4A40-AD86-EF10190A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C55FF8-2233-4AA6-A084-5BB88EED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4AD6F-F9E9-469D-9494-11D7E201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6C319-42EA-4994-8F3A-C5B955BA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08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FF2F8-30F0-42BE-A533-EC0C36D1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EA791C-A768-4B0A-977C-9652C64D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79A41-E918-4AC2-BC01-B3DAAA5E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3DDADB-6605-4121-AA6D-1C7961441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B022C-0532-45E9-9E00-29729596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51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D20A3-49D9-4CE6-9791-6972E703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BA5FDE-B056-4740-B24C-C9338FE9C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61449A-5923-4D90-9D85-364BAF398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E8A31A-1846-4A85-914D-6466B923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16C6DC-C140-4854-83FF-34938443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E80792-A42C-4758-A7C5-A666DE72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87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B0502-8BC1-48CC-966E-63F46014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6881DA-FECA-42F6-AD9D-3FF6EFB3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1BD3A2-11D2-44CF-A5B9-BDFD07214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D34F53-2168-48D5-BFCE-647F5E3B4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B58FAC-8EE4-49CE-A2B1-87AEB6FF3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01F34C-BF87-4D89-93C2-E869817D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55DC8EB-0D81-4C27-BE6B-8AE4F900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5076E1-4D49-4CF6-AF78-8FF39C2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799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96BD5-B7EC-4E4E-939B-B7657B68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40C340-6F81-43FE-A781-1FFDF4DC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02514E-3741-401E-BEFD-6B33B7219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3E240A-DA21-4080-A415-9662786E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71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5A935F-AE67-43DB-ACA9-86654F55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0B54FC-D2CD-46D3-9A07-EF73EE21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3A6840-4ED4-4581-9FF8-B76BA6D0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43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70A87-EBE9-4B51-9EB7-F35E0C7A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C8EF3B-91A2-495F-96CC-F1C32568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AB77A7-D4F3-47B6-922B-B497710A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3BA3C4-A4D8-4826-A82B-D6AF4FEA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5AD9FB-EA86-433B-ADC0-DC001216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103B35-8866-4ABD-8DEB-0CC345D9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7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B723-209F-4B5A-811E-EF963823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3FC919-9CCA-4786-9C90-DCD297D53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B8B3C4-D22C-4FD8-AEA1-52782B0A6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02869B-6340-4B56-A196-FB9634E2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BD5639-DA69-43C2-B853-88613CBC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EBABD2-3850-40F9-88A6-9510934D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441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F4DAF0-3D5A-4588-ACDB-3A128D43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CBF3DE-68F5-411A-A61F-5D950C7E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23A56-ED30-480C-A946-9D6C0CB5B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1AEB-D6DF-4946-823D-49C707749480}" type="datetimeFigureOut">
              <a:rPr lang="de-AT" smtClean="0"/>
              <a:pPr/>
              <a:t>02.02.2021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B7CB12-ABF1-4D5A-8A19-F00BCE9E6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A872B-93EE-42ED-ADB5-8CA76699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DB74-931A-40C1-9FC8-694B9FF7EADF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6811C8-5218-4B64-BC44-3AE413D418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238" y="29716"/>
            <a:ext cx="1904762" cy="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2152"/>
            <a:ext cx="9144000" cy="33558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811287"/>
          </a:xfrm>
        </p:spPr>
        <p:txBody>
          <a:bodyPr/>
          <a:lstStyle/>
          <a:p>
            <a:r>
              <a:rPr lang="de-AT" dirty="0"/>
              <a:t>Wien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219200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449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86700" cy="687610"/>
          </a:xfrm>
        </p:spPr>
        <p:txBody>
          <a:bodyPr>
            <a:normAutofit/>
          </a:bodyPr>
          <a:lstStyle/>
          <a:p>
            <a:r>
              <a:rPr lang="de-AT" dirty="0"/>
              <a:t>Anzahl der gezählten RadlerInnen in Wien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5204CC5-72B2-41F8-AD51-1BCA924B7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876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CDA34F7-A524-4D35-BC73-A0754C8D264F}"/>
              </a:ext>
            </a:extLst>
          </p:cNvPr>
          <p:cNvSpPr txBox="1"/>
          <p:nvPr/>
        </p:nvSpPr>
        <p:spPr>
          <a:xfrm>
            <a:off x="5707038" y="5877272"/>
            <a:ext cx="28083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Auswertung der automatischen Dauerzählstellen für den Radverkehr der MA 46, Stadt Wien</a:t>
            </a:r>
            <a:endParaRPr lang="de-AT" sz="500" dirty="0"/>
          </a:p>
        </p:txBody>
      </p:sp>
    </p:spTree>
    <p:extLst>
      <p:ext uri="{BB962C8B-B14F-4D97-AF65-F5344CB8AC3E}">
        <p14:creationId xmlns:p14="http://schemas.microsoft.com/office/powerpoint/2010/main" val="274514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Wiener Linien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de-AT" dirty="0"/>
              <a:t>120 Linien mit </a:t>
            </a:r>
            <a:r>
              <a:rPr lang="de-AT" dirty="0" err="1"/>
              <a:t>mit</a:t>
            </a:r>
            <a:r>
              <a:rPr lang="de-AT" dirty="0"/>
              <a:t> U-Bahn, Bus und Straßenbahn</a:t>
            </a:r>
          </a:p>
          <a:p>
            <a:pPr lvl="1">
              <a:buFont typeface="Wingdings" pitchFamily="2" charset="2"/>
              <a:buChar char="ü"/>
            </a:pPr>
            <a:r>
              <a:rPr lang="de-AT" dirty="0"/>
              <a:t>8116 Mitarbeiter </a:t>
            </a:r>
          </a:p>
          <a:p>
            <a:pPr lvl="1">
              <a:buFont typeface="Wingdings" pitchFamily="2" charset="2"/>
              <a:buChar char="ü"/>
            </a:pPr>
            <a:r>
              <a:rPr lang="de-AT" dirty="0"/>
              <a:t>840 Millionen Fahrgäste pro Jahr</a:t>
            </a:r>
          </a:p>
          <a:p>
            <a:pPr>
              <a:buFont typeface="Wingdings" pitchFamily="2" charset="2"/>
              <a:buChar char="ü"/>
            </a:pPr>
            <a:r>
              <a:rPr lang="de-AT" dirty="0"/>
              <a:t>2,3 Millionen Fahrgäste pro Tag</a:t>
            </a:r>
          </a:p>
          <a:p>
            <a:pPr>
              <a:buFont typeface="Wingdings" pitchFamily="2" charset="2"/>
              <a:buChar char="ü"/>
            </a:pPr>
            <a:r>
              <a:rPr lang="de-AT" dirty="0"/>
              <a:t>Pro Tag werden 180.000 km gefahren</a:t>
            </a:r>
          </a:p>
          <a:p>
            <a:pPr>
              <a:buFont typeface="Wingdings" pitchFamily="2" charset="2"/>
              <a:buChar char="ü"/>
            </a:pPr>
            <a:r>
              <a:rPr lang="de-AT" dirty="0"/>
              <a:t>36 % aller Wege werden mit öffentlichen Verkehrsmittel zurückgelegt.</a:t>
            </a:r>
          </a:p>
          <a:p>
            <a:endParaRPr lang="de-AT" dirty="0"/>
          </a:p>
        </p:txBody>
      </p:sp>
      <p:pic>
        <p:nvPicPr>
          <p:cNvPr id="1026" name="Picture 2" descr="F:\AK Desktop\wienerlinien\bearbeitet\strassenbah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072" y="4509120"/>
            <a:ext cx="1971034" cy="1433713"/>
          </a:xfrm>
          <a:prstGeom prst="rect">
            <a:avLst/>
          </a:prstGeom>
          <a:noFill/>
        </p:spPr>
      </p:pic>
      <p:pic>
        <p:nvPicPr>
          <p:cNvPr id="1028" name="Picture 4" descr="F:\AK Desktop\wienerlinien\bearbeitet\s-bah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69159"/>
            <a:ext cx="2173072" cy="1440161"/>
          </a:xfrm>
          <a:prstGeom prst="rect">
            <a:avLst/>
          </a:prstGeom>
          <a:noFill/>
        </p:spPr>
      </p:pic>
      <p:pic>
        <p:nvPicPr>
          <p:cNvPr id="1029" name="Picture 5" descr="F:\AK Desktop\wienerlinien\bearbeitet\autobu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766" y="4653136"/>
            <a:ext cx="2662517" cy="1434429"/>
          </a:xfrm>
          <a:prstGeom prst="rect">
            <a:avLst/>
          </a:prstGeom>
          <a:noFill/>
        </p:spPr>
      </p:pic>
      <p:pic>
        <p:nvPicPr>
          <p:cNvPr id="1030" name="Picture 6" descr="F:\AK Desktop\wienerlinien\bearbeitet\u-bahn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12" y="4869160"/>
            <a:ext cx="2344388" cy="143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98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U-Bahn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75 km U-Bahn, 101 Stationen</a:t>
            </a:r>
          </a:p>
          <a:p>
            <a:r>
              <a:rPr lang="de-AT" dirty="0"/>
              <a:t>U1, U2, U3, U4, U6</a:t>
            </a:r>
          </a:p>
          <a:p>
            <a:r>
              <a:rPr lang="de-AT" dirty="0"/>
              <a:t>Erweiterung der U1 und U2 </a:t>
            </a:r>
            <a:r>
              <a:rPr lang="de-AT" dirty="0" err="1"/>
              <a:t>bsi</a:t>
            </a:r>
            <a:r>
              <a:rPr lang="de-AT" dirty="0"/>
              <a:t> 2019</a:t>
            </a:r>
          </a:p>
          <a:p>
            <a:endParaRPr lang="de-AT" dirty="0"/>
          </a:p>
          <a:p>
            <a:endParaRPr lang="de-AT" dirty="0"/>
          </a:p>
          <a:p>
            <a:pPr marL="393192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366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Straßenbahn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28 Straßenbahnlinien, 1.031 Haltestellen</a:t>
            </a:r>
          </a:p>
          <a:p>
            <a:r>
              <a:rPr lang="de-AT" dirty="0"/>
              <a:t>Höhere Beförderungsleistung als Busse</a:t>
            </a:r>
          </a:p>
          <a:p>
            <a:r>
              <a:rPr lang="de-AT" dirty="0"/>
              <a:t>Zubringer zu schnellen Linien (S-Bahn, U-Bahn)</a:t>
            </a:r>
          </a:p>
          <a:p>
            <a:r>
              <a:rPr lang="de-AT" dirty="0"/>
              <a:t>Einzugsbereich für U-Bahn wird vergrößert</a:t>
            </a:r>
          </a:p>
          <a:p>
            <a:r>
              <a:rPr lang="de-AT" dirty="0"/>
              <a:t>Geringer Stationsabstand, zahlreiche Umsteigmöglichkeiten</a:t>
            </a:r>
          </a:p>
          <a:p>
            <a:r>
              <a:rPr lang="de-AT" dirty="0"/>
              <a:t>Hoher Fahrkomfort</a:t>
            </a:r>
          </a:p>
          <a:p>
            <a:r>
              <a:rPr lang="de-AT" dirty="0"/>
              <a:t>Ruhige Straßenlage</a:t>
            </a:r>
          </a:p>
          <a:p>
            <a:r>
              <a:rPr lang="de-AT" dirty="0"/>
              <a:t>Tageslicht</a:t>
            </a:r>
          </a:p>
          <a:p>
            <a:r>
              <a:rPr lang="de-AT" dirty="0"/>
              <a:t>Ebenerdiger Zugang</a:t>
            </a:r>
          </a:p>
        </p:txBody>
      </p:sp>
      <p:pic>
        <p:nvPicPr>
          <p:cNvPr id="2050" name="Picture 2" descr="C:\Users\user\Desktop\Wien verwenden\strassenbah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156790" cy="22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Linienbusse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de-AT" dirty="0"/>
              <a:t>85 Autobuslinien</a:t>
            </a:r>
          </a:p>
          <a:p>
            <a:r>
              <a:rPr lang="de-AT" dirty="0"/>
              <a:t>114 Millionen Fahrgäste pro Jahr</a:t>
            </a:r>
          </a:p>
          <a:p>
            <a:r>
              <a:rPr lang="de-AT" dirty="0"/>
              <a:t>621 km Liniennetz, </a:t>
            </a:r>
          </a:p>
          <a:p>
            <a:r>
              <a:rPr lang="de-AT" dirty="0"/>
              <a:t>1031 Haltestellen</a:t>
            </a:r>
          </a:p>
          <a:p>
            <a:r>
              <a:rPr lang="de-AT" dirty="0"/>
              <a:t>496 Autobusse</a:t>
            </a:r>
          </a:p>
          <a:p>
            <a:r>
              <a:rPr lang="de-AT" dirty="0"/>
              <a:t>Vorteile:</a:t>
            </a:r>
          </a:p>
          <a:p>
            <a:pPr lvl="1"/>
            <a:r>
              <a:rPr lang="de-AT" dirty="0"/>
              <a:t>Dichtes Liniennetz</a:t>
            </a:r>
          </a:p>
          <a:p>
            <a:pPr lvl="1"/>
            <a:r>
              <a:rPr lang="de-AT" dirty="0"/>
              <a:t>Zubringer für S-Bahn und U-Bahn</a:t>
            </a:r>
          </a:p>
          <a:p>
            <a:pPr lvl="1"/>
            <a:r>
              <a:rPr lang="de-AT" dirty="0"/>
              <a:t>Viele Haltestellen</a:t>
            </a:r>
          </a:p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2439" r="1475" b="2439"/>
          <a:stretch/>
        </p:blipFill>
        <p:spPr bwMode="auto">
          <a:xfrm>
            <a:off x="4269759" y="3444230"/>
            <a:ext cx="4873847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54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Wien verwenden\P10301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224469" cy="3168352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S-Bahn </a:t>
            </a:r>
            <a:r>
              <a:rPr lang="de-AT" sz="2800" dirty="0"/>
              <a:t>(Schnellbahn)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Wird von der ÖBB betrieben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4099" name="Picture 3" descr="C:\Users\user\Desktop\Wien verwenden\s-bahn-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108" y="31133"/>
            <a:ext cx="2048892" cy="1710825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Wien verwenden\P1030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392488" cy="3294366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4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127267"/>
              </p:ext>
            </p:extLst>
          </p:nvPr>
        </p:nvGraphicFramePr>
        <p:xfrm>
          <a:off x="457200" y="548680"/>
          <a:ext cx="8229600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61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 im Vergleich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596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9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Pferdetramway</a:t>
            </a:r>
            <a:endParaRPr lang="de-DE" dirty="0"/>
          </a:p>
        </p:txBody>
      </p:sp>
      <p:pic>
        <p:nvPicPr>
          <p:cNvPr id="3074" name="Picture 2" descr="F:\AK Desktop\wienerlinien\bearbeitet\PferdetramWien1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47265" cy="463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Application>Microsoft Office PowerPoint</Application>
  <PresentationFormat>Bildschirmpräsentation (4:3)</PresentationFormat>
  <Paragraphs>45</Paragraphs>
  <Slides>10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</vt:lpstr>
      <vt:lpstr>Wien</vt:lpstr>
      <vt:lpstr>Wiener Linien</vt:lpstr>
      <vt:lpstr>U-Bahn</vt:lpstr>
      <vt:lpstr>Straßenbahn</vt:lpstr>
      <vt:lpstr>Linienbusse</vt:lpstr>
      <vt:lpstr>S-Bahn (Schnellbahn)</vt:lpstr>
      <vt:lpstr>PowerPoint-Präsentation</vt:lpstr>
      <vt:lpstr>Kosten im Vergleich</vt:lpstr>
      <vt:lpstr>Pferdetramway</vt:lpstr>
      <vt:lpstr>Anzahl der gezählten RadlerInnen in Wien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</dc:title>
  <dc:creator>user</dc:creator>
  <cp:lastModifiedBy>Christian Klotz</cp:lastModifiedBy>
  <cp:revision>60</cp:revision>
  <dcterms:created xsi:type="dcterms:W3CDTF">2012-04-06T18:47:55Z</dcterms:created>
  <dcterms:modified xsi:type="dcterms:W3CDTF">2021-02-02T13:08:12Z</dcterms:modified>
</cp:coreProperties>
</file>