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6" autoAdjust="0"/>
    <p:restoredTop sz="94660"/>
  </p:normalViewPr>
  <p:slideViewPr>
    <p:cSldViewPr snapToGrid="0">
      <p:cViewPr varScale="1">
        <p:scale>
          <a:sx n="192" d="100"/>
          <a:sy n="192" d="100"/>
        </p:scale>
        <p:origin x="7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4335D9B9-D1C8-4AB8-9572-229173A46E60}"/>
    <pc:docChg chg="modSld">
      <pc:chgData name="Alois Klotz" userId="0e7873f3-c968-46a8-ac9c-5d38456ab073" providerId="ADAL" clId="{4335D9B9-D1C8-4AB8-9572-229173A46E60}" dt="2023-08-05T17:26:16.164" v="0" actId="20577"/>
      <pc:docMkLst>
        <pc:docMk/>
      </pc:docMkLst>
      <pc:sldChg chg="modSp mod">
        <pc:chgData name="Alois Klotz" userId="0e7873f3-c968-46a8-ac9c-5d38456ab073" providerId="ADAL" clId="{4335D9B9-D1C8-4AB8-9572-229173A46E60}" dt="2023-08-05T17:26:16.164" v="0" actId="20577"/>
        <pc:sldMkLst>
          <pc:docMk/>
          <pc:sldMk cId="4007938038" sldId="257"/>
        </pc:sldMkLst>
        <pc:spChg chg="mod">
          <ac:chgData name="Alois Klotz" userId="0e7873f3-c968-46a8-ac9c-5d38456ab073" providerId="ADAL" clId="{4335D9B9-D1C8-4AB8-9572-229173A46E60}" dt="2023-08-05T17:26:16.164" v="0" actId="20577"/>
          <ac:spMkLst>
            <pc:docMk/>
            <pc:sldMk cId="4007938038" sldId="257"/>
            <ac:spMk id="3" creationId="{26CD4861-8FA6-47A3-A136-F611894662A9}"/>
          </ac:spMkLst>
        </pc:spChg>
      </pc:sldChg>
    </pc:docChg>
  </pc:docChgLst>
  <pc:docChgLst>
    <pc:chgData name="Alois Klotz" userId="0e7873f3-c968-46a8-ac9c-5d38456ab073" providerId="ADAL" clId="{9685FAF9-3EA4-4F3B-986B-5F2F62CD4BE1}"/>
    <pc:docChg chg="undo custSel addSld modSld">
      <pc:chgData name="Alois Klotz" userId="0e7873f3-c968-46a8-ac9c-5d38456ab073" providerId="ADAL" clId="{9685FAF9-3EA4-4F3B-986B-5F2F62CD4BE1}" dt="2023-09-02T18:23:08.727" v="34" actId="167"/>
      <pc:docMkLst>
        <pc:docMk/>
      </pc:docMkLst>
      <pc:sldChg chg="delSp modSp mod">
        <pc:chgData name="Alois Klotz" userId="0e7873f3-c968-46a8-ac9c-5d38456ab073" providerId="ADAL" clId="{9685FAF9-3EA4-4F3B-986B-5F2F62CD4BE1}" dt="2023-09-01T11:50:39.447" v="2" actId="478"/>
        <pc:sldMkLst>
          <pc:docMk/>
          <pc:sldMk cId="2367670748" sldId="265"/>
        </pc:sldMkLst>
        <pc:spChg chg="del">
          <ac:chgData name="Alois Klotz" userId="0e7873f3-c968-46a8-ac9c-5d38456ab073" providerId="ADAL" clId="{9685FAF9-3EA4-4F3B-986B-5F2F62CD4BE1}" dt="2023-09-01T11:50:39.447" v="2" actId="478"/>
          <ac:spMkLst>
            <pc:docMk/>
            <pc:sldMk cId="2367670748" sldId="265"/>
            <ac:spMk id="10" creationId="{2158D51B-AF77-4A07-8013-93FE8C297A2F}"/>
          </ac:spMkLst>
        </pc:spChg>
        <pc:picChg chg="mod">
          <ac:chgData name="Alois Klotz" userId="0e7873f3-c968-46a8-ac9c-5d38456ab073" providerId="ADAL" clId="{9685FAF9-3EA4-4F3B-986B-5F2F62CD4BE1}" dt="2023-09-01T11:50:37.440" v="1" actId="14100"/>
          <ac:picMkLst>
            <pc:docMk/>
            <pc:sldMk cId="2367670748" sldId="265"/>
            <ac:picMk id="5" creationId="{C048EA4D-4D59-475E-A53E-BADC83C3603F}"/>
          </ac:picMkLst>
        </pc:picChg>
      </pc:sldChg>
      <pc:sldChg chg="modSp mod">
        <pc:chgData name="Alois Klotz" userId="0e7873f3-c968-46a8-ac9c-5d38456ab073" providerId="ADAL" clId="{9685FAF9-3EA4-4F3B-986B-5F2F62CD4BE1}" dt="2023-09-02T18:23:08.727" v="34" actId="167"/>
        <pc:sldMkLst>
          <pc:docMk/>
          <pc:sldMk cId="407542653" sldId="266"/>
        </pc:sldMkLst>
        <pc:spChg chg="mod">
          <ac:chgData name="Alois Klotz" userId="0e7873f3-c968-46a8-ac9c-5d38456ab073" providerId="ADAL" clId="{9685FAF9-3EA4-4F3B-986B-5F2F62CD4BE1}" dt="2023-09-01T11:55:53.026" v="26" actId="1076"/>
          <ac:spMkLst>
            <pc:docMk/>
            <pc:sldMk cId="407542653" sldId="266"/>
            <ac:spMk id="8" creationId="{038556F1-1BC3-4188-A9CE-60B14DE59897}"/>
          </ac:spMkLst>
        </pc:spChg>
        <pc:picChg chg="mod ord">
          <ac:chgData name="Alois Klotz" userId="0e7873f3-c968-46a8-ac9c-5d38456ab073" providerId="ADAL" clId="{9685FAF9-3EA4-4F3B-986B-5F2F62CD4BE1}" dt="2023-09-02T18:23:08.727" v="34" actId="167"/>
          <ac:picMkLst>
            <pc:docMk/>
            <pc:sldMk cId="407542653" sldId="266"/>
            <ac:picMk id="5" creationId="{3B24B7CA-7B39-4F76-BB77-13824745640B}"/>
          </ac:picMkLst>
        </pc:picChg>
        <pc:picChg chg="mod">
          <ac:chgData name="Alois Klotz" userId="0e7873f3-c968-46a8-ac9c-5d38456ab073" providerId="ADAL" clId="{9685FAF9-3EA4-4F3B-986B-5F2F62CD4BE1}" dt="2023-09-01T11:51:06.783" v="4" actId="14826"/>
          <ac:picMkLst>
            <pc:docMk/>
            <pc:sldMk cId="407542653" sldId="266"/>
            <ac:picMk id="7" creationId="{C6F27F0C-6295-4FD3-93EF-AD1C54EC84C2}"/>
          </ac:picMkLst>
        </pc:picChg>
      </pc:sldChg>
      <pc:sldChg chg="addSp delSp modSp mod">
        <pc:chgData name="Alois Klotz" userId="0e7873f3-c968-46a8-ac9c-5d38456ab073" providerId="ADAL" clId="{9685FAF9-3EA4-4F3B-986B-5F2F62CD4BE1}" dt="2023-09-01T11:51:42.459" v="11"/>
        <pc:sldMkLst>
          <pc:docMk/>
          <pc:sldMk cId="4033526121" sldId="267"/>
        </pc:sldMkLst>
        <pc:spChg chg="del">
          <ac:chgData name="Alois Klotz" userId="0e7873f3-c968-46a8-ac9c-5d38456ab073" providerId="ADAL" clId="{9685FAF9-3EA4-4F3B-986B-5F2F62CD4BE1}" dt="2023-09-01T11:51:30.391" v="5" actId="478"/>
          <ac:spMkLst>
            <pc:docMk/>
            <pc:sldMk cId="4033526121" sldId="267"/>
            <ac:spMk id="2" creationId="{68CF9EBD-94EE-4F72-8C23-FF653FE61B8D}"/>
          </ac:spMkLst>
        </pc:spChg>
        <pc:spChg chg="add mod">
          <ac:chgData name="Alois Klotz" userId="0e7873f3-c968-46a8-ac9c-5d38456ab073" providerId="ADAL" clId="{9685FAF9-3EA4-4F3B-986B-5F2F62CD4BE1}" dt="2023-09-01T11:51:30.391" v="5" actId="478"/>
          <ac:spMkLst>
            <pc:docMk/>
            <pc:sldMk cId="4033526121" sldId="267"/>
            <ac:spMk id="9" creationId="{765FF336-98F4-4C11-96FA-C531FB3D4C29}"/>
          </ac:spMkLst>
        </pc:spChg>
        <pc:spChg chg="add mod">
          <ac:chgData name="Alois Klotz" userId="0e7873f3-c968-46a8-ac9c-5d38456ab073" providerId="ADAL" clId="{9685FAF9-3EA4-4F3B-986B-5F2F62CD4BE1}" dt="2023-09-01T11:51:30.955" v="7" actId="27636"/>
          <ac:spMkLst>
            <pc:docMk/>
            <pc:sldMk cId="4033526121" sldId="267"/>
            <ac:spMk id="10" creationId="{1E5C739E-6318-430E-9E4B-EEC54915AA25}"/>
          </ac:spMkLst>
        </pc:spChg>
        <pc:spChg chg="add del mod">
          <ac:chgData name="Alois Klotz" userId="0e7873f3-c968-46a8-ac9c-5d38456ab073" providerId="ADAL" clId="{9685FAF9-3EA4-4F3B-986B-5F2F62CD4BE1}" dt="2023-09-01T11:51:42.459" v="11"/>
          <ac:spMkLst>
            <pc:docMk/>
            <pc:sldMk cId="4033526121" sldId="267"/>
            <ac:spMk id="11" creationId="{DA65B0F4-8751-4993-B385-48D6B9B43560}"/>
          </ac:spMkLst>
        </pc:spChg>
      </pc:sldChg>
      <pc:sldChg chg="modSp mod">
        <pc:chgData name="Alois Klotz" userId="0e7873f3-c968-46a8-ac9c-5d38456ab073" providerId="ADAL" clId="{9685FAF9-3EA4-4F3B-986B-5F2F62CD4BE1}" dt="2023-09-01T11:52:59.252" v="22" actId="1076"/>
        <pc:sldMkLst>
          <pc:docMk/>
          <pc:sldMk cId="964872561" sldId="268"/>
        </pc:sldMkLst>
        <pc:spChg chg="mod">
          <ac:chgData name="Alois Klotz" userId="0e7873f3-c968-46a8-ac9c-5d38456ab073" providerId="ADAL" clId="{9685FAF9-3EA4-4F3B-986B-5F2F62CD4BE1}" dt="2023-09-01T11:52:46.131" v="19" actId="20577"/>
          <ac:spMkLst>
            <pc:docMk/>
            <pc:sldMk cId="964872561" sldId="268"/>
            <ac:spMk id="13" creationId="{0806F9E6-2211-4D9D-9204-D78CAB41C3B2}"/>
          </ac:spMkLst>
        </pc:spChg>
        <pc:picChg chg="mod">
          <ac:chgData name="Alois Klotz" userId="0e7873f3-c968-46a8-ac9c-5d38456ab073" providerId="ADAL" clId="{9685FAF9-3EA4-4F3B-986B-5F2F62CD4BE1}" dt="2023-09-01T11:52:59.252" v="22" actId="1076"/>
          <ac:picMkLst>
            <pc:docMk/>
            <pc:sldMk cId="964872561" sldId="268"/>
            <ac:picMk id="8" creationId="{936D13D5-2FDF-4E0D-8809-5A720ED9E693}"/>
          </ac:picMkLst>
        </pc:picChg>
      </pc:sldChg>
      <pc:sldChg chg="delSp modSp add mod setBg delAnim">
        <pc:chgData name="Alois Klotz" userId="0e7873f3-c968-46a8-ac9c-5d38456ab073" providerId="ADAL" clId="{9685FAF9-3EA4-4F3B-986B-5F2F62CD4BE1}" dt="2023-09-02T18:22:14.119" v="32" actId="478"/>
        <pc:sldMkLst>
          <pc:docMk/>
          <pc:sldMk cId="1640394259" sldId="269"/>
        </pc:sldMkLst>
        <pc:spChg chg="del">
          <ac:chgData name="Alois Klotz" userId="0e7873f3-c968-46a8-ac9c-5d38456ab073" providerId="ADAL" clId="{9685FAF9-3EA4-4F3B-986B-5F2F62CD4BE1}" dt="2023-09-01T11:57:07.411" v="31" actId="478"/>
          <ac:spMkLst>
            <pc:docMk/>
            <pc:sldMk cId="1640394259" sldId="269"/>
            <ac:spMk id="6" creationId="{803E80BA-9282-4EEE-AE19-EFF94B4DCBDA}"/>
          </ac:spMkLst>
        </pc:spChg>
        <pc:cxnChg chg="del mod">
          <ac:chgData name="Alois Klotz" userId="0e7873f3-c968-46a8-ac9c-5d38456ab073" providerId="ADAL" clId="{9685FAF9-3EA4-4F3B-986B-5F2F62CD4BE1}" dt="2023-09-02T18:22:14.119" v="32" actId="478"/>
          <ac:cxnSpMkLst>
            <pc:docMk/>
            <pc:sldMk cId="1640394259" sldId="269"/>
            <ac:cxnSpMk id="5" creationId="{3AE4EAD1-F9BC-48B4-996B-FB27CCE27EB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hyperlink" Target="https://www.pexels.com/de-de/foto/blau-die-eishohle-eis-eiskrone-eis-45943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/>
              <a:t>Rückzug</a:t>
            </a:r>
            <a:r>
              <a:rPr lang="en-US" dirty="0"/>
              <a:t> der </a:t>
            </a:r>
            <a:r>
              <a:rPr lang="de-DE" noProof="0" dirty="0"/>
              <a:t>Gletscher</a:t>
            </a:r>
            <a:r>
              <a:rPr lang="en-US" dirty="0"/>
              <a:t> in </a:t>
            </a:r>
            <a:r>
              <a:rPr lang="de-AT" noProof="0" dirty="0"/>
              <a:t>Österreich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Eisvolumen in km³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1850</c:v>
                </c:pt>
                <c:pt idx="1">
                  <c:v>1975</c:v>
                </c:pt>
                <c:pt idx="2">
                  <c:v>2000</c:v>
                </c:pt>
                <c:pt idx="3">
                  <c:v>2005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200</c:v>
                </c:pt>
                <c:pt idx="1">
                  <c:v>105</c:v>
                </c:pt>
                <c:pt idx="2">
                  <c:v>75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7-416E-8949-A463063A6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844952"/>
        <c:axId val="442846264"/>
      </c:barChart>
      <c:catAx>
        <c:axId val="44284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2846264"/>
        <c:crosses val="autoZero"/>
        <c:auto val="1"/>
        <c:lblAlgn val="ctr"/>
        <c:lblOffset val="100"/>
        <c:noMultiLvlLbl val="0"/>
      </c:catAx>
      <c:valAx>
        <c:axId val="44284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284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94E7-FAD6-4300-92FE-71B6ACE9C84B}" type="datetimeFigureOut">
              <a:rPr lang="de-AT" smtClean="0"/>
              <a:t>02.09.2023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636F-67E5-4B14-9487-9C0B7B18A6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57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3B82B-C0CE-40A4-BDE4-4C4A0B88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B97EE4-99A6-4596-AFE4-E173A7724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F474A2-34C5-437E-A8CF-104EDD24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E6A3-0E4D-476C-AD7B-3C0F353C4C34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50F59F-334D-4207-9A8C-918E04BD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1AFDE7-CC09-4CFF-8B18-73E3A59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47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A40E4-3623-48B7-B8FF-EEFA2822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665C25-EC91-4E8C-96A8-7EABF0ED0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E6D55-4141-434E-BF4C-74FBC673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3C86-C90A-4371-A175-DFC55D209972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7D849-DBA3-4259-B5CA-401FA2FC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EB0E3-52F4-4212-8B3E-793FF7EA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6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0E3066-9FC0-489F-8D8C-B569E80D5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B674B3-8CED-455E-A463-02881D703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D5FC5-8EE8-4C56-BDB4-1642BC43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672E-3708-4947-8F56-57DC2CC6C25F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03702F-38C3-479A-A7B0-73AF0B3D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DD598B-FC6B-4247-B81A-D2165EF6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49CCE-72D3-433A-9ED8-905C38E7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DFC53-225A-41C0-8338-EC04FCD2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FAA225-BF46-4CC1-943B-F40D5F9E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FE5D-9B21-4C56-813A-610210B21662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27D182-3B12-4FF8-97ED-F4DED748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5653BD-85ED-4523-9F3F-1D604024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77110-50EC-4044-9B01-B654C0D6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2EB72B-DBCE-409E-803B-FB9A3F52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1F3BC-990A-417D-924C-86A044B2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A789-7A98-489F-82BD-3102C1C399DC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10B16-2AE9-4CBF-A217-5EF1C196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53DA6-7A35-4AFF-AA49-E0501AE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88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7FDC5-F924-4BC1-9C0D-86A3E23A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97E94-4995-4997-BC45-F727ACC39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DA1E32-F7BD-4187-BE9D-365B98C4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1516CC-F78D-40F4-B3A0-6C2A4211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A3E0-4065-4F28-ABBD-FB0FCAB9E12C}" type="datetime1">
              <a:rPr lang="de-AT" smtClean="0"/>
              <a:t>02.09.2023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D0709-1F6B-4D76-B1DF-CCF3015F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A60863-F5CA-421E-88DE-A34DC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97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611E5-9595-4624-8461-D7F9FBEA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51EB5C-74F4-4BEA-95E7-C69EB7BB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654FD3-1C17-4C4B-8590-B2993597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785F5C-20AA-4528-863E-3FB16AB6A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DEBFCC-40EC-409D-BA2B-0DC96E827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AE97EC-03B4-46A5-B9D0-F11BC469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8125-EB35-4A72-94EF-2C2F4952EF97}" type="datetime1">
              <a:rPr lang="de-AT" smtClean="0"/>
              <a:t>02.09.2023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BF84D0-CECA-4E5B-8B0D-64CE6321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752A10-E14C-43DE-9F7F-8276EF17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6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9BACC-BCC7-4ABF-AE1B-4FC6A7CC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FD26D4-36C1-48EA-8AAB-6FAC53CB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ADD3-B231-4C81-B283-9180691C6D20}" type="datetime1">
              <a:rPr lang="de-AT" smtClean="0"/>
              <a:t>02.09.2023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C73A2B-E35A-4B49-A694-DB377EEC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9200D7-BC10-426C-B1ED-416574F7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58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5A2CC7-7E46-4D68-82D2-1D2BFF48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0EB-4D87-41CB-810D-3D00700BBBA0}" type="datetime1">
              <a:rPr lang="de-AT" smtClean="0"/>
              <a:t>02.09.2023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C274E2-7C6E-4473-B5A0-66720F7D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939183-152A-41F8-9217-9FB24C3D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031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DF858-EB5C-48EC-8BCA-95F17EDF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2766A-3359-4F2D-849C-F7E8E46C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343D6F-064C-42B6-B444-F86E445F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70F535-BF85-4481-AC3F-7AB761B1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5F7A-1EBD-41F8-A89D-D5B14166F882}" type="datetime1">
              <a:rPr lang="de-AT" smtClean="0"/>
              <a:t>02.09.2023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DA55C7-27EE-4ED1-BDE4-5B8AF03C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8B5AB3-7894-4791-AD17-E14A7A7B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2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8F6D8-D394-41F3-A5C2-EA40CF5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4C8DB03-9A4E-40ED-BB6C-40091C9F1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2A196F-D787-4233-B10F-C37BCFA92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FEAFBC-204A-4776-9196-9DF9B54E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0F3-8DB5-4265-9D47-F83745FEE661}" type="datetime1">
              <a:rPr lang="de-AT" smtClean="0"/>
              <a:t>02.09.2023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7EEA6B-4613-45A2-B997-520840A9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3F13A5-A59C-47D7-9524-ECDE3C5D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09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75FA0B9-A458-4423-8756-CA4867ED26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931"/>
            <a:ext cx="9144000" cy="141906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8BDF30-8FF8-4304-8A03-278B718D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262F5B-6C32-4399-A3AE-8DC3A77BB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B2F4A-101D-49A3-AB26-2F4B38FC3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C00000"/>
                </a:solidFill>
              </a:defRPr>
            </a:lvl1pPr>
          </a:lstStyle>
          <a:p>
            <a:fld id="{C5B73490-1703-48E3-B946-8C46A1975CBF}" type="datetime1">
              <a:rPr lang="de-AT" smtClean="0"/>
              <a:pPr/>
              <a:t>02.09.2023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6D9B7-B59E-4C2E-9EEF-E79669033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C00000"/>
                </a:solidFill>
              </a:defRPr>
            </a:lvl1pPr>
          </a:lstStyle>
          <a:p>
            <a:r>
              <a:rPr lang="de-AT" dirty="0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901DEC-2DEE-4F63-90D5-FA13F9277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C00000"/>
                </a:solidFill>
              </a:defRPr>
            </a:lvl1pPr>
          </a:lstStyle>
          <a:p>
            <a:fld id="{C5C03FEA-A70E-42AA-9087-D17D63E62AA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C69784-D5FF-4A39-85A2-8A981940D1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98742"/>
            <a:ext cx="1177949" cy="1134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1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de-DE" sz="2100" kern="1200" dirty="0">
          <a:solidFill>
            <a:srgbClr val="C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lang="de-DE" sz="1800" kern="1200" dirty="0">
          <a:solidFill>
            <a:srgbClr val="C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lang="de-DE" sz="1500" kern="1200" dirty="0">
          <a:solidFill>
            <a:srgbClr val="C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24F2-D7F1-456B-B8B6-4F3AE3FC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37" y="210142"/>
            <a:ext cx="8610126" cy="647464"/>
          </a:xfrm>
        </p:spPr>
        <p:txBody>
          <a:bodyPr>
            <a:normAutofit fontScale="90000"/>
          </a:bodyPr>
          <a:lstStyle/>
          <a:p>
            <a:r>
              <a:rPr lang="de-AT" dirty="0"/>
              <a:t>Großglockner-Hochalpenstraße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1582EB-2B63-4D41-8ACF-4F9AC9925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49" y="836004"/>
            <a:ext cx="8523514" cy="315132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Traumstraße der Welt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3F4502-F093-4FFF-80F4-F777989BC2BE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6F504BB-B182-407C-B159-E8C4405F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224-D8C3-4A85-AA23-2F1059C8DF49}" type="datetime1">
              <a:rPr lang="de-AT" smtClean="0"/>
              <a:t>02.09.2023</a:t>
            </a:fld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1DCC992-6C93-486D-AC01-A983EE0B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26F490A-5428-41C8-B53E-4B37EBC6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09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2BC81-3934-49D0-86DD-079AE0CA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Kaiser-Franz-Josephs-Höhe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25309-88FE-4C8E-92B8-8B51F1A5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3714750" cy="3626115"/>
          </a:xfrm>
        </p:spPr>
        <p:txBody>
          <a:bodyPr/>
          <a:lstStyle/>
          <a:p>
            <a:r>
              <a:rPr lang="de-DE" dirty="0"/>
              <a:t>In 2369 m Meereshöhe</a:t>
            </a:r>
          </a:p>
          <a:p>
            <a:r>
              <a:rPr lang="de-DE" dirty="0"/>
              <a:t>Aussicht auf:</a:t>
            </a:r>
          </a:p>
          <a:p>
            <a:r>
              <a:rPr lang="de-DE" dirty="0"/>
              <a:t>Großglockner</a:t>
            </a:r>
          </a:p>
          <a:p>
            <a:r>
              <a:rPr lang="de-DE" dirty="0" err="1"/>
              <a:t>Pasterze</a:t>
            </a:r>
            <a:r>
              <a:rPr lang="de-DE" dirty="0"/>
              <a:t> (Gletscher)</a:t>
            </a:r>
          </a:p>
          <a:p>
            <a:r>
              <a:rPr lang="de-DE" dirty="0"/>
              <a:t>Besucherzentrum mit Ausstellungen und Shops</a:t>
            </a:r>
          </a:p>
          <a:p>
            <a:r>
              <a:rPr lang="de-DE" dirty="0"/>
              <a:t>Ausgangspunkt für den Gamsgrubenweg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48EA4D-4D59-475E-A53E-BADC83C3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08852">
            <a:off x="4315126" y="1582362"/>
            <a:ext cx="4015106" cy="26767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A04E7B-E4EA-4F50-A779-0FCD67A8D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6100282" cy="14478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618FC-053E-4915-A7F2-429BD9F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4C2D-BF36-4127-90F3-D04C2271474F}" type="datetime1">
              <a:rPr lang="de-AT" smtClean="0"/>
              <a:t>02.09.2023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C09C67-6CA6-4A3A-8AF7-42550623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7C424B-D1ED-4641-B610-9A0E569D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767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D0F22-81D1-49EC-9A82-B3D6B1C1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304271"/>
            <a:ext cx="5417127" cy="610129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de-AT" dirty="0"/>
              <a:t>Wanderung Gamsgrubenweg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F27F0C-6295-4FD3-93EF-AD1C54EC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75" y="3728830"/>
            <a:ext cx="1936867" cy="16818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38556F1-1BC3-4188-A9CE-60B14DE59897}"/>
              </a:ext>
            </a:extLst>
          </p:cNvPr>
          <p:cNvSpPr/>
          <p:nvPr/>
        </p:nvSpPr>
        <p:spPr>
          <a:xfrm rot="20231150">
            <a:off x="6239026" y="2572093"/>
            <a:ext cx="1741960" cy="7425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96671B-D680-4960-B21C-DEAEA86F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DA9B-6D45-488A-A7EB-71659FB09FEB}" type="datetime1">
              <a:rPr lang="de-AT" smtClean="0"/>
              <a:t>02.09.2023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5F78EF-5155-4542-BDE9-64CC8E74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81C27A-805C-4C9D-99FA-DCC91043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11</a:t>
            </a:fld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B24B7CA-7B39-4F76-BB77-138247456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320040"/>
            <a:ext cx="7620000" cy="5074920"/>
          </a:xfrm>
        </p:spPr>
      </p:pic>
    </p:spTree>
    <p:extLst>
      <p:ext uri="{BB962C8B-B14F-4D97-AF65-F5344CB8AC3E}">
        <p14:creationId xmlns:p14="http://schemas.microsoft.com/office/powerpoint/2010/main" val="40754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AE4EAD1-F9BC-48B4-996B-FB27CCE27EBD}"/>
              </a:ext>
            </a:extLst>
          </p:cNvPr>
          <p:cNvCxnSpPr>
            <a:cxnSpLocks/>
          </p:cNvCxnSpPr>
          <p:nvPr/>
        </p:nvCxnSpPr>
        <p:spPr>
          <a:xfrm flipH="1" flipV="1">
            <a:off x="3978519" y="4615963"/>
            <a:ext cx="707781" cy="2725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3C05B4-4401-4BA5-BD50-19E05951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30C-2CF6-4EED-B7D2-03BDCEF63ADC}" type="datetime1">
              <a:rPr lang="de-AT" smtClean="0"/>
              <a:t>02.09.2023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D90FC3-546D-46B7-95E4-C4E997EA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94BF8A-C348-4199-9738-F387E733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12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18790B-3E2A-48C0-A160-07CF199E5F01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65FF336-98F4-4C11-96FA-C531FB3D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E5C739E-6318-430E-9E4B-EEC54915AA25}"/>
              </a:ext>
            </a:extLst>
          </p:cNvPr>
          <p:cNvSpPr txBox="1">
            <a:spLocks/>
          </p:cNvSpPr>
          <p:nvPr/>
        </p:nvSpPr>
        <p:spPr>
          <a:xfrm>
            <a:off x="145072" y="1825339"/>
            <a:ext cx="3081704" cy="152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Pasterze -   </a:t>
            </a:r>
            <a:b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8km langer Gletscher </a:t>
            </a:r>
            <a:br>
              <a:rPr lang="de-DE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leider Geschichte</a:t>
            </a:r>
            <a:r>
              <a:rPr lang="de-DE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A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52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F9EBD-94EE-4F72-8C23-FF653FE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2" y="1825339"/>
            <a:ext cx="3081704" cy="152277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Pasterze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 </a:t>
            </a:r>
            <a:b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sich weit zurückgezogen!</a:t>
            </a:r>
            <a:endParaRPr lang="de-A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9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9808A-88A9-4448-A8D0-592A44B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Gletscher im Klimawandel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DE7E85-63BC-41FF-925B-2031A186E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49510"/>
            <a:ext cx="3240000" cy="2025264"/>
          </a:xfrm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36D13D5-2FDF-4E0D-8809-5A720ED9E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34" y="3383850"/>
            <a:ext cx="3351782" cy="2331150"/>
          </a:xfrm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695D4BD-CE17-4810-95DB-9EB121909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388843"/>
              </p:ext>
            </p:extLst>
          </p:nvPr>
        </p:nvGraphicFramePr>
        <p:xfrm>
          <a:off x="4440381" y="1249510"/>
          <a:ext cx="4378037" cy="265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2924BF4-8C41-4713-B11B-2FED06A03C08}"/>
              </a:ext>
            </a:extLst>
          </p:cNvPr>
          <p:cNvSpPr/>
          <p:nvPr/>
        </p:nvSpPr>
        <p:spPr>
          <a:xfrm>
            <a:off x="3622964" y="2778595"/>
            <a:ext cx="741218" cy="367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1890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806F9E6-2211-4D9D-9204-D78CAB41C3B2}"/>
              </a:ext>
            </a:extLst>
          </p:cNvPr>
          <p:cNvSpPr/>
          <p:nvPr/>
        </p:nvSpPr>
        <p:spPr>
          <a:xfrm>
            <a:off x="3622964" y="4890655"/>
            <a:ext cx="741218" cy="367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F1915E-FE75-4F76-94CD-B603C2D75935}"/>
              </a:ext>
            </a:extLst>
          </p:cNvPr>
          <p:cNvSpPr txBox="1"/>
          <p:nvPr/>
        </p:nvSpPr>
        <p:spPr>
          <a:xfrm>
            <a:off x="4897582" y="4057471"/>
            <a:ext cx="3816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Gletscher ziehen sich zurück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Beobachtungen seit 1850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80% der Gletscher in Österreich werden bis 2050 verschwinden.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A928CE-4000-463A-9074-C976D290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D5B7-018E-4B84-BA1A-A523E9379096}" type="datetime1">
              <a:rPr lang="de-AT" smtClean="0"/>
              <a:t>02.09.2023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B48CBF-4BE2-451A-803E-CC046904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36AB43-4BA8-482B-973A-2FBCA638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48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DE395-497B-4FFA-86C5-AEB65E7C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 der Vergangenheit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D4861-8FA6-47A3-A136-F6118946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Weg über das </a:t>
            </a:r>
            <a:r>
              <a:rPr lang="de-DE" dirty="0" err="1"/>
              <a:t>Hochtor</a:t>
            </a:r>
            <a:r>
              <a:rPr lang="de-DE" dirty="0"/>
              <a:t> wird seit mehr als 2000 Jahren genutzt.</a:t>
            </a:r>
          </a:p>
          <a:p>
            <a:r>
              <a:rPr lang="de-DE"/>
              <a:t>Bronzemesser </a:t>
            </a:r>
            <a:endParaRPr lang="de-DE" dirty="0"/>
          </a:p>
          <a:p>
            <a:r>
              <a:rPr lang="de-DE" dirty="0"/>
              <a:t>Keltischer Goldschmuck</a:t>
            </a:r>
          </a:p>
          <a:p>
            <a:r>
              <a:rPr lang="de-DE" dirty="0"/>
              <a:t>Römische Herkules-Statue</a:t>
            </a:r>
          </a:p>
          <a:p>
            <a:r>
              <a:rPr lang="de-DE" dirty="0"/>
              <a:t>Mittelalterliches Zaumzeug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E2CFB6-AAB1-46B0-9C3B-E41613B0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6068-F7EC-4E1E-B83A-0C24DAE8EDF7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D2A465-7784-477F-B89A-09943D58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5353-0328-4829-BF4E-B1A26C89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93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9E4974-8DB4-4D72-A485-B8FE3986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 der Straße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9226AD96-B5D4-4909-AB24-8209866328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1783841"/>
              </p:ext>
            </p:extLst>
          </p:nvPr>
        </p:nvGraphicFramePr>
        <p:xfrm>
          <a:off x="628650" y="1520825"/>
          <a:ext cx="3886198" cy="2446264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39907">
                  <a:extLst>
                    <a:ext uri="{9D8B030D-6E8A-4147-A177-3AD203B41FA5}">
                      <a16:colId xmlns:a16="http://schemas.microsoft.com/office/drawing/2014/main" val="201638638"/>
                    </a:ext>
                  </a:extLst>
                </a:gridCol>
                <a:gridCol w="2646291">
                  <a:extLst>
                    <a:ext uri="{9D8B030D-6E8A-4147-A177-3AD203B41FA5}">
                      <a16:colId xmlns:a16="http://schemas.microsoft.com/office/drawing/2014/main" val="4050466608"/>
                    </a:ext>
                  </a:extLst>
                </a:gridCol>
              </a:tblGrid>
              <a:tr h="819337">
                <a:tc>
                  <a:txBody>
                    <a:bodyPr/>
                    <a:lstStyle/>
                    <a:p>
                      <a:r>
                        <a:rPr lang="de-AT" sz="2800" dirty="0">
                          <a:solidFill>
                            <a:srgbClr val="C00000"/>
                          </a:solidFill>
                        </a:rPr>
                        <a:t>1924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Ing. Franz </a:t>
                      </a:r>
                      <a:r>
                        <a:rPr lang="de-DE" dirty="0" err="1"/>
                        <a:t>Wallack</a:t>
                      </a:r>
                      <a:r>
                        <a:rPr lang="de-DE" dirty="0"/>
                        <a:t> erhält den Auftrag für die Planung einer Straße über das </a:t>
                      </a:r>
                      <a:r>
                        <a:rPr lang="de-DE" dirty="0" err="1"/>
                        <a:t>Hochtor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96768"/>
                  </a:ext>
                </a:extLst>
              </a:tr>
              <a:tr h="599085">
                <a:tc>
                  <a:txBody>
                    <a:bodyPr/>
                    <a:lstStyle/>
                    <a:p>
                      <a:r>
                        <a:rPr lang="de-AT" sz="2800" dirty="0">
                          <a:solidFill>
                            <a:srgbClr val="C00000"/>
                          </a:solidFill>
                        </a:rPr>
                        <a:t>1930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Baubeginn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21729"/>
                  </a:ext>
                </a:extLst>
              </a:tr>
              <a:tr h="599085">
                <a:tc>
                  <a:txBody>
                    <a:bodyPr/>
                    <a:lstStyle/>
                    <a:p>
                      <a:r>
                        <a:rPr lang="de-AT" sz="2800" dirty="0">
                          <a:solidFill>
                            <a:srgbClr val="C00000"/>
                          </a:solidFill>
                        </a:rPr>
                        <a:t>1935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Eröffnung der Großglockner Hochalpenstraße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496189"/>
                  </a:ext>
                </a:extLst>
              </a:tr>
              <a:tr h="428757"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78185"/>
                  </a:ext>
                </a:extLst>
              </a:tr>
            </a:tbl>
          </a:graphicData>
        </a:graphic>
      </p:graphicFrame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2BF6340-903D-4D62-B8FF-6BA7A5F08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99" y="0"/>
            <a:ext cx="4480101" cy="5715000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ED25CA-21E0-4D19-8C56-F0D3FD87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68C-5BE7-431F-9C9D-78D5F63F0ADF}" type="datetime1">
              <a:rPr lang="de-AT" smtClean="0"/>
              <a:t>02.09.2023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1D92F2-16A8-4ADF-B1C6-E9F6DBC2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D210F-2C10-43E2-96C2-77D7D153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3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7798A0-6AF2-4950-9060-E175FF547910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9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E1EE7-2752-432B-8E56-E8890EB1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7AD712-DBDE-4438-A44A-24B8121BD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26 Monate Bauzeit</a:t>
            </a:r>
          </a:p>
          <a:p>
            <a:r>
              <a:rPr lang="de-DE" dirty="0"/>
              <a:t>3200 Arbeiter</a:t>
            </a:r>
          </a:p>
          <a:p>
            <a:r>
              <a:rPr lang="de-DE" dirty="0"/>
              <a:t>870.000 m³ Erde und Fels wurden bewegt</a:t>
            </a:r>
          </a:p>
          <a:p>
            <a:r>
              <a:rPr lang="de-DE" dirty="0"/>
              <a:t>115.750 m³ Mauerwerk </a:t>
            </a:r>
          </a:p>
          <a:p>
            <a:r>
              <a:rPr lang="de-DE" dirty="0"/>
              <a:t>67 Brücken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BF33C35-6D16-47E0-8599-7FACB6D416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05" y="0"/>
            <a:ext cx="4508595" cy="571500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5F993B-FBEF-4281-88DF-8CF48C52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3174-9B53-447E-BCAA-3C97C00DB73C}" type="datetime1">
              <a:rPr lang="de-AT" smtClean="0"/>
              <a:t>02.09.2023</a:t>
            </a:fld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411259-30D9-48BF-A106-31C052A5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6ECAF4-57A3-44A8-8878-F6ADB24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4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B6C3B0-29DD-4B5D-8CF4-C9B855BBC249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1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A4ED2-2527-4C68-BAE4-123533FA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60AAA-F3E3-42D0-ADAC-188E0F87C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Von Mai bis November geöffnet</a:t>
            </a:r>
          </a:p>
          <a:p>
            <a:r>
              <a:rPr lang="de-DE" dirty="0"/>
              <a:t>38 Kilometer Streckenlänge</a:t>
            </a:r>
          </a:p>
          <a:p>
            <a:r>
              <a:rPr lang="de-DE" dirty="0"/>
              <a:t>1748 Meter Höhenunterschied</a:t>
            </a:r>
          </a:p>
          <a:p>
            <a:r>
              <a:rPr lang="de-DE" dirty="0"/>
              <a:t>Bis 14 Prozent Steigung</a:t>
            </a:r>
          </a:p>
          <a:p>
            <a:r>
              <a:rPr lang="de-DE" dirty="0"/>
              <a:t>36 Kehren</a:t>
            </a:r>
          </a:p>
          <a:p>
            <a:r>
              <a:rPr lang="de-DE" dirty="0"/>
              <a:t>Höchster Punkt: 2571 m (Parkplatz Edelweißspitze)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7F042D-0AB6-4749-A108-28F4A1299C0C}"/>
              </a:ext>
            </a:extLst>
          </p:cNvPr>
          <p:cNvSpPr txBox="1"/>
          <p:nvPr/>
        </p:nvSpPr>
        <p:spPr>
          <a:xfrm>
            <a:off x="7682055" y="5438001"/>
            <a:ext cx="1381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20F50-5AAC-472A-8A96-0285FC09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3C09-4D05-4B35-ADC8-E7641A4CC5C6}" type="datetime1">
              <a:rPr lang="de-AT" smtClean="0"/>
              <a:t>02.09.2023</a:t>
            </a:fld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8605F79-BB55-4D8D-9265-0A0648E7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CE038E6-C1C1-418B-80FF-5268D982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5</a:t>
            </a:fld>
            <a:endParaRPr lang="de-AT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BCC7470-8762-4AC9-B158-52E9312CD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34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5C31C-5B41-4538-9A67-9733F2C2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Klimazonen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5B9E5D-0F99-4DCE-BB24-3C339CF0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4653288" cy="36261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Die Großglockner Hochalpenstraße führt über 1.500 Höhenmeter durch fast alle außertropischen Klima- und Vegetationszonen.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1AA1984-9AE3-42C9-8B5D-D33141124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-1"/>
            <a:ext cx="3498574" cy="570705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6BBCE2-537D-4642-949D-38199A41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0B1F-8F8E-4DB6-BAFE-98C2E88A0EE0}" type="datetime1">
              <a:rPr lang="de-AT" smtClean="0"/>
              <a:t>02.09.2023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D930C-C986-4A4D-9509-8594BD4D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398357-269C-463D-ACE1-12D9247D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409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A7F07-1641-4C92-BDBE-2E2CAF1C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entlang der Straße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447FDE-51EF-4DBE-BA84-A6EB515FC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5"/>
            <a:ext cx="3886200" cy="2023470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/>
              <a:t>Pfiffkar</a:t>
            </a:r>
            <a:endParaRPr lang="de-AT" dirty="0"/>
          </a:p>
          <a:p>
            <a:r>
              <a:rPr lang="de-AT" dirty="0" err="1"/>
              <a:t>Hochmais</a:t>
            </a:r>
            <a:endParaRPr lang="de-AT" dirty="0"/>
          </a:p>
          <a:p>
            <a:r>
              <a:rPr lang="de-AT" dirty="0"/>
              <a:t>Alpine Naturschau (Haslauer Haus)</a:t>
            </a:r>
          </a:p>
          <a:p>
            <a:r>
              <a:rPr lang="de-AT" dirty="0"/>
              <a:t>Edelweißspitze</a:t>
            </a:r>
          </a:p>
          <a:p>
            <a:r>
              <a:rPr lang="de-AT" dirty="0" err="1"/>
              <a:t>Fuscher</a:t>
            </a:r>
            <a:r>
              <a:rPr lang="de-AT" dirty="0"/>
              <a:t> Törl</a:t>
            </a:r>
          </a:p>
          <a:p>
            <a:r>
              <a:rPr lang="de-AT" dirty="0"/>
              <a:t>Infostelle Greifvögel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18D8CF-5BFB-4481-AB88-1344EE26E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2170177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Fuscher</a:t>
            </a:r>
            <a:r>
              <a:rPr lang="de-DE" dirty="0"/>
              <a:t> Lacke</a:t>
            </a:r>
          </a:p>
          <a:p>
            <a:r>
              <a:rPr lang="de-DE" dirty="0"/>
              <a:t>Geologischer </a:t>
            </a:r>
            <a:r>
              <a:rPr lang="de-DE" dirty="0" err="1"/>
              <a:t>Lehrweg</a:t>
            </a:r>
            <a:endParaRPr lang="de-DE" dirty="0"/>
          </a:p>
          <a:p>
            <a:r>
              <a:rPr lang="de-DE" dirty="0" err="1"/>
              <a:t>Hochtor</a:t>
            </a:r>
            <a:endParaRPr lang="de-DE" dirty="0"/>
          </a:p>
          <a:p>
            <a:r>
              <a:rPr lang="de-DE" dirty="0"/>
              <a:t>Schöneck</a:t>
            </a:r>
          </a:p>
          <a:p>
            <a:r>
              <a:rPr lang="de-DE" dirty="0"/>
              <a:t>Kaiser-Franz-Josephs-Höhe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764452-D9F2-4B37-80FF-6C776CF23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824"/>
            <a:ext cx="9144000" cy="2170176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12C53-4EF5-4CCD-8B5F-800093EB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559-352C-4EE9-BFDF-94CE8A440F93}" type="datetime1">
              <a:rPr lang="de-AT" smtClean="0"/>
              <a:t>02.09.2023</a:t>
            </a:fld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9508F9B-5F8E-4635-84FB-2E5E5CBC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68CD4D-A68B-4211-AC72-6FB20A8D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737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DCD60-5B0C-468D-9C41-4074A730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304271"/>
            <a:ext cx="8553332" cy="894104"/>
          </a:xfrm>
        </p:spPr>
        <p:txBody>
          <a:bodyPr>
            <a:normAutofit/>
          </a:bodyPr>
          <a:lstStyle/>
          <a:p>
            <a:r>
              <a:rPr lang="de-AT" dirty="0"/>
              <a:t>Schneeräumung 1936</a:t>
            </a:r>
            <a:br>
              <a:rPr lang="de-AT" dirty="0"/>
            </a:br>
            <a:r>
              <a:rPr lang="de-DE" sz="2200" dirty="0"/>
              <a:t>350 Männer, 70 Tage, ca. 250.000 m³ Schnee!</a:t>
            </a:r>
            <a:endParaRPr lang="de-AT" sz="22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6929DB-7277-4B76-A9C8-CF9738AD9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0842"/>
            <a:ext cx="5992194" cy="4298400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681B1D-3CD5-4845-8E44-D082B97E4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93" y="1424734"/>
            <a:ext cx="3139810" cy="4298400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938DD0-0374-4996-B40D-70113D4A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C94-B84D-4F98-9966-9D2930E54DC6}" type="datetime1">
              <a:rPr lang="de-AT" smtClean="0"/>
              <a:t>02.09.2023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30EB0F-2A97-4BC4-BD0D-D4F18942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2951D5-83CF-4E49-9FA0-AE166972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8</a:t>
            </a:fld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04C14C-220C-448C-A8DE-C235B8ECEE98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40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58F3E-EB35-4034-A9F0-20C1095B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Schneeräumung ab 1953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0668DD-7063-4675-A750-F43B444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796" y="3925118"/>
            <a:ext cx="2661805" cy="1104636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de-DE" dirty="0"/>
              <a:t>Rotationspflüge räumen in 25 Tagen 600.000 m³ Schnee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2DD97B-AB8F-468B-896A-8CEA2EB9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7ED-3411-4C72-8272-28D19FB3BED8}" type="datetime1">
              <a:rPr lang="de-AT" smtClean="0"/>
              <a:t>02.09.2023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9B415A-E52A-4A88-A1FE-926B254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Großglockner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790E1B-B6CE-4D15-A7EC-2B460AA0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3FEA-A70E-42AA-9087-D17D63E62AAD}" type="slidenum">
              <a:rPr lang="de-AT" smtClean="0"/>
              <a:t>9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801F8A-4234-454A-8E4E-E1477CDBAEB6}"/>
              </a:ext>
            </a:extLst>
          </p:cNvPr>
          <p:cNvSpPr txBox="1"/>
          <p:nvPr/>
        </p:nvSpPr>
        <p:spPr>
          <a:xfrm>
            <a:off x="8040195" y="5438001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© Grossglockner.at</a:t>
            </a:r>
            <a:endParaRPr lang="de-AT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20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Bildschirmpräsentation (16:10)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</vt:lpstr>
      <vt:lpstr>Großglockner-Hochalpenstraße</vt:lpstr>
      <vt:lpstr>Aus der Vergangenheit</vt:lpstr>
      <vt:lpstr>Bau der Straße</vt:lpstr>
      <vt:lpstr>Daten</vt:lpstr>
      <vt:lpstr>Daten</vt:lpstr>
      <vt:lpstr>Klimazonen</vt:lpstr>
      <vt:lpstr>Informationen entlang der Straße</vt:lpstr>
      <vt:lpstr>Schneeräumung 1936 350 Männer, 70 Tage, ca. 250.000 m³ Schnee!</vt:lpstr>
      <vt:lpstr>Schneeräumung ab 1953</vt:lpstr>
      <vt:lpstr>Kaiser-Franz-Josephs-Höhe</vt:lpstr>
      <vt:lpstr>Wanderung Gamsgrubenweg</vt:lpstr>
      <vt:lpstr>PowerPoint-Präsentation</vt:lpstr>
      <vt:lpstr>Die Pasterze -    hat sich weit zurückgezogen!</vt:lpstr>
      <vt:lpstr>Gletscher im Klimawandel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Großglockner-Hochalpenstraße</dc:title>
  <dc:creator>Easy4me.info</dc:creator>
  <cp:lastModifiedBy>Easy4me</cp:lastModifiedBy>
  <cp:revision>20</cp:revision>
  <dcterms:created xsi:type="dcterms:W3CDTF">2021-01-31T19:26:14Z</dcterms:created>
  <dcterms:modified xsi:type="dcterms:W3CDTF">2023-09-02T18:23:31Z</dcterms:modified>
</cp:coreProperties>
</file>