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5" autoAdjust="0"/>
    <p:restoredTop sz="94660"/>
  </p:normalViewPr>
  <p:slideViewPr>
    <p:cSldViewPr snapToGrid="0">
      <p:cViewPr varScale="1">
        <p:scale>
          <a:sx n="83" d="100"/>
          <a:sy n="83" d="100"/>
        </p:scale>
        <p:origin x="99" y="6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Fläche in km²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Tabelle1!$A$2:$A$4</c:f>
              <c:strCache>
                <c:ptCount val="3"/>
                <c:pt idx="0">
                  <c:v>Salzburg</c:v>
                </c:pt>
                <c:pt idx="1">
                  <c:v>Kärnten</c:v>
                </c:pt>
                <c:pt idx="2">
                  <c:v>Tirol</c:v>
                </c:pt>
              </c:strCache>
            </c:strRef>
          </c:cat>
          <c:val>
            <c:numRef>
              <c:f>Tabelle1!$B$2:$B$4</c:f>
              <c:numCache>
                <c:formatCode>General</c:formatCode>
                <c:ptCount val="3"/>
                <c:pt idx="0">
                  <c:v>805</c:v>
                </c:pt>
                <c:pt idx="1">
                  <c:v>440</c:v>
                </c:pt>
                <c:pt idx="2">
                  <c:v>611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491-4649-A19A-43781FA4E6D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73823024"/>
        <c:axId val="53495024"/>
      </c:barChart>
      <c:catAx>
        <c:axId val="2738230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53495024"/>
        <c:crosses val="autoZero"/>
        <c:auto val="1"/>
        <c:lblAlgn val="ctr"/>
        <c:lblOffset val="100"/>
        <c:noMultiLvlLbl val="0"/>
      </c:catAx>
      <c:valAx>
        <c:axId val="534950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2738230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Einwohner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4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0930-45AE-BE86-017F8165DF71}"/>
              </c:ext>
            </c:extLst>
          </c:dPt>
          <c:cat>
            <c:strRef>
              <c:f>Tabelle1!$A$2:$A$10</c:f>
              <c:strCache>
                <c:ptCount val="9"/>
                <c:pt idx="0">
                  <c:v>Burgenland</c:v>
                </c:pt>
                <c:pt idx="1">
                  <c:v>Kärnten</c:v>
                </c:pt>
                <c:pt idx="2">
                  <c:v>Niederösterreich</c:v>
                </c:pt>
                <c:pt idx="3">
                  <c:v>Oberösterreich</c:v>
                </c:pt>
                <c:pt idx="4">
                  <c:v>Salzburg</c:v>
                </c:pt>
                <c:pt idx="5">
                  <c:v>Steiermark</c:v>
                </c:pt>
                <c:pt idx="6">
                  <c:v>Tirol</c:v>
                </c:pt>
                <c:pt idx="7">
                  <c:v>Vorarlberg</c:v>
                </c:pt>
                <c:pt idx="8">
                  <c:v>Wien</c:v>
                </c:pt>
              </c:strCache>
            </c:strRef>
          </c:cat>
          <c:val>
            <c:numRef>
              <c:f>Tabelle1!$B$2:$B$10</c:f>
              <c:numCache>
                <c:formatCode>General</c:formatCode>
                <c:ptCount val="9"/>
                <c:pt idx="0">
                  <c:v>286000</c:v>
                </c:pt>
                <c:pt idx="1">
                  <c:v>558000</c:v>
                </c:pt>
                <c:pt idx="2">
                  <c:v>1612000</c:v>
                </c:pt>
                <c:pt idx="3">
                  <c:v>1413000</c:v>
                </c:pt>
                <c:pt idx="4">
                  <c:v>532000</c:v>
                </c:pt>
                <c:pt idx="5">
                  <c:v>1210000</c:v>
                </c:pt>
                <c:pt idx="6">
                  <c:v>710000</c:v>
                </c:pt>
                <c:pt idx="7">
                  <c:v>370000</c:v>
                </c:pt>
                <c:pt idx="8">
                  <c:v>1714000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930-45AE-BE86-017F8165DF7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53488464"/>
        <c:axId val="53488136"/>
      </c:barChart>
      <c:catAx>
        <c:axId val="5348846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53488136"/>
        <c:crosses val="autoZero"/>
        <c:auto val="1"/>
        <c:lblAlgn val="ctr"/>
        <c:lblOffset val="100"/>
        <c:noMultiLvlLbl val="0"/>
      </c:catAx>
      <c:valAx>
        <c:axId val="5348813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534884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de-AT" noProof="0" dirty="0"/>
              <a:t>Trockene</a:t>
            </a:r>
            <a:r>
              <a:rPr lang="en-US" dirty="0"/>
              <a:t> </a:t>
            </a:r>
            <a:r>
              <a:rPr lang="de-AT" noProof="0" dirty="0"/>
              <a:t>Straße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scatterChart>
        <c:scatterStyle val="smoothMarker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Bremsweg in m</c:v>
                </c:pt>
              </c:strCache>
            </c:strRef>
          </c:tx>
          <c:spPr>
            <a:ln w="571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57150">
                <a:solidFill>
                  <a:schemeClr val="accent1"/>
                </a:solidFill>
              </a:ln>
              <a:effectLst/>
            </c:spPr>
          </c:marker>
          <c:xVal>
            <c:numRef>
              <c:f>Tabelle1!$A$2:$A$7</c:f>
              <c:numCache>
                <c:formatCode>General</c:formatCode>
                <c:ptCount val="6"/>
                <c:pt idx="0">
                  <c:v>0</c:v>
                </c:pt>
                <c:pt idx="1">
                  <c:v>20</c:v>
                </c:pt>
                <c:pt idx="2">
                  <c:v>40</c:v>
                </c:pt>
                <c:pt idx="3">
                  <c:v>80</c:v>
                </c:pt>
                <c:pt idx="4">
                  <c:v>100</c:v>
                </c:pt>
                <c:pt idx="5">
                  <c:v>120</c:v>
                </c:pt>
              </c:numCache>
            </c:numRef>
          </c:xVal>
          <c:yVal>
            <c:numRef>
              <c:f>Tabelle1!$B$2:$B$7</c:f>
              <c:numCache>
                <c:formatCode>General</c:formatCode>
                <c:ptCount val="6"/>
                <c:pt idx="0">
                  <c:v>0</c:v>
                </c:pt>
                <c:pt idx="1">
                  <c:v>4</c:v>
                </c:pt>
                <c:pt idx="2">
                  <c:v>15</c:v>
                </c:pt>
                <c:pt idx="3">
                  <c:v>62</c:v>
                </c:pt>
                <c:pt idx="4">
                  <c:v>95</c:v>
                </c:pt>
                <c:pt idx="5">
                  <c:v>139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E49F-4EA4-ACC7-D8B154DC6E6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24336088"/>
        <c:axId val="524331496"/>
      </c:scatterChart>
      <c:valAx>
        <c:axId val="52433608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de-AT" sz="2400" dirty="0"/>
                  <a:t>Geschwindigkeit in km/h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de-DE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524331496"/>
        <c:crosses val="autoZero"/>
        <c:crossBetween val="midCat"/>
      </c:valAx>
      <c:valAx>
        <c:axId val="5243314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524336088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B531F40-CEE4-4914-BB15-45C47999E7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764660BF-EB26-4E1E-AF55-4A4F4182B4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6132C32-A422-46AF-A59E-7425A1805A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75133-EFBC-46ED-8632-6F1DBF2DD74F}" type="datetimeFigureOut">
              <a:rPr lang="de-AT" smtClean="0"/>
              <a:t>30.12.2020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D231A80-9597-4170-8AA3-9859CEB527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08E409A-C4DC-43BF-A54E-01BFE54EF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1F975-F512-4A1A-A57E-5EEFC1FD0C9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942292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3714952-94B4-4BFB-BF1F-021BC8620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114E368-805E-4136-A564-AC3F696427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6D152BB-D3BC-4880-987F-260DC2847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75133-EFBC-46ED-8632-6F1DBF2DD74F}" type="datetimeFigureOut">
              <a:rPr lang="de-AT" smtClean="0"/>
              <a:t>30.12.2020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06EE312-9843-49C8-BC41-BD20EE6262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432B190-BA86-4B96-AB92-6481CD4EA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1F975-F512-4A1A-A57E-5EEFC1FD0C9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482056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312386-5604-4306-817B-71EA9A7641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5AE4B2A-2A72-4A7D-9E51-4D31809EEF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2D38167-8303-4BB2-BF22-E2247B391A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75133-EFBC-46ED-8632-6F1DBF2DD74F}" type="datetimeFigureOut">
              <a:rPr lang="de-AT" smtClean="0"/>
              <a:t>30.12.2020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3D9F169-0516-453A-B7B2-57A19A77ED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28E9D75-FB91-4548-AD69-1A40C32A5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1F975-F512-4A1A-A57E-5EEFC1FD0C9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647361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C444E05-A02E-4CBD-A093-526EB4324B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54B6860-12FF-41BA-ACF0-BF41AD5C2C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6650DAF2-67D9-4584-BF9D-7EBEB00FF2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08DC5A6-BAB3-48AE-ABA5-19121BDC6F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75133-EFBC-46ED-8632-6F1DBF2DD74F}" type="datetimeFigureOut">
              <a:rPr lang="de-AT" smtClean="0"/>
              <a:t>30.12.2020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B62D39B-A3F6-44D8-BCED-03B31BCA1B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78D0641-298F-4A1D-BD66-334A2FFD7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1F975-F512-4A1A-A57E-5EEFC1FD0C9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888198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B8EB10D-7170-42AD-862A-C751825F42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076AE6E-0EB5-4ADF-976D-3E54F95890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566A64B9-B0C0-42ED-98C1-29EDC1BB71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33A94EBF-BCB1-4B9C-AE1D-23A1FF24DC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F99156B9-40BC-4837-90ED-1ACA7E8838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752372CB-3FF4-41BA-AB7B-18EE916013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75133-EFBC-46ED-8632-6F1DBF2DD74F}" type="datetimeFigureOut">
              <a:rPr lang="de-AT" smtClean="0"/>
              <a:t>30.12.2020</a:t>
            </a:fld>
            <a:endParaRPr lang="de-AT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1720E003-D3E5-4EC9-8CBB-CF59179373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31C9E3CE-604F-44B3-8F08-A4BA78FF4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1F975-F512-4A1A-A57E-5EEFC1FD0C9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786706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20C5EB2-05A6-443A-BD11-E15475D70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020EAC96-DADB-4A1F-B582-5ED6421E1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75133-EFBC-46ED-8632-6F1DBF2DD74F}" type="datetimeFigureOut">
              <a:rPr lang="de-AT" smtClean="0"/>
              <a:t>30.12.2020</a:t>
            </a:fld>
            <a:endParaRPr lang="de-AT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664E3FB0-1422-4D23-B128-5C2FFF8B7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CA15A780-74C8-42E1-981F-525492310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1F975-F512-4A1A-A57E-5EEFC1FD0C9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751034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728BEA6F-11DD-4279-9AE2-F87C45F90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75133-EFBC-46ED-8632-6F1DBF2DD74F}" type="datetimeFigureOut">
              <a:rPr lang="de-AT" smtClean="0"/>
              <a:t>30.12.2020</a:t>
            </a:fld>
            <a:endParaRPr lang="de-AT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65C8E78C-FF4A-49C9-B9CD-60BB8411E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485F6B73-7C6F-4DC3-A8FF-B9F7339F5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1F975-F512-4A1A-A57E-5EEFC1FD0C9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261972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23FFB8E-E422-4DCB-849F-B9B18DF34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3BF9B19-AA34-40CD-919F-FF15697AF0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D19FADA0-4418-42B1-8BE1-3B5E291EC4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41EF101D-F0BB-433A-ABE9-4F7CF9EBCA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75133-EFBC-46ED-8632-6F1DBF2DD74F}" type="datetimeFigureOut">
              <a:rPr lang="de-AT" smtClean="0"/>
              <a:t>30.12.2020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ED1618A-5036-4A2A-A10D-203CD9AFA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75E1BD5-0027-4819-82BA-B8D04B2374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1F975-F512-4A1A-A57E-5EEFC1FD0C9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260788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2285A60-420A-4582-AF0D-E352ADEC4F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23A41D7A-B531-4D22-8ACA-2693FC5EF4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F6E38462-58B2-4802-9D9C-17A080B5AA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3415513-AC46-497B-A727-8CE1265C3E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75133-EFBC-46ED-8632-6F1DBF2DD74F}" type="datetimeFigureOut">
              <a:rPr lang="de-AT" smtClean="0"/>
              <a:t>30.12.2020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DC88D38-0A50-4D24-9129-D794C0A8A3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0407908-E66E-4870-8B5D-16807DFE7F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1F975-F512-4A1A-A57E-5EEFC1FD0C9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9668097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892C161-AA36-4A9B-BAE8-A290ACC022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A8C72A7-69ED-488A-B84F-A01A771E88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8F49A4D-12DF-433D-96EB-D88F4827C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75133-EFBC-46ED-8632-6F1DBF2DD74F}" type="datetimeFigureOut">
              <a:rPr lang="de-AT" smtClean="0"/>
              <a:t>30.12.2020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2BEA670-2DB7-40E0-9CE9-BE55ACAB1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A4AE8AF-5B55-4C50-9482-16BAA931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1F975-F512-4A1A-A57E-5EEFC1FD0C9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284289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893130E8-EA6B-4E34-9AD1-ADFFE601E8B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3217B409-146B-48EF-9161-C9A9F37CC2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EF06B59-A828-40A6-BCE7-456297CA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75133-EFBC-46ED-8632-6F1DBF2DD74F}" type="datetimeFigureOut">
              <a:rPr lang="de-AT" smtClean="0"/>
              <a:t>30.12.2020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D2498E5-C748-47FD-A080-B4ACBA889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6C2D45C-D571-4F2B-BFFA-58E2F9449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1F975-F512-4A1A-A57E-5EEFC1FD0C9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538807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00EE0461-A684-415E-B82A-5B6A0AA48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4654593-0EF6-4D44-BC14-07A89D0DDC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E07AAF4-172A-40CC-B66C-81224938EF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A75133-EFBC-46ED-8632-6F1DBF2DD74F}" type="datetimeFigureOut">
              <a:rPr lang="de-AT" smtClean="0"/>
              <a:t>30.12.2020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FDFAFCE-F540-4AC4-B130-4C269B2CE8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0F34D9B-628C-4ED1-9093-95A46B39FF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B1F975-F512-4A1A-A57E-5EEFC1FD0C9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771181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925B28F4-FBCA-464D-9615-10CC051CD1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Nationalpark Hohe Tauern</a:t>
            </a:r>
          </a:p>
        </p:txBody>
      </p:sp>
      <p:graphicFrame>
        <p:nvGraphicFramePr>
          <p:cNvPr id="8" name="Inhaltsplatzhalter 7">
            <a:extLst>
              <a:ext uri="{FF2B5EF4-FFF2-40B4-BE49-F238E27FC236}">
                <a16:creationId xmlns:a16="http://schemas.microsoft.com/office/drawing/2014/main" id="{4ADDB2B6-ACCD-42C9-A8E7-40F0F49B687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120201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567145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3E82DC-5D4D-4031-AB6C-B74DC35E51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Österreich - Bevölkerung</a:t>
            </a:r>
          </a:p>
        </p:txBody>
      </p:sp>
      <p:graphicFrame>
        <p:nvGraphicFramePr>
          <p:cNvPr id="6" name="Inhaltsplatzhalter 5">
            <a:extLst>
              <a:ext uri="{FF2B5EF4-FFF2-40B4-BE49-F238E27FC236}">
                <a16:creationId xmlns:a16="http://schemas.microsoft.com/office/drawing/2014/main" id="{E06B214E-D450-4A3B-82E0-0BF78A29CC9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9976987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068843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5143363-F690-45E0-A93B-7E7BB0328D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Bremsweg</a:t>
            </a:r>
          </a:p>
        </p:txBody>
      </p:sp>
      <p:graphicFrame>
        <p:nvGraphicFramePr>
          <p:cNvPr id="6" name="Inhaltsplatzhalter 5">
            <a:extLst>
              <a:ext uri="{FF2B5EF4-FFF2-40B4-BE49-F238E27FC236}">
                <a16:creationId xmlns:a16="http://schemas.microsoft.com/office/drawing/2014/main" id="{740896D2-467A-4C17-A4E3-F319805EADF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7446166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037415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</Words>
  <Application>Microsoft Office PowerPoint</Application>
  <PresentationFormat>Breitbild</PresentationFormat>
  <Paragraphs>7</Paragraphs>
  <Slides>3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</vt:lpstr>
      <vt:lpstr>Nationalpark Hohe Tauern</vt:lpstr>
      <vt:lpstr>Österreich - Bevölkerung</vt:lpstr>
      <vt:lpstr>Bremsweg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Alois Klotz</dc:creator>
  <cp:lastModifiedBy>Alois Klotz</cp:lastModifiedBy>
  <cp:revision>6</cp:revision>
  <dcterms:created xsi:type="dcterms:W3CDTF">2020-12-30T08:42:24Z</dcterms:created>
  <dcterms:modified xsi:type="dcterms:W3CDTF">2020-12-30T18:34:02Z</dcterms:modified>
</cp:coreProperties>
</file>