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sldIdLst>
    <p:sldId id="294" r:id="rId2"/>
    <p:sldId id="279" r:id="rId3"/>
    <p:sldId id="292" r:id="rId4"/>
    <p:sldId id="283" r:id="rId5"/>
    <p:sldId id="280" r:id="rId6"/>
    <p:sldId id="272" r:id="rId7"/>
    <p:sldId id="273" r:id="rId8"/>
    <p:sldId id="286" r:id="rId9"/>
    <p:sldId id="287" r:id="rId10"/>
    <p:sldId id="261" r:id="rId11"/>
    <p:sldId id="293" r:id="rId12"/>
    <p:sldId id="275" r:id="rId13"/>
    <p:sldId id="263" r:id="rId14"/>
    <p:sldId id="289" r:id="rId15"/>
    <p:sldId id="290" r:id="rId16"/>
    <p:sldId id="285" r:id="rId17"/>
    <p:sldId id="288" r:id="rId18"/>
    <p:sldId id="284" r:id="rId19"/>
    <p:sldId id="282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678" autoAdjust="0"/>
    <p:restoredTop sz="94604" autoAdjust="0"/>
  </p:normalViewPr>
  <p:slideViewPr>
    <p:cSldViewPr snapToGrid="0" snapToObjects="1">
      <p:cViewPr varScale="1">
        <p:scale>
          <a:sx n="150" d="100"/>
          <a:sy n="150" d="100"/>
        </p:scale>
        <p:origin x="199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dirty="0"/>
              <a:t>Maximale</a:t>
            </a:r>
            <a:r>
              <a:rPr lang="de-AT" baseline="0" dirty="0"/>
              <a:t> Temperatur</a:t>
            </a:r>
            <a:endParaRPr lang="de-A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AT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Tabelle1!$G$1</c:f>
              <c:strCache>
                <c:ptCount val="1"/>
                <c:pt idx="0">
                  <c:v>San Pedro de Atacama</c:v>
                </c:pt>
              </c:strCache>
            </c:strRef>
          </c:tx>
          <c:spPr>
            <a:gradFill flip="none" rotWithShape="1">
              <a:gsLst>
                <a:gs pos="0">
                  <a:schemeClr val="bg1"/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C00000"/>
              </a:solidFill>
            </a:ln>
            <a:effectLst/>
          </c:spPr>
          <c:cat>
            <c:strRef>
              <c:f>Tabelle1!$F$2:$F$5</c:f>
              <c:strCache>
                <c:ptCount val="4"/>
                <c:pt idx="0">
                  <c:v>Januar</c:v>
                </c:pt>
                <c:pt idx="1">
                  <c:v>April</c:v>
                </c:pt>
                <c:pt idx="2">
                  <c:v>Juli</c:v>
                </c:pt>
                <c:pt idx="3">
                  <c:v>Oktober</c:v>
                </c:pt>
              </c:strCache>
            </c:strRef>
          </c:cat>
          <c:val>
            <c:numRef>
              <c:f>Tabelle1!$G$2:$G$5</c:f>
              <c:numCache>
                <c:formatCode>General</c:formatCode>
                <c:ptCount val="4"/>
                <c:pt idx="0">
                  <c:v>25</c:v>
                </c:pt>
                <c:pt idx="1">
                  <c:v>22</c:v>
                </c:pt>
                <c:pt idx="2">
                  <c:v>21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ED-4182-8055-3C224845C4D1}"/>
            </c:ext>
          </c:extLst>
        </c:ser>
        <c:ser>
          <c:idx val="1"/>
          <c:order val="1"/>
          <c:tx>
            <c:strRef>
              <c:f>Tabelle1!$H$1</c:f>
              <c:strCache>
                <c:ptCount val="1"/>
                <c:pt idx="0">
                  <c:v>Torres de la Paine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 w="28575">
              <a:solidFill>
                <a:schemeClr val="tx2">
                  <a:lumMod val="75000"/>
                  <a:lumOff val="25000"/>
                </a:schemeClr>
              </a:solidFill>
            </a:ln>
            <a:effectLst/>
          </c:spPr>
          <c:cat>
            <c:strRef>
              <c:f>Tabelle1!$F$2:$F$5</c:f>
              <c:strCache>
                <c:ptCount val="4"/>
                <c:pt idx="0">
                  <c:v>Januar</c:v>
                </c:pt>
                <c:pt idx="1">
                  <c:v>April</c:v>
                </c:pt>
                <c:pt idx="2">
                  <c:v>Juli</c:v>
                </c:pt>
                <c:pt idx="3">
                  <c:v>Oktober</c:v>
                </c:pt>
              </c:strCache>
            </c:strRef>
          </c:cat>
          <c:val>
            <c:numRef>
              <c:f>Tabelle1!$H$2:$H$5</c:f>
              <c:numCache>
                <c:formatCode>General</c:formatCode>
                <c:ptCount val="4"/>
                <c:pt idx="0">
                  <c:v>16</c:v>
                </c:pt>
                <c:pt idx="1">
                  <c:v>10</c:v>
                </c:pt>
                <c:pt idx="2">
                  <c:v>5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ED-4182-8055-3C224845C4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6760960"/>
        <c:axId val="296778720"/>
      </c:areaChart>
      <c:catAx>
        <c:axId val="296760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96778720"/>
        <c:crosses val="autoZero"/>
        <c:auto val="1"/>
        <c:lblAlgn val="ctr"/>
        <c:lblOffset val="100"/>
        <c:noMultiLvlLbl val="0"/>
      </c:catAx>
      <c:valAx>
        <c:axId val="29677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967609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BB0BD-02D4-4D3B-8EB9-E4EEF95602BE}" type="datetimeFigureOut">
              <a:rPr lang="de-AT" smtClean="0"/>
              <a:t>07.06.2026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68FC3-7552-44DB-8F5B-2D39AE85369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623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68FC3-7552-44DB-8F5B-2D39AE853690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6034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68FC3-7552-44DB-8F5B-2D39AE853690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086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D956-BE89-4897-B1CC-F4A374974562}" type="datetime1">
              <a:rPr lang="de-AT" smtClean="0"/>
              <a:t>07.06.2026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18B-787E-4A03-B973-707B019743A1}" type="datetime1">
              <a:rPr lang="de-AT" smtClean="0"/>
              <a:t>07.06.2026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1BB0-256B-4A8B-8F12-494214A651AE}" type="datetime1">
              <a:rPr lang="de-AT" smtClean="0"/>
              <a:t>07.06.2026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3DDB-F1AE-4FC3-8394-E732D7C39D70}" type="datetime1">
              <a:rPr lang="de-AT" smtClean="0"/>
              <a:t>07.06.2026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9B88-3624-4CC7-96D4-88FB2A04E469}" type="datetime1">
              <a:rPr lang="de-AT" smtClean="0"/>
              <a:t>07.06.2026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B7BA8-CFFE-4B63-B4BD-F42203CC6D59}" type="datetime1">
              <a:rPr lang="de-AT" smtClean="0"/>
              <a:t>07.06.2026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5BD53-66E2-498D-8F7C-FA4AEA211723}" type="datetime1">
              <a:rPr lang="de-AT" smtClean="0"/>
              <a:t>07.06.2026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F13D-A7D9-49F4-AF3F-E5F4B67C33D9}" type="datetime1">
              <a:rPr lang="de-AT" smtClean="0"/>
              <a:t>07.06.2026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7536-09A7-4B77-91AF-05A18A249771}" type="datetime1">
              <a:rPr lang="de-AT" smtClean="0"/>
              <a:t>07.06.2026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E791-FF7D-4BD1-82CC-E09A4151D9DD}" type="datetime1">
              <a:rPr lang="de-AT" smtClean="0"/>
              <a:t>07.06.2026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9D52-11D2-4012-BDCF-696002804DBE}" type="datetime1">
              <a:rPr lang="de-AT" smtClean="0"/>
              <a:t>07.06.2026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EE7A7-4C09-48CF-ABE5-7487F9356F86}" type="datetime1">
              <a:rPr lang="de-AT" smtClean="0"/>
              <a:t>07.06.2026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maobservatory.org/" TargetMode="Externa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F1C3F8-A498-0C44-D635-FA3F94F0611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de-DE"/>
              <a:t>Chile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5263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791" y="1220035"/>
            <a:ext cx="4782848" cy="19082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de-DE" sz="1400" b="1" noProof="0" dirty="0">
                <a:latin typeface="Segoe UI" panose="020B0502040204020203" pitchFamily="34" charset="0"/>
                <a:cs typeface="Segoe UI" panose="020B0502040204020203" pitchFamily="34" charset="0"/>
              </a:rPr>
              <a:t>Gemeinschaftsprojekt: </a:t>
            </a:r>
            <a:r>
              <a:rPr lang="de-DE" sz="1400" noProof="0" dirty="0">
                <a:latin typeface="Segoe UI" panose="020B0502040204020203" pitchFamily="34" charset="0"/>
                <a:cs typeface="Segoe UI" panose="020B0502040204020203" pitchFamily="34" charset="0"/>
              </a:rPr>
              <a:t>Europa, USA, Japan, Chile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pPr>
            <a:r>
              <a:rPr lang="de-DE" sz="1400" b="1" noProof="0" dirty="0">
                <a:latin typeface="Segoe UI" panose="020B0502040204020203" pitchFamily="34" charset="0"/>
                <a:cs typeface="Segoe UI" panose="020B0502040204020203" pitchFamily="34" charset="0"/>
              </a:rPr>
              <a:t>Extreme Höhenlage: </a:t>
            </a:r>
            <a:r>
              <a:rPr lang="de-DE" sz="1400" noProof="0" dirty="0">
                <a:latin typeface="Segoe UI" panose="020B0502040204020203" pitchFamily="34" charset="0"/>
                <a:cs typeface="Segoe UI" panose="020B0502040204020203" pitchFamily="34" charset="0"/>
              </a:rPr>
              <a:t>Die 66 Antennen befinden</a:t>
            </a:r>
            <a:br>
              <a:rPr lang="de-DE" sz="1400" noProof="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400" noProof="0" dirty="0">
                <a:latin typeface="Segoe UI" panose="020B0502040204020203" pitchFamily="34" charset="0"/>
                <a:cs typeface="Segoe UI" panose="020B0502040204020203" pitchFamily="34" charset="0"/>
              </a:rPr>
              <a:t>sich auf dem unwirtlichen </a:t>
            </a:r>
            <a:r>
              <a:rPr lang="de-DE" sz="1400" noProof="0" dirty="0" err="1">
                <a:latin typeface="Segoe UI" panose="020B0502040204020203" pitchFamily="34" charset="0"/>
                <a:cs typeface="Segoe UI" panose="020B0502040204020203" pitchFamily="34" charset="0"/>
              </a:rPr>
              <a:t>Chajnantor</a:t>
            </a:r>
            <a:r>
              <a:rPr lang="de-DE" sz="1400" noProof="0" dirty="0">
                <a:latin typeface="Segoe UI" panose="020B0502040204020203" pitchFamily="34" charset="0"/>
                <a:cs typeface="Segoe UI" panose="020B0502040204020203" pitchFamily="34" charset="0"/>
              </a:rPr>
              <a:t>-Plateau auf über</a:t>
            </a:r>
            <a:br>
              <a:rPr lang="de-DE" sz="1400" noProof="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400" noProof="0" dirty="0">
                <a:latin typeface="Segoe UI" panose="020B0502040204020203" pitchFamily="34" charset="0"/>
                <a:cs typeface="Segoe UI" panose="020B0502040204020203" pitchFamily="34" charset="0"/>
              </a:rPr>
              <a:t>5,000 Metern Höhe.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pPr>
            <a:r>
              <a:rPr lang="de-DE" sz="1400" b="1" noProof="0" dirty="0">
                <a:latin typeface="Segoe UI" panose="020B0502040204020203" pitchFamily="34" charset="0"/>
                <a:cs typeface="Segoe UI" panose="020B0502040204020203" pitchFamily="34" charset="0"/>
              </a:rPr>
              <a:t>Kristallklarer Himmel</a:t>
            </a:r>
            <a:r>
              <a:rPr lang="de-DE" sz="1400" noProof="0" dirty="0">
                <a:latin typeface="Segoe UI" panose="020B0502040204020203" pitchFamily="34" charset="0"/>
                <a:cs typeface="Segoe UI" panose="020B0502040204020203" pitchFamily="34" charset="0"/>
              </a:rPr>
              <a:t>: Die extrem dünne, kalte und</a:t>
            </a:r>
            <a:br>
              <a:rPr lang="de-DE" sz="1400" noProof="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400" noProof="0" dirty="0">
                <a:latin typeface="Segoe UI" panose="020B0502040204020203" pitchFamily="34" charset="0"/>
                <a:cs typeface="Segoe UI" panose="020B0502040204020203" pitchFamily="34" charset="0"/>
              </a:rPr>
              <a:t>trockene Luft minimiert störenden atmosphärischen</a:t>
            </a:r>
            <a:br>
              <a:rPr lang="de-DE" sz="1400" noProof="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400" noProof="0" dirty="0">
                <a:latin typeface="Segoe UI" panose="020B0502040204020203" pitchFamily="34" charset="0"/>
                <a:cs typeface="Segoe UI" panose="020B0502040204020203" pitchFamily="34" charset="0"/>
              </a:rPr>
              <a:t>Wasserdampf fast vollständig.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265FB37-A63E-4EA5-9CDC-A9223AEAD79A}"/>
              </a:ext>
            </a:extLst>
          </p:cNvPr>
          <p:cNvSpPr txBox="1"/>
          <p:nvPr/>
        </p:nvSpPr>
        <p:spPr>
          <a:xfrm>
            <a:off x="380791" y="46355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000" dirty="0">
                <a:latin typeface="Bodoni MT Condensed" panose="02070606080606020203" pitchFamily="18" charset="0"/>
              </a:rPr>
              <a:t>Das </a:t>
            </a:r>
            <a:r>
              <a:rPr lang="de-AT" sz="2000" dirty="0">
                <a:latin typeface="Bodoni MT Condensed" panose="02070606080606020203" pitchFamily="18" charset="0"/>
                <a:hlinkClick r:id="rId3"/>
              </a:rPr>
              <a:t>ALMA-Observatorium</a:t>
            </a:r>
            <a:endParaRPr lang="de-AT" sz="2000" dirty="0">
              <a:latin typeface="Bodoni MT Condensed" panose="02070606080606020203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8C8E8EE-1F23-8540-EE89-165C53F9BE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050" y="2966516"/>
            <a:ext cx="5314950" cy="299054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2CB6295-6A96-01C1-8B09-E58D2F737B38}"/>
              </a:ext>
            </a:extLst>
          </p:cNvPr>
          <p:cNvSpPr txBox="1"/>
          <p:nvPr/>
        </p:nvSpPr>
        <p:spPr>
          <a:xfrm>
            <a:off x="508436" y="3783837"/>
            <a:ext cx="31753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0" dirty="0">
                <a:latin typeface="Gabriola" panose="04040605051002020D02" pitchFamily="82" charset="0"/>
              </a:rPr>
              <a:t>5.000 </a:t>
            </a:r>
            <a:r>
              <a:rPr lang="de-AT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br>
              <a:rPr lang="de-AT" dirty="0"/>
            </a:br>
            <a:r>
              <a:rPr lang="de-AT" dirty="0"/>
              <a:t>Höhe über dem Meeresspiegel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59033E8-43D4-9EE7-2C18-27CAD51C57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550" y="0"/>
            <a:ext cx="2457450" cy="87848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7FE76AF-8C7E-36E6-CEF5-CDA2F823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0374-0938-41F1-AD38-757702F8DC26}" type="datetime1">
              <a:rPr lang="de-AT" smtClean="0"/>
              <a:t>07.06.2026</a:t>
            </a:fld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663C9F3-5CB1-721D-6D41-E88EF46EC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10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1E27A-4F72-05BD-01F9-A7A4185A0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E77C8106-E63E-24E2-4730-3811BE6B0343}"/>
              </a:ext>
            </a:extLst>
          </p:cNvPr>
          <p:cNvSpPr txBox="1"/>
          <p:nvPr/>
        </p:nvSpPr>
        <p:spPr>
          <a:xfrm>
            <a:off x="171451" y="46355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000" dirty="0">
                <a:latin typeface="Bodoni MT Condensed" panose="02070606080606020203" pitchFamily="18" charset="0"/>
              </a:rPr>
              <a:t>Anfahrt zum ALMA-Observatorium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A4340A6-D9DB-CC6F-C032-B32803C4C6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72853"/>
            <a:ext cx="9144000" cy="51450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D03FE78-23A0-DD97-6111-9426248D8F3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035" b="24749"/>
          <a:stretch>
            <a:fillRect/>
          </a:stretch>
        </p:blipFill>
        <p:spPr>
          <a:xfrm>
            <a:off x="7556500" y="0"/>
            <a:ext cx="1587500" cy="496769"/>
          </a:xfrm>
          <a:prstGeom prst="rect">
            <a:avLst/>
          </a:prstGeom>
        </p:spPr>
      </p:pic>
      <p:sp>
        <p:nvSpPr>
          <p:cNvPr id="2" name="Legende: Linie 1">
            <a:extLst>
              <a:ext uri="{FF2B5EF4-FFF2-40B4-BE49-F238E27FC236}">
                <a16:creationId xmlns:a16="http://schemas.microsoft.com/office/drawing/2014/main" id="{95CC88CE-43B0-BFC0-4932-A4C14C320B6D}"/>
              </a:ext>
            </a:extLst>
          </p:cNvPr>
          <p:cNvSpPr/>
          <p:nvPr/>
        </p:nvSpPr>
        <p:spPr>
          <a:xfrm>
            <a:off x="361949" y="3129559"/>
            <a:ext cx="1172636" cy="476250"/>
          </a:xfrm>
          <a:prstGeom prst="borderCallout1">
            <a:avLst>
              <a:gd name="adj1" fmla="val 112083"/>
              <a:gd name="adj2" fmla="val 39754"/>
              <a:gd name="adj3" fmla="val 421833"/>
              <a:gd name="adj4" fmla="val 97354"/>
            </a:avLst>
          </a:prstGeom>
          <a:noFill/>
          <a:ln w="95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Eingang</a:t>
            </a:r>
          </a:p>
        </p:txBody>
      </p:sp>
      <p:sp>
        <p:nvSpPr>
          <p:cNvPr id="7" name="Legende: Linie 6">
            <a:extLst>
              <a:ext uri="{FF2B5EF4-FFF2-40B4-BE49-F238E27FC236}">
                <a16:creationId xmlns:a16="http://schemas.microsoft.com/office/drawing/2014/main" id="{0F674128-3166-2758-83EA-B12B677FCA52}"/>
              </a:ext>
            </a:extLst>
          </p:cNvPr>
          <p:cNvSpPr/>
          <p:nvPr/>
        </p:nvSpPr>
        <p:spPr>
          <a:xfrm>
            <a:off x="6534149" y="2520589"/>
            <a:ext cx="2403154" cy="781050"/>
          </a:xfrm>
          <a:prstGeom prst="borderCallout1">
            <a:avLst>
              <a:gd name="adj1" fmla="val 112083"/>
              <a:gd name="adj2" fmla="val 39754"/>
              <a:gd name="adj3" fmla="val 255232"/>
              <a:gd name="adj4" fmla="val 56930"/>
            </a:avLst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ALMA-Betriebsunterstützungszentrum</a:t>
            </a:r>
            <a:endParaRPr lang="de-DE" dirty="0"/>
          </a:p>
        </p:txBody>
      </p:sp>
      <p:sp>
        <p:nvSpPr>
          <p:cNvPr id="9" name="Legende: Linie 8">
            <a:extLst>
              <a:ext uri="{FF2B5EF4-FFF2-40B4-BE49-F238E27FC236}">
                <a16:creationId xmlns:a16="http://schemas.microsoft.com/office/drawing/2014/main" id="{239D4A11-81DC-63CE-D564-37C6CE6677A9}"/>
              </a:ext>
            </a:extLst>
          </p:cNvPr>
          <p:cNvSpPr/>
          <p:nvPr/>
        </p:nvSpPr>
        <p:spPr>
          <a:xfrm>
            <a:off x="3182112" y="2526939"/>
            <a:ext cx="2546148" cy="476250"/>
          </a:xfrm>
          <a:prstGeom prst="borderCallout1">
            <a:avLst>
              <a:gd name="adj1" fmla="val 112083"/>
              <a:gd name="adj2" fmla="val 39754"/>
              <a:gd name="adj3" fmla="val 336500"/>
              <a:gd name="adj4" fmla="val 87151"/>
            </a:avLst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ALMA-Observatorium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FDB349-F2DE-2C2A-9CBD-2BE42AEA6AD0}"/>
              </a:ext>
            </a:extLst>
          </p:cNvPr>
          <p:cNvSpPr txBox="1"/>
          <p:nvPr/>
        </p:nvSpPr>
        <p:spPr>
          <a:xfrm>
            <a:off x="252863" y="990361"/>
            <a:ext cx="4490588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  <a:defRPr sz="1400"/>
            </a:pPr>
            <a:r>
              <a:rPr lang="de-AT" b="1" dirty="0"/>
              <a:t>ALMA-Betriebsunterstützungszentrum (OSF)</a:t>
            </a:r>
            <a:r>
              <a:rPr lang="de-DE" sz="1400" b="1" noProof="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de-DE" sz="1400" noProof="0" dirty="0">
                <a:latin typeface="Segoe UI" panose="020B0502040204020203" pitchFamily="34" charset="0"/>
                <a:cs typeface="Segoe UI" panose="020B0502040204020203" pitchFamily="34" charset="0"/>
              </a:rPr>
              <a:t>14,7 km</a:t>
            </a:r>
          </a:p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  <a:defRPr sz="1400"/>
            </a:pPr>
            <a:r>
              <a:rPr lang="de-DE" sz="1400" b="1" noProof="0" dirty="0">
                <a:latin typeface="Segoe UI" panose="020B0502040204020203" pitchFamily="34" charset="0"/>
                <a:cs typeface="Segoe UI" panose="020B0502040204020203" pitchFamily="34" charset="0"/>
              </a:rPr>
              <a:t>Alma </a:t>
            </a:r>
            <a:r>
              <a:rPr lang="de-DE" b="1" dirty="0"/>
              <a:t>Observatorium</a:t>
            </a:r>
            <a:r>
              <a:rPr lang="de-DE" dirty="0"/>
              <a:t> </a:t>
            </a:r>
            <a:r>
              <a:rPr lang="de-DE" sz="1400" b="1" noProof="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de-DE" sz="1400" noProof="0" dirty="0">
                <a:latin typeface="Segoe UI" panose="020B0502040204020203" pitchFamily="34" charset="0"/>
                <a:cs typeface="Segoe UI" panose="020B0502040204020203" pitchFamily="34" charset="0"/>
              </a:rPr>
              <a:t>45 km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4707596-2460-EC48-538A-D2A4DE83F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85CD-46BA-4D06-8BEF-09EC2584C472}" type="datetime1">
              <a:rPr lang="de-AT" smtClean="0"/>
              <a:t>07.06.2026</a:t>
            </a:fld>
            <a:endParaRPr lang="en-US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79F86DD-736A-82C9-C72A-A9CC782E4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19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786" y="1779522"/>
            <a:ext cx="342856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dirty="0"/>
              <a:t>Das </a:t>
            </a:r>
            <a:r>
              <a:rPr dirty="0" err="1"/>
              <a:t>dritth</a:t>
            </a:r>
            <a:r>
              <a:rPr lang="de-AT" dirty="0"/>
              <a:t>ö</a:t>
            </a:r>
            <a:r>
              <a:rPr dirty="0" err="1"/>
              <a:t>chste</a:t>
            </a:r>
            <a:r>
              <a:rPr dirty="0"/>
              <a:t> </a:t>
            </a:r>
            <a:r>
              <a:rPr dirty="0" err="1"/>
              <a:t>Geothermalfeld</a:t>
            </a:r>
            <a:r>
              <a:rPr dirty="0"/>
              <a:t> der</a:t>
            </a:r>
            <a:r>
              <a:rPr lang="de-AT" dirty="0"/>
              <a:t> </a:t>
            </a:r>
            <a:r>
              <a:rPr dirty="0" err="1"/>
              <a:t>Erde</a:t>
            </a: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de-AT" dirty="0"/>
              <a:t>Ü</a:t>
            </a:r>
            <a:r>
              <a:rPr dirty="0" err="1"/>
              <a:t>ber</a:t>
            </a:r>
            <a:r>
              <a:rPr dirty="0"/>
              <a:t> 80 </a:t>
            </a:r>
            <a:r>
              <a:rPr dirty="0" err="1"/>
              <a:t>aktive</a:t>
            </a:r>
            <a:r>
              <a:rPr dirty="0"/>
              <a:t> </a:t>
            </a:r>
            <a:r>
              <a:rPr dirty="0" err="1"/>
              <a:t>Geysire</a:t>
            </a:r>
            <a:r>
              <a:rPr dirty="0"/>
              <a:t> und</a:t>
            </a:r>
            <a:r>
              <a:rPr lang="de-AT" dirty="0"/>
              <a:t> </a:t>
            </a:r>
            <a:r>
              <a:rPr dirty="0" err="1"/>
              <a:t>kochende</a:t>
            </a:r>
            <a:r>
              <a:rPr lang="de-AT" dirty="0"/>
              <a:t> </a:t>
            </a:r>
            <a:r>
              <a:rPr dirty="0" err="1"/>
              <a:t>Schlamml</a:t>
            </a:r>
            <a:r>
              <a:rPr lang="de-AT" dirty="0"/>
              <a:t>ö</a:t>
            </a:r>
            <a:r>
              <a:rPr dirty="0" err="1"/>
              <a:t>cher</a:t>
            </a: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de-AT" dirty="0"/>
              <a:t>Besonders aktiv am </a:t>
            </a:r>
            <a:r>
              <a:rPr dirty="0"/>
              <a:t>Morgen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9570A87-B7C0-4296-911A-DF8133B8D375}"/>
              </a:ext>
            </a:extLst>
          </p:cNvPr>
          <p:cNvSpPr txBox="1"/>
          <p:nvPr/>
        </p:nvSpPr>
        <p:spPr>
          <a:xfrm>
            <a:off x="584636" y="4393437"/>
            <a:ext cx="31753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0" dirty="0">
                <a:latin typeface="Gabriola" panose="04040605051002020D02" pitchFamily="82" charset="0"/>
              </a:rPr>
              <a:t>4.320 </a:t>
            </a:r>
            <a:r>
              <a:rPr lang="de-AT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br>
              <a:rPr lang="de-AT" dirty="0"/>
            </a:br>
            <a:r>
              <a:rPr lang="de-AT" dirty="0"/>
              <a:t>Höhe über dem Meeresspiegel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8F048DD-292D-402D-AC5C-5C086868CD72}"/>
              </a:ext>
            </a:extLst>
          </p:cNvPr>
          <p:cNvSpPr txBox="1"/>
          <p:nvPr/>
        </p:nvSpPr>
        <p:spPr>
          <a:xfrm>
            <a:off x="584636" y="679374"/>
            <a:ext cx="46628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000" dirty="0">
                <a:latin typeface="Bodoni MT Condensed" panose="02070606080606020203" pitchFamily="18" charset="0"/>
              </a:rPr>
              <a:t>El </a:t>
            </a:r>
            <a:r>
              <a:rPr lang="de-AT" sz="2000" dirty="0" err="1">
                <a:latin typeface="Bodoni MT Condensed" panose="02070606080606020203" pitchFamily="18" charset="0"/>
              </a:rPr>
              <a:t>Tatio</a:t>
            </a:r>
            <a:r>
              <a:rPr lang="de-AT" sz="2000" dirty="0">
                <a:latin typeface="Bodoni MT Condensed" panose="02070606080606020203" pitchFamily="18" charset="0"/>
              </a:rPr>
              <a:t> Geysire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815E035-72FD-92D0-BF72-790B1EFDA2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854" y="1770888"/>
            <a:ext cx="4380146" cy="246456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A8D51A1-CF62-77B4-A795-510FA935A3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854" y="4393437"/>
            <a:ext cx="4380146" cy="2464563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55A7E30-4300-1952-B9AA-0CCDEC086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B1C7-FFBE-466E-9270-17244D2C6238}" type="datetime1">
              <a:rPr lang="de-AT" smtClean="0"/>
              <a:t>07.06.2026</a:t>
            </a:fld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9EBA04A-1DD7-401C-A73B-2B852754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18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742" y="1696844"/>
            <a:ext cx="34746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pPr>
            <a:r>
              <a:rPr lang="de-AT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Lage</a:t>
            </a:r>
            <a:r>
              <a:rPr lang="de-AT" sz="14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de-DE" sz="1400" dirty="0">
                <a:latin typeface="Segoe UI" panose="020B0502040204020203" pitchFamily="34" charset="0"/>
                <a:cs typeface="Segoe UI" panose="020B0502040204020203" pitchFamily="34" charset="0"/>
              </a:rPr>
              <a:t>Die Stadt liegt eingeengt zwischen dem Meer und der steilen </a:t>
            </a:r>
            <a:r>
              <a:rPr lang="de-DE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Küstenkordillere</a:t>
            </a:r>
            <a:r>
              <a:rPr lang="de-DE" sz="14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pPr>
            <a:r>
              <a:rPr lang="de-AT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Das Tor zum Kupfer</a:t>
            </a:r>
            <a:r>
              <a:rPr lang="de-AT" sz="14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de-DE" sz="1400" dirty="0">
                <a:latin typeface="Segoe UI" panose="020B0502040204020203" pitchFamily="34" charset="0"/>
                <a:cs typeface="Segoe UI" panose="020B0502040204020203" pitchFamily="34" charset="0"/>
              </a:rPr>
              <a:t>Antofagasta lebt fast ausschließlich vom Bergbau.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pPr>
            <a:r>
              <a:rPr lang="de-DE" dirty="0"/>
              <a:t>Hat eines der höchsten Pro-Kopf-Einkommen des Landes.</a:t>
            </a:r>
            <a:endParaRPr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B40FB41-D589-453E-ACF6-7BF1815FC78C}"/>
              </a:ext>
            </a:extLst>
          </p:cNvPr>
          <p:cNvSpPr txBox="1"/>
          <p:nvPr/>
        </p:nvSpPr>
        <p:spPr>
          <a:xfrm>
            <a:off x="270510" y="670443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000" dirty="0">
                <a:latin typeface="Bodoni MT Condensed" panose="02070606080606020203" pitchFamily="18" charset="0"/>
              </a:rPr>
              <a:t>Antofagasta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DB72983-D410-134B-4BE4-7AD7C2BBB47F}"/>
              </a:ext>
            </a:extLst>
          </p:cNvPr>
          <p:cNvSpPr txBox="1"/>
          <p:nvPr/>
        </p:nvSpPr>
        <p:spPr>
          <a:xfrm>
            <a:off x="323850" y="130691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Eine der wichtigsten Hafenstädte Chiles</a:t>
            </a:r>
            <a:endParaRPr lang="de-AT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60CF67C-6EFA-91C0-88AF-6C2BC0FB44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415" b="10261"/>
          <a:stretch>
            <a:fillRect/>
          </a:stretch>
        </p:blipFill>
        <p:spPr>
          <a:xfrm>
            <a:off x="4051696" y="0"/>
            <a:ext cx="5092304" cy="392055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DE645D1-A221-F16B-1D95-478D6B0665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0551"/>
            <a:ext cx="5220586" cy="293744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71F8833-A727-989D-0BCE-8374ECE1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4772B-6F22-4FD8-82DC-192155D7CAC3}" type="datetime1">
              <a:rPr lang="de-AT" smtClean="0"/>
              <a:t>07.06.2026</a:t>
            </a:fld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9146CA7-648C-2104-292B-21561F9D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13</a:t>
            </a:fld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318E064-4DAF-A841-9365-78633293158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11" r="24624"/>
          <a:stretch>
            <a:fillRect/>
          </a:stretch>
        </p:blipFill>
        <p:spPr>
          <a:xfrm>
            <a:off x="6432595" y="4129275"/>
            <a:ext cx="1499395" cy="2520000"/>
          </a:xfrm>
          <a:prstGeom prst="rect">
            <a:avLst/>
          </a:prstGeom>
        </p:spPr>
      </p:pic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A16E546E-794B-57A5-FB57-460BFDFF8F0E}"/>
              </a:ext>
            </a:extLst>
          </p:cNvPr>
          <p:cNvSpPr/>
          <p:nvPr/>
        </p:nvSpPr>
        <p:spPr>
          <a:xfrm>
            <a:off x="5495365" y="4491318"/>
            <a:ext cx="600635" cy="17929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EFAE356D-3927-AFD6-855C-D5A22A6A78CA}"/>
              </a:ext>
            </a:extLst>
          </p:cNvPr>
          <p:cNvSpPr txBox="1"/>
          <p:nvPr/>
        </p:nvSpPr>
        <p:spPr>
          <a:xfrm>
            <a:off x="4391025" y="3031777"/>
            <a:ext cx="41719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/>
              <a:t>Elektrolyse:</a:t>
            </a:r>
            <a:r>
              <a:rPr lang="de-DE" dirty="0"/>
              <a:t> Es entsteht reines </a:t>
            </a:r>
            <a:r>
              <a:rPr lang="de-DE" b="1" dirty="0"/>
              <a:t>Kupferblech</a:t>
            </a:r>
            <a:r>
              <a:rPr lang="de-DE" dirty="0"/>
              <a:t> (z. B. für Kabel &amp; E-Autos). Dieses wird per Zug zurück zum Hafen Antofagasta gebracht und weltweit verschifft.</a:t>
            </a:r>
            <a:endParaRPr lang="de-AT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E387FE0-0D1D-6720-062C-88A379AFE54A}"/>
              </a:ext>
            </a:extLst>
          </p:cNvPr>
          <p:cNvSpPr txBox="1"/>
          <p:nvPr/>
        </p:nvSpPr>
        <p:spPr>
          <a:xfrm>
            <a:off x="502920" y="560755"/>
            <a:ext cx="37947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dirty="0"/>
              <a:t>Chiles Kupfer-Kreislauf in Antofagasta </a:t>
            </a:r>
          </a:p>
          <a:p>
            <a:r>
              <a:rPr lang="de-AT" sz="1200" dirty="0"/>
              <a:t>mit großen Umweltauflagen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3222E4B-25C1-77A7-6024-B5E0B678814E}"/>
              </a:ext>
            </a:extLst>
          </p:cNvPr>
          <p:cNvSpPr txBox="1"/>
          <p:nvPr/>
        </p:nvSpPr>
        <p:spPr>
          <a:xfrm>
            <a:off x="525780" y="1467037"/>
            <a:ext cx="36423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/>
              <a:t>Start in Antofagasta:</a:t>
            </a:r>
            <a:r>
              <a:rPr lang="de-DE" dirty="0"/>
              <a:t> Die Hafenstadt ist das Tor zur Kupferwelt. Hier starten die orangen Züge (FCAB).</a:t>
            </a:r>
            <a:endParaRPr lang="de-AT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BEDED07-BE3B-852D-B6A2-26BD5A839282}"/>
              </a:ext>
            </a:extLst>
          </p:cNvPr>
          <p:cNvSpPr txBox="1"/>
          <p:nvPr/>
        </p:nvSpPr>
        <p:spPr>
          <a:xfrm>
            <a:off x="4335780" y="1484301"/>
            <a:ext cx="42824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/>
              <a:t>Die Ladung:</a:t>
            </a:r>
            <a:r>
              <a:rPr lang="de-DE" dirty="0"/>
              <a:t> </a:t>
            </a:r>
            <a:r>
              <a:rPr lang="de-DE" b="1" dirty="0"/>
              <a:t>Schwefelsäure</a:t>
            </a:r>
            <a:r>
              <a:rPr lang="de-DE" dirty="0"/>
              <a:t> (H</a:t>
            </a:r>
            <a:r>
              <a:rPr lang="de-DE" baseline="-25000" dirty="0"/>
              <a:t>2</a:t>
            </a:r>
            <a:r>
              <a:rPr lang="de-DE" dirty="0"/>
              <a:t>​SO</a:t>
            </a:r>
            <a:r>
              <a:rPr lang="de-DE" baseline="-25000" dirty="0"/>
              <a:t>4</a:t>
            </a:r>
            <a:r>
              <a:rPr lang="de-DE" dirty="0"/>
              <a:t>​). Sie wird in der Region aus den Abgasen von Schmelzhütten gewonnen und hoch in die Minen gefahren.</a:t>
            </a:r>
            <a:endParaRPr lang="de-AT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2F10D87-0138-B567-84F7-559394DCF47B}"/>
              </a:ext>
            </a:extLst>
          </p:cNvPr>
          <p:cNvSpPr txBox="1"/>
          <p:nvPr/>
        </p:nvSpPr>
        <p:spPr>
          <a:xfrm>
            <a:off x="464820" y="3031777"/>
            <a:ext cx="37033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/>
              <a:t>Der Zweck ("Kupfer-Kaffeemaschine"):</a:t>
            </a:r>
            <a:r>
              <a:rPr lang="de-DE" dirty="0"/>
              <a:t> In den Bergen wird die Säure über das Erz gesprüht (</a:t>
            </a:r>
            <a:r>
              <a:rPr lang="de-DE" b="1" dirty="0"/>
              <a:t>Haufenlaugung</a:t>
            </a:r>
            <a:r>
              <a:rPr lang="de-DE" dirty="0"/>
              <a:t>), um das Kupfer chemisch aus dem Stein zu lösen.</a:t>
            </a:r>
            <a:endParaRPr lang="de-AT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1FF3B3D-871E-78FE-ED83-CC94DAE239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48428"/>
            <a:ext cx="9144000" cy="1898904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F01F6C2-9176-CC49-5B58-D1EA772BC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4F39-8701-4480-BACB-32D523DFE216}" type="datetime1">
              <a:rPr lang="de-AT" smtClean="0"/>
              <a:t>07.06.2026</a:t>
            </a:fld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E77D7E9-23F2-E2A9-B604-B4AC18E9D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6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1DA317-CDCC-5175-D8A7-84E35CB31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274638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/>
              <a:t>Chile – Die unangefochtene Nr. 1 weltweit</a:t>
            </a:r>
            <a:endParaRPr lang="de-AT" sz="3600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D3462AA2-187F-6C6F-E3C5-3E26047D1D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591919"/>
              </p:ext>
            </p:extLst>
          </p:nvPr>
        </p:nvGraphicFramePr>
        <p:xfrm>
          <a:off x="457200" y="1600200"/>
          <a:ext cx="6326190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>
                  <a:extLst>
                    <a:ext uri="{9D8B030D-6E8A-4147-A177-3AD203B41FA5}">
                      <a16:colId xmlns:a16="http://schemas.microsoft.com/office/drawing/2014/main" val="2029791129"/>
                    </a:ext>
                  </a:extLst>
                </a:gridCol>
                <a:gridCol w="3806190">
                  <a:extLst>
                    <a:ext uri="{9D8B030D-6E8A-4147-A177-3AD203B41FA5}">
                      <a16:colId xmlns:a16="http://schemas.microsoft.com/office/drawing/2014/main" val="17617579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AT" dirty="0"/>
                        <a:t>Statistik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AT"/>
                        <a:t>Aktueller Wert (Prognose 2026)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9892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AT" b="1" dirty="0"/>
                        <a:t>Jahresproduktion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AT" b="1"/>
                        <a:t>ca. 5,3 Millionen Tonnen</a:t>
                      </a:r>
                      <a:endParaRPr lang="de-AT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2283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AT" b="1" dirty="0"/>
                        <a:t>Weltmarktanteil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b="1"/>
                        <a:t>knapp 24 %</a:t>
                      </a:r>
                      <a:r>
                        <a:rPr lang="de-DE"/>
                        <a:t> (fast ein Viertel des gesamten globalen Kupfers)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0514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AT" b="1" dirty="0"/>
                        <a:t>Herausforderung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dirty="0"/>
                        <a:t>Die Produktion sinkt aktuell leicht (um ca. 2 %), weil das Gestein in alten Minen immer weniger Kupfer enthält (</a:t>
                      </a:r>
                      <a:r>
                        <a:rPr lang="de-DE" i="1" dirty="0"/>
                        <a:t>sinkender Erzgehalt</a:t>
                      </a:r>
                      <a:r>
                        <a:rPr lang="de-DE" dirty="0"/>
                        <a:t>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0522223"/>
                  </a:ext>
                </a:extLst>
              </a:tr>
            </a:tbl>
          </a:graphicData>
        </a:graphic>
      </p:graphicFrame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86CD228-E7ED-DC35-87AA-6ABB3EFF6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11DF-2C13-48BA-9289-3DEB48B4BF8F}" type="datetime1">
              <a:rPr lang="de-AT" smtClean="0"/>
              <a:t>07.06.2026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BE10CB-834D-FF58-099E-B5745AE0A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97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15588-9128-6D35-E22D-3B6369384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D1C38540-57FC-A7AC-D47D-5E60C1367F5E}"/>
              </a:ext>
            </a:extLst>
          </p:cNvPr>
          <p:cNvSpPr txBox="1"/>
          <p:nvPr/>
        </p:nvSpPr>
        <p:spPr>
          <a:xfrm>
            <a:off x="120650" y="592910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000" dirty="0">
                <a:latin typeface="Bodoni MT Condensed" panose="02070606080606020203" pitchFamily="18" charset="0"/>
              </a:rPr>
              <a:t>Antofagasta</a:t>
            </a:r>
          </a:p>
          <a:p>
            <a:r>
              <a:rPr lang="de-AT" sz="1200" dirty="0"/>
              <a:t>Ein Vogelparadies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3DF9C7A-2992-F95A-FABB-F4A507CC92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94"/>
          <a:stretch>
            <a:fillRect/>
          </a:stretch>
        </p:blipFill>
        <p:spPr>
          <a:xfrm>
            <a:off x="4451350" y="3252000"/>
            <a:ext cx="4692650" cy="330853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2FFB6BA-C463-66A8-699E-FBA6CA3605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47" t="11376" r="10995"/>
          <a:stretch>
            <a:fillRect/>
          </a:stretch>
        </p:blipFill>
        <p:spPr>
          <a:xfrm>
            <a:off x="0" y="2329715"/>
            <a:ext cx="4692650" cy="349786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4E90F4B-88B4-FD16-BACE-43F2A86CB0DD}"/>
              </a:ext>
            </a:extLst>
          </p:cNvPr>
          <p:cNvSpPr txBox="1"/>
          <p:nvPr/>
        </p:nvSpPr>
        <p:spPr>
          <a:xfrm>
            <a:off x="241300" y="5871401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Chileausternfischer</a:t>
            </a:r>
          </a:p>
          <a:p>
            <a:r>
              <a:rPr lang="de-AT" sz="1400" dirty="0">
                <a:latin typeface="Segoe UI" panose="020B0502040204020203" pitchFamily="34" charset="0"/>
                <a:cs typeface="Segoe UI" panose="020B0502040204020203" pitchFamily="34" charset="0"/>
              </a:rPr>
              <a:t>putzt sein Gefieder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0D32D5F-9DEB-5C4C-6588-A3F37B77ACE0}"/>
              </a:ext>
            </a:extLst>
          </p:cNvPr>
          <p:cNvSpPr txBox="1"/>
          <p:nvPr/>
        </p:nvSpPr>
        <p:spPr>
          <a:xfrm>
            <a:off x="1875204" y="1437737"/>
            <a:ext cx="281744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Regenbrachvogel</a:t>
            </a:r>
            <a:r>
              <a:rPr lang="de-AT" dirty="0"/>
              <a:t> </a:t>
            </a:r>
          </a:p>
          <a:p>
            <a:r>
              <a:rPr lang="de-AT" sz="1400" dirty="0">
                <a:latin typeface="Segoe UI" panose="020B0502040204020203" pitchFamily="34" charset="0"/>
                <a:cs typeface="Segoe UI" panose="020B0502040204020203" pitchFamily="34" charset="0"/>
              </a:rPr>
              <a:t>überwintert in Chile, ist sonst in Nordamerika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5CCD2EE-A108-C0C4-7058-EAC264E6B708}"/>
              </a:ext>
            </a:extLst>
          </p:cNvPr>
          <p:cNvSpPr txBox="1"/>
          <p:nvPr/>
        </p:nvSpPr>
        <p:spPr>
          <a:xfrm>
            <a:off x="4921838" y="2591838"/>
            <a:ext cx="38919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b="1" dirty="0"/>
              <a:t>Truthahngeier</a:t>
            </a:r>
          </a:p>
          <a:p>
            <a:r>
              <a:rPr lang="de-DE" dirty="0"/>
              <a:t>Flügelspannweite 1,80 bis 2 Meter</a:t>
            </a:r>
            <a:endParaRPr lang="de-AT" dirty="0"/>
          </a:p>
          <a:p>
            <a:pPr>
              <a:buNone/>
            </a:pPr>
            <a:endParaRPr lang="de-DE" b="1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29B72DB-73B3-31ED-4765-CF6F8D245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1FA4-CA3C-4644-A48F-D93FEF9447C4}" type="datetime1">
              <a:rPr lang="de-AT" smtClean="0"/>
              <a:t>07.06.2026</a:t>
            </a:fld>
            <a:endParaRPr lang="en-US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6FA2FE8-DB79-10B3-1E8A-EFC85FF47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62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6912C-D5DD-9574-8CC7-7AD0CF492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2A11D41-4C8D-E62B-6185-4AC595851D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70" b="9170"/>
          <a:stretch/>
        </p:blipFill>
        <p:spPr>
          <a:xfrm>
            <a:off x="20" y="10"/>
            <a:ext cx="9143980" cy="4201449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E2AC41FF-41DD-C521-9BB2-08369CAB3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504" y="4580785"/>
            <a:ext cx="7062673" cy="484374"/>
          </a:xfrm>
        </p:spPr>
        <p:txBody>
          <a:bodyPr anchor="b">
            <a:normAutofit/>
          </a:bodyPr>
          <a:lstStyle/>
          <a:p>
            <a:pPr algn="l"/>
            <a:r>
              <a:rPr lang="de-AT" sz="1600" dirty="0">
                <a:solidFill>
                  <a:schemeClr val="tx2"/>
                </a:solidFill>
              </a:rPr>
              <a:t>Patagonien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055F32-DC52-9065-D3BC-C40C42F05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5116529"/>
            <a:ext cx="7944130" cy="1000655"/>
          </a:xfrm>
        </p:spPr>
        <p:txBody>
          <a:bodyPr anchor="t">
            <a:normAutofit/>
          </a:bodyPr>
          <a:lstStyle/>
          <a:p>
            <a:pPr algn="l"/>
            <a:r>
              <a:rPr lang="de-AT" sz="3500" dirty="0">
                <a:solidFill>
                  <a:schemeClr val="tx2"/>
                </a:solidFill>
              </a:rPr>
              <a:t>Der wilde Süden</a:t>
            </a:r>
          </a:p>
        </p:txBody>
      </p:sp>
    </p:spTree>
    <p:extLst>
      <p:ext uri="{BB962C8B-B14F-4D97-AF65-F5344CB8AC3E}">
        <p14:creationId xmlns:p14="http://schemas.microsoft.com/office/powerpoint/2010/main" val="284968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73640-23A9-C707-4B17-C26E2154C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FE2DFC-15F0-5F15-7A61-8C679F6F2AC3}"/>
              </a:ext>
            </a:extLst>
          </p:cNvPr>
          <p:cNvSpPr txBox="1"/>
          <p:nvPr/>
        </p:nvSpPr>
        <p:spPr>
          <a:xfrm>
            <a:off x="367030" y="1229941"/>
            <a:ext cx="349885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/>
            </a:pPr>
            <a:r>
              <a:rPr lang="de-AT" sz="2000" dirty="0">
                <a:latin typeface="Bodoni MT Condensed" panose="02070606080606020203" pitchFamily="18" charset="0"/>
              </a:rPr>
              <a:t>Die drei Granitnadeln</a:t>
            </a:r>
            <a:br>
              <a:rPr lang="de-AT" dirty="0"/>
            </a:br>
            <a:br>
              <a:rPr lang="de-AT" dirty="0"/>
            </a:br>
            <a:r>
              <a:rPr lang="de-AT" dirty="0"/>
              <a:t>Die </a:t>
            </a:r>
            <a:r>
              <a:rPr lang="de-AT" b="1" dirty="0"/>
              <a:t>Tres Torres</a:t>
            </a:r>
            <a:r>
              <a:rPr lang="de-AT" dirty="0"/>
              <a:t> ragen fast senkrecht über 2500 Meter hoch aus der kargen patagonischen Steppenlandschaft.</a:t>
            </a:r>
          </a:p>
          <a:p>
            <a:pPr>
              <a:spcBef>
                <a:spcPts val="1200"/>
              </a:spcBef>
              <a:defRPr sz="1400"/>
            </a:pPr>
            <a:r>
              <a:rPr lang="de-AT" dirty="0"/>
              <a:t>Im patagonischen Frühling (Anfang Oktober) ist der See vor den Torres noch gefroren.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50A5EC0-11AF-62E4-BCA3-9E5DEC8A00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9250" y="3345688"/>
            <a:ext cx="6242261" cy="351231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BF74850-93AE-21FF-2D33-B55C8F45FAA0}"/>
              </a:ext>
            </a:extLst>
          </p:cNvPr>
          <p:cNvSpPr txBox="1"/>
          <p:nvPr/>
        </p:nvSpPr>
        <p:spPr>
          <a:xfrm>
            <a:off x="367030" y="46222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dirty="0"/>
              <a:t>Torres del Paine</a:t>
            </a:r>
          </a:p>
          <a:p>
            <a:r>
              <a:rPr lang="de-AT" sz="1000" dirty="0"/>
              <a:t>Nationalpark in Chile, Patagonien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3019F885-24D3-1386-1DED-DB9CFD4C7645}"/>
              </a:ext>
            </a:extLst>
          </p:cNvPr>
          <p:cNvCxnSpPr>
            <a:cxnSpLocks/>
          </p:cNvCxnSpPr>
          <p:nvPr/>
        </p:nvCxnSpPr>
        <p:spPr>
          <a:xfrm>
            <a:off x="441960" y="488950"/>
            <a:ext cx="0" cy="25200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7DEC27-26E0-5FB0-2568-99CEC993B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81B4-5EBC-425D-A32E-0C4D53CDB168}" type="datetime1">
              <a:rPr lang="de-AT" smtClean="0"/>
              <a:t>07.06.2026</a:t>
            </a:fld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EB626A-AFE5-CBC7-7000-6C47EEEF5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96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E09DF17-90FC-880B-EA42-E28D411C20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r="4814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7354AC0-0AAA-4CB4-8711-075550855632}"/>
              </a:ext>
            </a:extLst>
          </p:cNvPr>
          <p:cNvSpPr txBox="1"/>
          <p:nvPr/>
        </p:nvSpPr>
        <p:spPr>
          <a:xfrm>
            <a:off x="469726" y="2581726"/>
            <a:ext cx="2793842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Das Eis</a:t>
            </a:r>
            <a:br>
              <a:rPr lang="de-DE" dirty="0"/>
            </a:br>
            <a:br>
              <a:rPr lang="de-DE" dirty="0"/>
            </a:br>
            <a:r>
              <a:rPr lang="de-DE" sz="1600" dirty="0"/>
              <a:t>Das Südliche Patagonische Eisfeld ist eine der größten Eisflächenaußerhalb der Polarregionen </a:t>
            </a:r>
            <a:r>
              <a:rPr lang="de-DE" sz="1600" dirty="0" err="1"/>
              <a:t>undspeist</a:t>
            </a:r>
            <a:r>
              <a:rPr lang="de-DE" sz="1600" dirty="0"/>
              <a:t> unzählige massive</a:t>
            </a:r>
            <a:br>
              <a:rPr lang="de-DE" sz="1600" dirty="0"/>
            </a:br>
            <a:r>
              <a:rPr lang="de-DE" sz="1600" dirty="0"/>
              <a:t>Auslassgletscher.</a:t>
            </a:r>
            <a:br>
              <a:rPr lang="de-DE" sz="1600" dirty="0"/>
            </a:br>
            <a:endParaRPr lang="de-AT" sz="16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5CED32D-67ED-4918-87FF-4002EB2C73B7}"/>
              </a:ext>
            </a:extLst>
          </p:cNvPr>
          <p:cNvSpPr txBox="1"/>
          <p:nvPr/>
        </p:nvSpPr>
        <p:spPr>
          <a:xfrm>
            <a:off x="3343914" y="2644170"/>
            <a:ext cx="253652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Der Wind</a:t>
            </a:r>
            <a:br>
              <a:rPr lang="de-DE" dirty="0"/>
            </a:br>
            <a:br>
              <a:rPr lang="de-DE" dirty="0"/>
            </a:br>
            <a:r>
              <a:rPr lang="de-DE" sz="1600" dirty="0"/>
              <a:t>Die berüchtigten patagonischen</a:t>
            </a:r>
            <a:br>
              <a:rPr lang="de-DE" sz="1600" dirty="0"/>
            </a:br>
            <a:r>
              <a:rPr lang="de-DE" sz="1600" dirty="0"/>
              <a:t>Westwinde fegen oft mit</a:t>
            </a:r>
            <a:br>
              <a:rPr lang="de-DE" sz="1600" dirty="0"/>
            </a:br>
            <a:r>
              <a:rPr lang="de-DE" sz="1600" dirty="0"/>
              <a:t>Orkanstarke über die Landschaften und können das Wetter binnen Minuten radikal umschlagen lassen.</a:t>
            </a:r>
            <a:endParaRPr lang="de-AT" sz="16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D323696-46E7-4D07-B438-4AAA99E8BB36}"/>
              </a:ext>
            </a:extLst>
          </p:cNvPr>
          <p:cNvSpPr txBox="1"/>
          <p:nvPr/>
        </p:nvSpPr>
        <p:spPr>
          <a:xfrm>
            <a:off x="6163521" y="2655720"/>
            <a:ext cx="26247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Die Fauna</a:t>
            </a:r>
            <a:br>
              <a:rPr lang="de-DE" dirty="0"/>
            </a:br>
            <a:br>
              <a:rPr lang="de-DE" dirty="0"/>
            </a:br>
            <a:r>
              <a:rPr lang="de-DE" sz="1600" dirty="0"/>
              <a:t>Guanakos teilen sich die endlosen Weiten mit eleganten Straußenvögeln (Nandus). Hoch oben in den Andenwinden kreisen Kondore</a:t>
            </a:r>
            <a:r>
              <a:rPr lang="de-DE" sz="1200" dirty="0"/>
              <a:t>.</a:t>
            </a:r>
            <a:endParaRPr lang="de-AT" sz="12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A15C70E-EFF8-490E-8281-E223E4716D83}"/>
              </a:ext>
            </a:extLst>
          </p:cNvPr>
          <p:cNvSpPr txBox="1"/>
          <p:nvPr/>
        </p:nvSpPr>
        <p:spPr>
          <a:xfrm>
            <a:off x="400832" y="48860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dirty="0"/>
              <a:t>Patagoniens Urkräfte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9FC6EAC-3E5D-BF20-1819-F6868E78F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59F7-4590-42AA-B274-1E6920ECB995}" type="datetime1">
              <a:rPr lang="de-AT" smtClean="0"/>
              <a:t>07.06.2026</a:t>
            </a:fld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DF03A3-D98C-C1EB-FF08-6B82B6212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7593" y="1179970"/>
            <a:ext cx="4489450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1400"/>
            </a:pPr>
            <a:r>
              <a:rPr lang="de-DE" noProof="0" dirty="0"/>
              <a:t>Das schmalste Land der Erde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pPr>
            <a:r>
              <a:rPr lang="de-DE" noProof="0" dirty="0"/>
              <a:t>Kontinent: Südamerika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pPr>
            <a:r>
              <a:rPr lang="de-DE" noProof="0" dirty="0"/>
              <a:t>langer, hauchdünner Korridor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pPr>
            <a:r>
              <a:rPr lang="de-DE" dirty="0"/>
              <a:t>durchschnittliche Breite des Staatsgebietes 175 km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pPr>
            <a:r>
              <a:rPr lang="de-DE" dirty="0"/>
              <a:t>im </a:t>
            </a:r>
            <a:r>
              <a:rPr lang="de-DE" noProof="0" dirty="0"/>
              <a:t>Westen: Pazifik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pPr>
            <a:r>
              <a:rPr lang="de-DE" noProof="0" dirty="0"/>
              <a:t>im Osten: Bergkette der Anden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F5CF8B3-C4BD-4BE6-A453-AD07221FC98D}"/>
              </a:ext>
            </a:extLst>
          </p:cNvPr>
          <p:cNvSpPr txBox="1"/>
          <p:nvPr/>
        </p:nvSpPr>
        <p:spPr>
          <a:xfrm>
            <a:off x="587593" y="319681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noProof="0" dirty="0"/>
              <a:t>Chile</a:t>
            </a:r>
          </a:p>
          <a:p>
            <a:r>
              <a:rPr lang="de-DE" sz="1200" noProof="0" dirty="0"/>
              <a:t>Extreme Geografie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4315BE3-0540-4566-9240-EB989113DFAB}"/>
              </a:ext>
            </a:extLst>
          </p:cNvPr>
          <p:cNvSpPr txBox="1"/>
          <p:nvPr/>
        </p:nvSpPr>
        <p:spPr>
          <a:xfrm>
            <a:off x="720943" y="3346450"/>
            <a:ext cx="27682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noProof="0" dirty="0">
                <a:latin typeface="Gabriola" panose="04040605051002020D02" pitchFamily="82" charset="0"/>
              </a:rPr>
              <a:t>4.300</a:t>
            </a:r>
            <a:r>
              <a:rPr lang="de-DE" noProof="0" dirty="0"/>
              <a:t> </a:t>
            </a:r>
            <a:r>
              <a:rPr lang="de-DE" sz="3200" noProof="0" dirty="0"/>
              <a:t>km</a:t>
            </a:r>
          </a:p>
          <a:p>
            <a:r>
              <a:rPr lang="de-DE" noProof="0" dirty="0"/>
              <a:t>Nord-Süd-Ausdehnung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01EC750-0E7A-AB78-9860-8F34343746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11" r="24624"/>
          <a:stretch>
            <a:fillRect/>
          </a:stretch>
        </p:blipFill>
        <p:spPr>
          <a:xfrm>
            <a:off x="5486400" y="786889"/>
            <a:ext cx="2305050" cy="3874046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9BC72EA-0C71-7804-A2CD-3B24206FC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7D4F-9C82-4791-B06C-43EE12D55617}" type="datetime1">
              <a:rPr lang="de-AT" smtClean="0"/>
              <a:t>07.06.2026</a:t>
            </a:fld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F4C543-4A9E-A3F9-08A5-8E3D974A5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52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471" y="1746250"/>
            <a:ext cx="358013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 sz="1400"/>
            </a:pPr>
            <a:r>
              <a:rPr lang="en-US" b="1" noProof="1">
                <a:latin typeface="Segoe UI" panose="020B0502040204020203" pitchFamily="34" charset="0"/>
                <a:cs typeface="Segoe UI" panose="020B0502040204020203" pitchFamily="34" charset="0"/>
              </a:rPr>
              <a:t>Gletscher-Kalben</a:t>
            </a:r>
            <a:r>
              <a:rPr lang="en-US" noProof="1">
                <a:latin typeface="Segoe UI" panose="020B0502040204020203" pitchFamily="34" charset="0"/>
                <a:cs typeface="Segoe UI" panose="020B0502040204020203" pitchFamily="34" charset="0"/>
              </a:rPr>
              <a:t>: Gigantische Eismassen bahnen sich ihren Weg durch tiefe chilenische Fjorde und stürzen ins raue Meer.</a:t>
            </a:r>
          </a:p>
          <a:p>
            <a:pPr>
              <a:spcBef>
                <a:spcPts val="1200"/>
              </a:spcBef>
              <a:defRPr sz="1400"/>
            </a:pPr>
            <a:r>
              <a:rPr lang="en-US" sz="1400" b="1" noProof="1">
                <a:latin typeface="Segoe UI" panose="020B0502040204020203" pitchFamily="34" charset="0"/>
                <a:cs typeface="Segoe UI" panose="020B0502040204020203" pitchFamily="34" charset="0"/>
              </a:rPr>
              <a:t>Naturwunder hautnah</a:t>
            </a:r>
            <a:r>
              <a:rPr lang="en-US" noProof="1"/>
              <a:t>: </a:t>
            </a:r>
            <a:r>
              <a:rPr lang="en-US" sz="1400" noProof="1">
                <a:latin typeface="Segoe UI" panose="020B0502040204020203" pitchFamily="34" charset="0"/>
                <a:cs typeface="Segoe UI" panose="020B0502040204020203" pitchFamily="34" charset="0"/>
              </a:rPr>
              <a:t>Die schmelzenden</a:t>
            </a:r>
            <a:br>
              <a:rPr lang="en-US" sz="1400" noProof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noProof="1">
                <a:latin typeface="Segoe UI" panose="020B0502040204020203" pitchFamily="34" charset="0"/>
                <a:cs typeface="Segoe UI" panose="020B0502040204020203" pitchFamily="34" charset="0"/>
              </a:rPr>
              <a:t>Abbruchkanten der Gezeitengletscher leuchten in faszinierendem, tiefen Kobaltblau im Kontrast zum grauen Fjordwasser.</a:t>
            </a:r>
          </a:p>
          <a:p>
            <a:pPr>
              <a:spcBef>
                <a:spcPts val="1200"/>
              </a:spcBef>
              <a:defRPr sz="1400"/>
            </a:pPr>
            <a:r>
              <a:rPr lang="en-US" sz="1400" b="1" noProof="1">
                <a:latin typeface="Segoe UI" panose="020B0502040204020203" pitchFamily="34" charset="0"/>
                <a:cs typeface="Segoe UI" panose="020B0502040204020203" pitchFamily="34" charset="0"/>
              </a:rPr>
              <a:t>Grey &amp; San Rafael</a:t>
            </a:r>
            <a:r>
              <a:rPr lang="en-US" noProof="1"/>
              <a:t>: </a:t>
            </a:r>
            <a:r>
              <a:rPr lang="en-US" sz="1400" noProof="1">
                <a:latin typeface="Segoe UI" panose="020B0502040204020203" pitchFamily="34" charset="0"/>
                <a:cs typeface="Segoe UI" panose="020B0502040204020203" pitchFamily="34" charset="0"/>
              </a:rPr>
              <a:t>Zu den großen Erlebnissen gehört das Befahren der Buchten vor diesen Eiswänden.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A00213-5BB6-18B0-2BF0-CF6E9D08D2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34" t="24492" r="10967"/>
          <a:stretch>
            <a:fillRect/>
          </a:stretch>
        </p:blipFill>
        <p:spPr>
          <a:xfrm>
            <a:off x="4133850" y="1746250"/>
            <a:ext cx="5010150" cy="352425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F6A48FD-2378-B27F-4FE9-B29BBDA960AE}"/>
              </a:ext>
            </a:extLst>
          </p:cNvPr>
          <p:cNvSpPr txBox="1"/>
          <p:nvPr/>
        </p:nvSpPr>
        <p:spPr>
          <a:xfrm>
            <a:off x="204471" y="6731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noProof="1"/>
              <a:t>| Gletscher im Ozean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75E5660-736F-7868-B775-8B1595EC7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ECCE-FD7E-40E4-A737-02937E3992C1}" type="datetime1">
              <a:rPr lang="de-AT" smtClean="0"/>
              <a:t>07.06.2026</a:t>
            </a:fld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AF37B2-24ED-8628-2C8E-104519C16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7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5310" y="1452483"/>
            <a:ext cx="46531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/>
            </a:pPr>
            <a:r>
              <a:rPr lang="de-AT" dirty="0"/>
              <a:t>Temperaturverlauf Norden und Süden im Vergleich</a:t>
            </a:r>
            <a:br>
              <a:rPr dirty="0"/>
            </a:br>
            <a:br>
              <a:rPr dirty="0"/>
            </a:br>
            <a:r>
              <a:rPr lang="de-AT" dirty="0"/>
              <a:t>St. Pedro im Norden: </a:t>
            </a:r>
            <a:r>
              <a:rPr lang="de-DE" dirty="0"/>
              <a:t>Im Juli kann es tagsüber angenehme </a:t>
            </a:r>
            <a:r>
              <a:rPr lang="de-DE" b="1" dirty="0"/>
              <a:t>20°C</a:t>
            </a:r>
            <a:r>
              <a:rPr lang="de-DE" dirty="0"/>
              <a:t> haben, während das Thermometer nachts auf </a:t>
            </a:r>
            <a:r>
              <a:rPr lang="de-DE" b="1" dirty="0"/>
              <a:t>-5°C</a:t>
            </a:r>
            <a:r>
              <a:rPr lang="de-DE" dirty="0"/>
              <a:t> fällt.</a:t>
            </a:r>
            <a:endParaRPr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2B4290C-C8F4-4F6D-8B90-4C1EFE383328}"/>
              </a:ext>
            </a:extLst>
          </p:cNvPr>
          <p:cNvSpPr txBox="1"/>
          <p:nvPr/>
        </p:nvSpPr>
        <p:spPr>
          <a:xfrm>
            <a:off x="757825" y="71407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dirty="0"/>
              <a:t>Klimatische Kontraste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1488EF8A-34F0-8A21-AAD5-258DBE2FE7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507275"/>
              </p:ext>
            </p:extLst>
          </p:nvPr>
        </p:nvGraphicFramePr>
        <p:xfrm>
          <a:off x="932180" y="3242568"/>
          <a:ext cx="48133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1E88FB38-3527-7A24-C18B-6350C7CA1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747612"/>
              </p:ext>
            </p:extLst>
          </p:nvPr>
        </p:nvGraphicFramePr>
        <p:xfrm>
          <a:off x="6159500" y="1326634"/>
          <a:ext cx="2362200" cy="129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3423419527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604075312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48637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AT" sz="1100" u="none" strike="noStrike" dirty="0">
                          <a:effectLst/>
                        </a:rPr>
                        <a:t>Monat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AT" sz="1100" u="none" strike="noStrike" dirty="0">
                          <a:effectLst/>
                        </a:rPr>
                        <a:t>San Pedro de Atacama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AT" sz="1100" u="none" strike="noStrike">
                          <a:effectLst/>
                        </a:rPr>
                        <a:t>Torres de la Paine</a:t>
                      </a:r>
                      <a:endParaRPr lang="de-AT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7620" marT="7620" marB="0" anchor="ctr"/>
                </a:tc>
                <a:extLst>
                  <a:ext uri="{0D108BD9-81ED-4DB2-BD59-A6C34878D82A}">
                    <a16:rowId xmlns:a16="http://schemas.microsoft.com/office/drawing/2014/main" val="31443383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AT" sz="1100" u="none" strike="noStrike" dirty="0">
                          <a:effectLst/>
                        </a:rPr>
                        <a:t>Januar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AT" sz="1100" u="none" strike="noStrike" dirty="0">
                          <a:effectLst/>
                        </a:rPr>
                        <a:t>25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AT" sz="1100" u="none" strike="noStrike">
                          <a:effectLst/>
                        </a:rPr>
                        <a:t>16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7620" marT="7620" marB="0" anchor="ctr"/>
                </a:tc>
                <a:extLst>
                  <a:ext uri="{0D108BD9-81ED-4DB2-BD59-A6C34878D82A}">
                    <a16:rowId xmlns:a16="http://schemas.microsoft.com/office/drawing/2014/main" val="16196628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AT" sz="1100" u="none" strike="noStrike" dirty="0">
                          <a:effectLst/>
                        </a:rPr>
                        <a:t>April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AT" sz="1100" u="none" strike="noStrike" dirty="0">
                          <a:effectLst/>
                        </a:rPr>
                        <a:t>22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AT" sz="1100" u="none" strike="noStrike">
                          <a:effectLst/>
                        </a:rPr>
                        <a:t>10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7620" marT="7620" marB="0" anchor="ctr"/>
                </a:tc>
                <a:extLst>
                  <a:ext uri="{0D108BD9-81ED-4DB2-BD59-A6C34878D82A}">
                    <a16:rowId xmlns:a16="http://schemas.microsoft.com/office/drawing/2014/main" val="4857345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AT" sz="1100" u="none" strike="noStrike" dirty="0">
                          <a:effectLst/>
                        </a:rPr>
                        <a:t>Juli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AT" sz="1100" u="none" strike="noStrike" dirty="0">
                          <a:effectLst/>
                        </a:rPr>
                        <a:t>21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AT" sz="1100" u="none" strike="noStrike" dirty="0">
                          <a:effectLst/>
                        </a:rPr>
                        <a:t>5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7620" marT="7620" marB="0" anchor="ctr"/>
                </a:tc>
                <a:extLst>
                  <a:ext uri="{0D108BD9-81ED-4DB2-BD59-A6C34878D82A}">
                    <a16:rowId xmlns:a16="http://schemas.microsoft.com/office/drawing/2014/main" val="11689114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AT" sz="1100" u="none" strike="noStrike" dirty="0">
                          <a:effectLst/>
                        </a:rPr>
                        <a:t>Oktober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AT" sz="1100" u="none" strike="noStrike" dirty="0">
                          <a:effectLst/>
                        </a:rPr>
                        <a:t>24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AT" sz="1100" u="none" strike="noStrike" dirty="0">
                          <a:effectLst/>
                        </a:rPr>
                        <a:t>12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7620" marT="7620" marB="0" anchor="ctr"/>
                </a:tc>
                <a:extLst>
                  <a:ext uri="{0D108BD9-81ED-4DB2-BD59-A6C34878D82A}">
                    <a16:rowId xmlns:a16="http://schemas.microsoft.com/office/drawing/2014/main" val="1304096949"/>
                  </a:ext>
                </a:extLst>
              </a:tr>
            </a:tbl>
          </a:graphicData>
        </a:graphic>
      </p:graphicFrame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90069744-98D5-8578-07E3-4FBFA1A8C9D6}"/>
              </a:ext>
            </a:extLst>
          </p:cNvPr>
          <p:cNvSpPr/>
          <p:nvPr/>
        </p:nvSpPr>
        <p:spPr>
          <a:xfrm>
            <a:off x="459805" y="2017692"/>
            <a:ext cx="222250" cy="703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33DD925-E97E-6739-7812-01C13ABDC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C61F-C493-4222-9048-447C7DFD7468}" type="datetime1">
              <a:rPr lang="de-AT" smtClean="0"/>
              <a:t>07.06.2026</a:t>
            </a:fld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D241433-ABB8-969D-BFD7-19D19F5C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28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2CF832-674E-6A2F-395C-D4A1202A8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Drei Schwerpunkte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961AC345-E489-8FAC-1BE3-7363E0F3C7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86497"/>
              </p:ext>
            </p:extLst>
          </p:nvPr>
        </p:nvGraphicFramePr>
        <p:xfrm>
          <a:off x="213360" y="1600200"/>
          <a:ext cx="5060950" cy="2635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759390060"/>
                    </a:ext>
                  </a:extLst>
                </a:gridCol>
                <a:gridCol w="2820670">
                  <a:extLst>
                    <a:ext uri="{9D8B030D-6E8A-4147-A177-3AD203B41FA5}">
                      <a16:colId xmlns:a16="http://schemas.microsoft.com/office/drawing/2014/main" val="2370290800"/>
                    </a:ext>
                  </a:extLst>
                </a:gridCol>
              </a:tblGrid>
              <a:tr h="6588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AT" dirty="0"/>
                        <a:t>Region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AT" dirty="0"/>
                        <a:t>Schwerpunkt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3796185"/>
                  </a:ext>
                </a:extLst>
              </a:tr>
              <a:tr h="6588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AT" b="1"/>
                        <a:t>Norden (Atacama)</a:t>
                      </a:r>
                      <a:endParaRPr lang="de-A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AT" b="1" dirty="0"/>
                        <a:t>Wüste und Observatorien</a:t>
                      </a:r>
                      <a:endParaRPr lang="de-A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3903252"/>
                  </a:ext>
                </a:extLst>
              </a:tr>
              <a:tr h="6588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AT" b="1"/>
                        <a:t>Antofagasta</a:t>
                      </a:r>
                      <a:endParaRPr lang="de-A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AT" b="1" dirty="0"/>
                        <a:t>Kupferbergbau</a:t>
                      </a:r>
                      <a:endParaRPr lang="de-A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9042511"/>
                  </a:ext>
                </a:extLst>
              </a:tr>
              <a:tr h="6588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AT" b="1" dirty="0"/>
                        <a:t>Süden (Patagonien)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AT" b="1" dirty="0"/>
                        <a:t>Natur &amp; Eis</a:t>
                      </a:r>
                      <a:endParaRPr lang="de-A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4432359"/>
                  </a:ext>
                </a:extLst>
              </a:tr>
            </a:tbl>
          </a:graphicData>
        </a:graphic>
      </p:graphicFrame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C258DEC-01AF-2B28-D8ED-DF318AD08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4ABC-5433-4E72-8174-BE0665A1B1FC}" type="datetime1">
              <a:rPr lang="de-AT" smtClean="0"/>
              <a:t>07.06.2026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1BADD2-D210-6633-D073-6E05EE8A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</a:t>
            </a:fld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D03B46E-132D-4269-7FCD-DECA41BC1E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11" r="24624"/>
          <a:stretch>
            <a:fillRect/>
          </a:stretch>
        </p:blipFill>
        <p:spPr>
          <a:xfrm>
            <a:off x="5801559" y="1600200"/>
            <a:ext cx="2133599" cy="358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82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07A2C84-A689-04E2-F7BF-7F8BDC2B32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315"/>
          <a:stretch>
            <a:fillRect/>
          </a:stretch>
        </p:blipFill>
        <p:spPr>
          <a:xfrm>
            <a:off x="20" y="10"/>
            <a:ext cx="9143980" cy="4201449"/>
          </a:xfrm>
          <a:prstGeom prst="rect">
            <a:avLst/>
          </a:prstGeom>
        </p:spPr>
      </p:pic>
      <p:grpSp>
        <p:nvGrpSpPr>
          <p:cNvPr id="21" name="Group 11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41813"/>
            <a:ext cx="9141713" cy="1828800"/>
            <a:chOff x="-305" y="3144820"/>
            <a:chExt cx="9182100" cy="1551136"/>
          </a:xfrm>
        </p:grpSpPr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Untertitel 2">
            <a:extLst>
              <a:ext uri="{FF2B5EF4-FFF2-40B4-BE49-F238E27FC236}">
                <a16:creationId xmlns:a16="http://schemas.microsoft.com/office/drawing/2014/main" id="{799F224B-C740-4E7A-9490-39D0E3255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504" y="4580785"/>
            <a:ext cx="7062673" cy="484374"/>
          </a:xfrm>
        </p:spPr>
        <p:txBody>
          <a:bodyPr anchor="b">
            <a:normAutofit/>
          </a:bodyPr>
          <a:lstStyle/>
          <a:p>
            <a:pPr algn="l"/>
            <a:r>
              <a:rPr lang="de-AT" sz="1600" dirty="0">
                <a:solidFill>
                  <a:schemeClr val="tx2"/>
                </a:solidFill>
              </a:rPr>
              <a:t>Die spektakulären Landschaften der Atacamawüste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D4B7C1-7755-4286-84BF-D6C8D7501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5116529"/>
            <a:ext cx="7944130" cy="1000655"/>
          </a:xfrm>
        </p:spPr>
        <p:txBody>
          <a:bodyPr anchor="t">
            <a:normAutofit/>
          </a:bodyPr>
          <a:lstStyle/>
          <a:p>
            <a:pPr algn="l"/>
            <a:r>
              <a:rPr lang="de-AT" sz="3500" dirty="0">
                <a:solidFill>
                  <a:schemeClr val="tx2"/>
                </a:solidFill>
              </a:rPr>
              <a:t>Der trockene Norden</a:t>
            </a:r>
          </a:p>
        </p:txBody>
      </p:sp>
    </p:spTree>
    <p:extLst>
      <p:ext uri="{BB962C8B-B14F-4D97-AF65-F5344CB8AC3E}">
        <p14:creationId xmlns:p14="http://schemas.microsoft.com/office/powerpoint/2010/main" val="2416250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3549" y="1261875"/>
            <a:ext cx="4008451" cy="20005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 sz="1400"/>
            </a:pPr>
            <a:r>
              <a:rPr lang="de-DE" sz="2000" noProof="0" dirty="0">
                <a:latin typeface="Bodoni MT Condensed" panose="02070606080606020203" pitchFamily="18" charset="0"/>
              </a:rPr>
              <a:t>Das Herz der Wüste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pPr>
            <a:r>
              <a:rPr lang="de-DE" noProof="0" dirty="0"/>
              <a:t>einstiges kleines Oasendorf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pPr>
            <a:r>
              <a:rPr lang="de-DE" noProof="0" dirty="0"/>
              <a:t>ca. 2.400 Metern Höhe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pPr>
            <a:r>
              <a:rPr lang="de-DE" noProof="0" dirty="0"/>
              <a:t>Zentrum für Expeditionen in die trockenste Wüste der Welt.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pPr>
            <a:r>
              <a:rPr lang="de-DE" noProof="0" dirty="0"/>
              <a:t>Traditionelle Häuser aus Lehm</a:t>
            </a:r>
            <a:br>
              <a:rPr lang="de-DE" noProof="0" dirty="0"/>
            </a:br>
            <a:endParaRPr lang="de-DE" noProof="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8E9B71E-2142-4DBB-A1B1-849B5C336FC5}"/>
              </a:ext>
            </a:extLst>
          </p:cNvPr>
          <p:cNvSpPr txBox="1"/>
          <p:nvPr/>
        </p:nvSpPr>
        <p:spPr>
          <a:xfrm>
            <a:off x="563549" y="56838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noProof="0" dirty="0"/>
              <a:t>San Pedro de Atacama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99475C4-8963-4192-3469-E78FBAD3B1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550" y="3903184"/>
            <a:ext cx="5251450" cy="295481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D962090-1218-390C-D68F-AABFB9159E41}"/>
              </a:ext>
            </a:extLst>
          </p:cNvPr>
          <p:cNvSpPr txBox="1"/>
          <p:nvPr/>
        </p:nvSpPr>
        <p:spPr>
          <a:xfrm>
            <a:off x="4716737" y="1138615"/>
            <a:ext cx="4065313" cy="17851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noProof="0" dirty="0">
                <a:latin typeface="Bodoni MT Condensed" panose="02070606080606020203" pitchFamily="18" charset="0"/>
              </a:rPr>
              <a:t>Ausgangspunkt für Ausflüge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noProof="0" dirty="0"/>
              <a:t>bizarre Mondlandschaften (Valle de la Luna)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noProof="0" dirty="0"/>
              <a:t>vulkanische Formationen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noProof="0" dirty="0"/>
              <a:t>Tiefblaue Hochlandlagunen</a:t>
            </a:r>
          </a:p>
          <a:p>
            <a:pPr>
              <a:spcBef>
                <a:spcPts val="600"/>
              </a:spcBef>
            </a:pPr>
            <a:r>
              <a:rPr lang="de-DE" sz="1400" noProof="0" dirty="0"/>
              <a:t>Extreme klimatische Bedingungen: intensive Sonne am Tag und nächtlichen Frost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29B6BC-09CA-2BD4-0A1A-CF0A22C64164}"/>
              </a:ext>
            </a:extLst>
          </p:cNvPr>
          <p:cNvSpPr txBox="1"/>
          <p:nvPr/>
        </p:nvSpPr>
        <p:spPr>
          <a:xfrm>
            <a:off x="624850" y="3633684"/>
            <a:ext cx="31753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noProof="0" dirty="0">
                <a:latin typeface="Gabriola" panose="04040605051002020D02" pitchFamily="82" charset="0"/>
              </a:rPr>
              <a:t>2.400 </a:t>
            </a:r>
            <a:r>
              <a:rPr lang="de-DE" sz="44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br>
              <a:rPr lang="de-DE" noProof="0" dirty="0"/>
            </a:br>
            <a:r>
              <a:rPr lang="de-DE" noProof="0" dirty="0"/>
              <a:t>Höhe über dem Meeresspiegel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E4BFC97F-0F29-2647-DAFA-8ED384E6B917}"/>
              </a:ext>
            </a:extLst>
          </p:cNvPr>
          <p:cNvCxnSpPr>
            <a:cxnSpLocks/>
          </p:cNvCxnSpPr>
          <p:nvPr/>
        </p:nvCxnSpPr>
        <p:spPr>
          <a:xfrm>
            <a:off x="609600" y="596900"/>
            <a:ext cx="0" cy="25200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F78BAA6-F1B5-13BA-38BA-37F6C10E0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CBF6-30C6-4223-AD5A-FC2525EB170A}" type="datetime1">
              <a:rPr lang="de-AT" smtClean="0"/>
              <a:t>07.06.2026</a:t>
            </a:fld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85C343-F5F6-CBC6-5EFE-7C05308E9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44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0799" y="730113"/>
            <a:ext cx="4572001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/>
            </a:pPr>
            <a:r>
              <a:rPr dirty="0" err="1"/>
              <a:t>Lebensfeindliche</a:t>
            </a:r>
            <a:r>
              <a:rPr dirty="0"/>
              <a:t> Sch</a:t>
            </a:r>
            <a:r>
              <a:rPr lang="de-AT" dirty="0"/>
              <a:t>ö</a:t>
            </a:r>
            <a:r>
              <a:rPr dirty="0" err="1"/>
              <a:t>nheit</a:t>
            </a:r>
            <a:endParaRPr lang="de-AT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pPr>
            <a:r>
              <a:rPr lang="de-AT" dirty="0"/>
              <a:t>R</a:t>
            </a:r>
            <a:r>
              <a:rPr dirty="0"/>
              <a:t>aue </a:t>
            </a:r>
            <a:r>
              <a:rPr dirty="0" err="1"/>
              <a:t>Kruste</a:t>
            </a:r>
            <a:r>
              <a:rPr dirty="0"/>
              <a:t> </a:t>
            </a:r>
            <a:r>
              <a:rPr dirty="0" err="1"/>
              <a:t>aus</a:t>
            </a:r>
            <a:r>
              <a:rPr dirty="0"/>
              <a:t> </a:t>
            </a:r>
            <a:r>
              <a:rPr dirty="0" err="1"/>
              <a:t>funkelnden</a:t>
            </a:r>
            <a:r>
              <a:rPr dirty="0"/>
              <a:t> </a:t>
            </a:r>
            <a:r>
              <a:rPr dirty="0" err="1"/>
              <a:t>Salzkristallen</a:t>
            </a:r>
            <a:r>
              <a:rPr dirty="0"/>
              <a:t> </a:t>
            </a:r>
            <a:r>
              <a:rPr dirty="0" err="1"/>
              <a:t>erstreckt</a:t>
            </a:r>
            <a:br>
              <a:rPr dirty="0"/>
            </a:br>
            <a:r>
              <a:rPr dirty="0" err="1"/>
              <a:t>sich</a:t>
            </a:r>
            <a:r>
              <a:rPr dirty="0"/>
              <a:t> die Laguna </a:t>
            </a:r>
            <a:r>
              <a:rPr dirty="0" err="1"/>
              <a:t>Chaxa</a:t>
            </a:r>
            <a:endParaRPr lang="de-AT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pPr>
            <a:r>
              <a:rPr dirty="0" err="1"/>
              <a:t>wertvolles</a:t>
            </a:r>
            <a:r>
              <a:rPr dirty="0"/>
              <a:t> </a:t>
            </a:r>
            <a:r>
              <a:rPr dirty="0" err="1"/>
              <a:t>Biotop</a:t>
            </a:r>
            <a:r>
              <a:rPr dirty="0"/>
              <a:t> und</a:t>
            </a:r>
            <a:r>
              <a:rPr lang="de-AT" dirty="0"/>
              <a:t> </a:t>
            </a:r>
            <a:r>
              <a:rPr dirty="0" err="1"/>
              <a:t>Brutstatte</a:t>
            </a:r>
            <a:r>
              <a:rPr dirty="0"/>
              <a:t> f</a:t>
            </a:r>
            <a:r>
              <a:rPr lang="de-AT" dirty="0"/>
              <a:t>ü</a:t>
            </a:r>
            <a:r>
              <a:rPr dirty="0"/>
              <a:t>r </a:t>
            </a:r>
            <a:r>
              <a:rPr dirty="0" err="1"/>
              <a:t>bedrohte</a:t>
            </a:r>
            <a:r>
              <a:rPr dirty="0"/>
              <a:t> </a:t>
            </a:r>
            <a:r>
              <a:rPr dirty="0" err="1"/>
              <a:t>Tierarten</a:t>
            </a:r>
            <a:r>
              <a:rPr lang="de-AT" dirty="0"/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pPr>
            <a:r>
              <a:rPr lang="de-DE" dirty="0"/>
              <a:t>Unter der rauen Salzkruste verbirgt sich hochkonzentrierte Sole, eine der größten Lithiumvorkommen der Welt</a:t>
            </a:r>
            <a:endParaRPr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1DADF1F-F6B7-40DC-8C66-F4C16FDBF0D3}"/>
              </a:ext>
            </a:extLst>
          </p:cNvPr>
          <p:cNvSpPr txBox="1"/>
          <p:nvPr/>
        </p:nvSpPr>
        <p:spPr>
          <a:xfrm>
            <a:off x="263047" y="607605"/>
            <a:ext cx="20102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dirty="0"/>
              <a:t>Salar de Atacama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6B4AEBC-4E7C-642A-CDC0-F79E2D4C85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71801"/>
            <a:ext cx="6906754" cy="38862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26D8A4A-00D9-BBC7-B5AF-AB78AFCA47A4}"/>
              </a:ext>
            </a:extLst>
          </p:cNvPr>
          <p:cNvSpPr txBox="1"/>
          <p:nvPr/>
        </p:nvSpPr>
        <p:spPr>
          <a:xfrm>
            <a:off x="263047" y="1258413"/>
            <a:ext cx="31753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0" dirty="0">
                <a:latin typeface="Gabriola" panose="04040605051002020D02" pitchFamily="82" charset="0"/>
              </a:rPr>
              <a:t>3.000 </a:t>
            </a:r>
            <a: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km²</a:t>
            </a:r>
            <a:endParaRPr lang="de-AT" sz="20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A7E6B27-044B-108B-0465-9FC6AC05D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790B-FD49-47F8-9762-97AF6B7DD764}" type="datetime1">
              <a:rPr lang="de-AT" smtClean="0"/>
              <a:t>07.06.2026</a:t>
            </a:fld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028D48-FB81-EAA1-1791-5AE1612A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9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18049" y="812018"/>
            <a:ext cx="4261165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1400"/>
            </a:pPr>
            <a:r>
              <a:rPr lang="de-DE" sz="2000" noProof="0" dirty="0">
                <a:latin typeface="Bodoni MT Condensed" panose="02070606080606020203" pitchFamily="18" charset="0"/>
              </a:rPr>
              <a:t>Drei Arten im Einklang</a:t>
            </a:r>
          </a:p>
          <a:p>
            <a:pPr>
              <a:spcBef>
                <a:spcPts val="600"/>
              </a:spcBef>
              <a:defRPr sz="1400"/>
            </a:pPr>
            <a:r>
              <a:rPr lang="de-DE" noProof="0" dirty="0"/>
              <a:t>Laguna </a:t>
            </a:r>
            <a:r>
              <a:rPr lang="de-DE" noProof="0" dirty="0" err="1"/>
              <a:t>Chaxa</a:t>
            </a:r>
            <a:r>
              <a:rPr lang="de-DE" noProof="0" dirty="0"/>
              <a:t> ist weltbekannt </a:t>
            </a:r>
            <a:r>
              <a:rPr lang="de-DE" noProof="0" dirty="0" err="1"/>
              <a:t>fir</a:t>
            </a:r>
            <a:r>
              <a:rPr lang="de-DE" noProof="0" dirty="0"/>
              <a:t> die gleichzeitige Beobachtung von drei </a:t>
            </a:r>
            <a:r>
              <a:rPr lang="de-DE" noProof="0" dirty="0" err="1"/>
              <a:t>Flamingoarten</a:t>
            </a:r>
            <a:r>
              <a:rPr lang="de-DE" noProof="0" dirty="0"/>
              <a:t>: 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pPr>
            <a:r>
              <a:rPr lang="de-DE" noProof="0" dirty="0"/>
              <a:t>Anden-Flamingo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400"/>
            </a:pPr>
            <a:r>
              <a:rPr lang="de-DE" noProof="0" dirty="0"/>
              <a:t>James-Flamingo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400"/>
            </a:pPr>
            <a:r>
              <a:rPr lang="de-DE" noProof="0" dirty="0"/>
              <a:t>Chile-Flamingo</a:t>
            </a:r>
          </a:p>
          <a:p>
            <a:pPr>
              <a:spcBef>
                <a:spcPts val="1200"/>
              </a:spcBef>
              <a:defRPr sz="1400"/>
            </a:pPr>
            <a:r>
              <a:rPr lang="de-DE" noProof="0" dirty="0"/>
              <a:t>Diese Vögel ernähren sich hochspezialisiert von Algen und winzigen Salinenkrebsen (Artemia), welche ihnen das unverwechselbare, prächtig leuchtende rosa Federkleid verleihen.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B6725C-CA7F-4DDB-B18D-5378F0922778}"/>
              </a:ext>
            </a:extLst>
          </p:cNvPr>
          <p:cNvSpPr txBox="1"/>
          <p:nvPr/>
        </p:nvSpPr>
        <p:spPr>
          <a:xfrm>
            <a:off x="450850" y="732866"/>
            <a:ext cx="317500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000" dirty="0">
                <a:latin typeface="Bodoni MT Condensed" panose="02070606080606020203" pitchFamily="18" charset="0"/>
              </a:rPr>
              <a:t>Der Anden-Flamingo</a:t>
            </a:r>
          </a:p>
          <a:p>
            <a:pPr>
              <a:spcBef>
                <a:spcPts val="600"/>
              </a:spcBef>
            </a:pPr>
            <a:r>
              <a:rPr lang="de-AT" sz="1200" dirty="0"/>
              <a:t>Die größte Art, gelbe Beine, schwarzer Schnabel, blassrotes Gefieder mit schwarzen Schwanzfedern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F321B8-BA08-5D9C-5DBA-483BC29441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405" t="17392" r="39916" b="40592"/>
          <a:stretch>
            <a:fillRect/>
          </a:stretch>
        </p:blipFill>
        <p:spPr>
          <a:xfrm>
            <a:off x="0" y="2724941"/>
            <a:ext cx="4489607" cy="413305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95DCF0D-D773-5F0A-888F-1EDF226FA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D782-CBBD-4679-B2B0-D174312F2101}" type="datetime1">
              <a:rPr lang="de-AT" smtClean="0"/>
              <a:t>07.06.2026</a:t>
            </a:fld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739BCB-C2FD-1BB8-B0AD-2FA77BFC0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21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D141837-22A0-83FC-A6EF-E31EACB22E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526" y="1639180"/>
            <a:ext cx="9144000" cy="112699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5818FAC-955E-0AC6-A976-87AD174F55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01578"/>
            <a:ext cx="9159526" cy="165735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F79DC69-3EFB-151C-48E5-402E6A8EBD3B}"/>
              </a:ext>
            </a:extLst>
          </p:cNvPr>
          <p:cNvSpPr txBox="1"/>
          <p:nvPr/>
        </p:nvSpPr>
        <p:spPr>
          <a:xfrm>
            <a:off x="377825" y="494784"/>
            <a:ext cx="317817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dirty="0"/>
              <a:t>Laguna </a:t>
            </a:r>
            <a:r>
              <a:rPr lang="de-AT" dirty="0" err="1"/>
              <a:t>Chaxa</a:t>
            </a:r>
            <a:endParaRPr lang="de-AT" dirty="0"/>
          </a:p>
          <a:p>
            <a:r>
              <a:rPr lang="de-AT" sz="1200" dirty="0"/>
              <a:t>Ausblick zu den Vulkanen, alle über 5000 hoch. </a:t>
            </a:r>
          </a:p>
        </p:txBody>
      </p:sp>
      <p:sp>
        <p:nvSpPr>
          <p:cNvPr id="2" name="Legende: Linie 1">
            <a:extLst>
              <a:ext uri="{FF2B5EF4-FFF2-40B4-BE49-F238E27FC236}">
                <a16:creationId xmlns:a16="http://schemas.microsoft.com/office/drawing/2014/main" id="{37F9D9D3-3EE9-1B7E-5FA6-6DBB87281354}"/>
              </a:ext>
            </a:extLst>
          </p:cNvPr>
          <p:cNvSpPr/>
          <p:nvPr/>
        </p:nvSpPr>
        <p:spPr>
          <a:xfrm>
            <a:off x="556261" y="5448300"/>
            <a:ext cx="2582322" cy="710791"/>
          </a:xfrm>
          <a:prstGeom prst="borderCallout1">
            <a:avLst>
              <a:gd name="adj1" fmla="val -11267"/>
              <a:gd name="adj2" fmla="val 46067"/>
              <a:gd name="adj3" fmla="val -187499"/>
              <a:gd name="adj4" fmla="val 536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Licancabour, 5920 m</a:t>
            </a:r>
          </a:p>
          <a:p>
            <a:pPr algn="ctr"/>
            <a:r>
              <a:rPr lang="de-DE" dirty="0"/>
              <a:t>Grenze Chile - Bolivien</a:t>
            </a:r>
          </a:p>
        </p:txBody>
      </p:sp>
      <p:sp>
        <p:nvSpPr>
          <p:cNvPr id="11" name="Legende: Linie 10">
            <a:extLst>
              <a:ext uri="{FF2B5EF4-FFF2-40B4-BE49-F238E27FC236}">
                <a16:creationId xmlns:a16="http://schemas.microsoft.com/office/drawing/2014/main" id="{8461A3AB-EF94-4764-BEDA-3141BD00FE35}"/>
              </a:ext>
            </a:extLst>
          </p:cNvPr>
          <p:cNvSpPr/>
          <p:nvPr/>
        </p:nvSpPr>
        <p:spPr>
          <a:xfrm>
            <a:off x="5875020" y="274320"/>
            <a:ext cx="2026920" cy="830580"/>
          </a:xfrm>
          <a:prstGeom prst="borderCallout1">
            <a:avLst>
              <a:gd name="adj1" fmla="val 104464"/>
              <a:gd name="adj2" fmla="val 37734"/>
              <a:gd name="adj3" fmla="val 166673"/>
              <a:gd name="adj4" fmla="val 208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/>
              <a:t>Socompa</a:t>
            </a:r>
            <a:r>
              <a:rPr lang="de-AT" dirty="0"/>
              <a:t>, 6054 m</a:t>
            </a:r>
          </a:p>
          <a:p>
            <a:pPr algn="ctr"/>
            <a:r>
              <a:rPr lang="de-AT" dirty="0"/>
              <a:t>Argentinien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78B852D-0DEF-A419-4D19-5D659E625E31}"/>
              </a:ext>
            </a:extLst>
          </p:cNvPr>
          <p:cNvSpPr txBox="1"/>
          <p:nvPr/>
        </p:nvSpPr>
        <p:spPr>
          <a:xfrm>
            <a:off x="5021580" y="5090160"/>
            <a:ext cx="3939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Socompa</a:t>
            </a:r>
            <a:r>
              <a:rPr lang="de-DE" b="1" dirty="0"/>
              <a:t> – ein Schichtvulkan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Kegelförmig, sehr hoch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Übereinanderliegende Schichten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Lava dickflüssig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210A1C97-1B7B-D2CA-7B9D-F39CC5D05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3AE4-F477-4975-84DC-E69005314542}" type="datetime1">
              <a:rPr lang="de-AT" smtClean="0"/>
              <a:t>07.06.2026</a:t>
            </a:fld>
            <a:endParaRPr lang="en-US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2C66BAFA-A5D2-132E-A87E-0E72D346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78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111809A-7FCE-1207-1FE2-C599C6DEC4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2976"/>
            <a:ext cx="9144000" cy="514502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1E6391F-ED57-8F27-2835-521E45B72162}"/>
              </a:ext>
            </a:extLst>
          </p:cNvPr>
          <p:cNvSpPr txBox="1"/>
          <p:nvPr/>
        </p:nvSpPr>
        <p:spPr>
          <a:xfrm>
            <a:off x="312420" y="234434"/>
            <a:ext cx="457200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000" dirty="0">
                <a:latin typeface="Bodoni MT Condensed" panose="02070606080606020203" pitchFamily="18" charset="0"/>
              </a:rPr>
              <a:t>Vikunja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Familie der Lamas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Zierlich gebaut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Trockene Gras der Bergweiden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B9CE784-EE74-3602-505B-9B181846B6B7}"/>
              </a:ext>
            </a:extLst>
          </p:cNvPr>
          <p:cNvSpPr txBox="1"/>
          <p:nvPr/>
        </p:nvSpPr>
        <p:spPr>
          <a:xfrm>
            <a:off x="4059356" y="112538"/>
            <a:ext cx="48560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0" dirty="0">
                <a:latin typeface="Gabriola" panose="04040605051002020D02" pitchFamily="82" charset="0"/>
              </a:rPr>
              <a:t>3500 </a:t>
            </a:r>
            <a:r>
              <a:rPr lang="de-AT" sz="3200" dirty="0">
                <a:latin typeface="Gabriola" panose="04040605051002020D02" pitchFamily="82" charset="0"/>
              </a:rPr>
              <a:t>m bis </a:t>
            </a:r>
            <a:r>
              <a:rPr lang="de-AT" sz="8000" dirty="0">
                <a:latin typeface="Gabriola" panose="04040605051002020D02" pitchFamily="82" charset="0"/>
              </a:rPr>
              <a:t>5.000 </a:t>
            </a:r>
            <a: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br>
              <a:rPr lang="de-AT" dirty="0"/>
            </a:br>
            <a:r>
              <a:rPr lang="de-AT" dirty="0"/>
              <a:t>Höhe über dem Meeresspiegel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7E4C3CD-1BAC-0498-1648-42524AA90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8013-4928-4997-B6DA-204BEE539B20}" type="datetime1">
              <a:rPr lang="de-AT" smtClean="0"/>
              <a:t>07.06.2026</a:t>
            </a:fld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0D7838-A8C8-D9B8-551E-6126FAFEE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9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915</Words>
  <Application>Microsoft Office PowerPoint</Application>
  <PresentationFormat>Bildschirmpräsentation (4:3)</PresentationFormat>
  <Paragraphs>177</Paragraphs>
  <Slides>21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8" baseType="lpstr">
      <vt:lpstr>Arial</vt:lpstr>
      <vt:lpstr>Bodoni MT Condensed</vt:lpstr>
      <vt:lpstr>Calibri</vt:lpstr>
      <vt:lpstr>Courier New</vt:lpstr>
      <vt:lpstr>Gabriola</vt:lpstr>
      <vt:lpstr>Segoe UI</vt:lpstr>
      <vt:lpstr>Office Theme</vt:lpstr>
      <vt:lpstr>Chile</vt:lpstr>
      <vt:lpstr>PowerPoint-Präsentation</vt:lpstr>
      <vt:lpstr>Drei Schwerpunkte</vt:lpstr>
      <vt:lpstr>Der trockene Norden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Chile – Die unangefochtene Nr. 1 weltweit</vt:lpstr>
      <vt:lpstr>PowerPoint-Präsentation</vt:lpstr>
      <vt:lpstr>Der wilde Süden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Christian</dc:creator>
  <cp:keywords/>
  <dc:description>generated using python-pptx</dc:description>
  <cp:lastModifiedBy>Christian Klotz</cp:lastModifiedBy>
  <cp:revision>43</cp:revision>
  <dcterms:created xsi:type="dcterms:W3CDTF">2013-01-27T09:14:16Z</dcterms:created>
  <dcterms:modified xsi:type="dcterms:W3CDTF">2026-06-07T12:35:31Z</dcterms:modified>
  <cp:category/>
</cp:coreProperties>
</file>