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9" r:id="rId12"/>
    <p:sldId id="27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Helle Formatvorlage 1 - Akz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5" autoAdjust="0"/>
    <p:restoredTop sz="94660"/>
  </p:normalViewPr>
  <p:slideViewPr>
    <p:cSldViewPr snapToGrid="0">
      <p:cViewPr varScale="1">
        <p:scale>
          <a:sx n="153" d="100"/>
          <a:sy n="153" d="100"/>
        </p:scale>
        <p:origin x="390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ois Klotz" userId="0e7873f3-c968-46a8-ac9c-5d38456ab073" providerId="ADAL" clId="{AE4C2989-19C9-462E-BD3B-22293CA5A763}"/>
    <pc:docChg chg="custSel addSld delSld modSld">
      <pc:chgData name="Alois Klotz" userId="0e7873f3-c968-46a8-ac9c-5d38456ab073" providerId="ADAL" clId="{AE4C2989-19C9-462E-BD3B-22293CA5A763}" dt="2023-08-05T15:31:15.900" v="11" actId="1076"/>
      <pc:docMkLst>
        <pc:docMk/>
      </pc:docMkLst>
      <pc:sldChg chg="del">
        <pc:chgData name="Alois Klotz" userId="0e7873f3-c968-46a8-ac9c-5d38456ab073" providerId="ADAL" clId="{AE4C2989-19C9-462E-BD3B-22293CA5A763}" dt="2023-08-05T15:07:11.013" v="1" actId="47"/>
        <pc:sldMkLst>
          <pc:docMk/>
          <pc:sldMk cId="269837374" sldId="268"/>
        </pc:sldMkLst>
      </pc:sldChg>
      <pc:sldChg chg="addSp delSp modSp add mod delAnim modAnim modNotesTx">
        <pc:chgData name="Alois Klotz" userId="0e7873f3-c968-46a8-ac9c-5d38456ab073" providerId="ADAL" clId="{AE4C2989-19C9-462E-BD3B-22293CA5A763}" dt="2023-08-05T15:31:15.900" v="11" actId="1076"/>
        <pc:sldMkLst>
          <pc:docMk/>
          <pc:sldMk cId="992022061" sldId="270"/>
        </pc:sldMkLst>
        <pc:spChg chg="mod">
          <ac:chgData name="Alois Klotz" userId="0e7873f3-c968-46a8-ac9c-5d38456ab073" providerId="ADAL" clId="{AE4C2989-19C9-462E-BD3B-22293CA5A763}" dt="2023-08-05T15:31:12.444" v="10" actId="1076"/>
          <ac:spMkLst>
            <pc:docMk/>
            <pc:sldMk cId="992022061" sldId="270"/>
            <ac:spMk id="3" creationId="{00000000-0000-0000-0000-000000000000}"/>
          </ac:spMkLst>
        </pc:spChg>
        <pc:picChg chg="add del mod">
          <ac:chgData name="Alois Klotz" userId="0e7873f3-c968-46a8-ac9c-5d38456ab073" providerId="ADAL" clId="{AE4C2989-19C9-462E-BD3B-22293CA5A763}" dt="2023-08-05T15:30:34.692" v="6" actId="478"/>
          <ac:picMkLst>
            <pc:docMk/>
            <pc:sldMk cId="992022061" sldId="270"/>
            <ac:picMk id="4" creationId="{371577BB-9451-4132-B42D-6359CDCD1D39}"/>
          </ac:picMkLst>
        </pc:picChg>
        <pc:picChg chg="add mod">
          <ac:chgData name="Alois Klotz" userId="0e7873f3-c968-46a8-ac9c-5d38456ab073" providerId="ADAL" clId="{AE4C2989-19C9-462E-BD3B-22293CA5A763}" dt="2023-08-05T15:31:15.900" v="11" actId="1076"/>
          <ac:picMkLst>
            <pc:docMk/>
            <pc:sldMk cId="992022061" sldId="270"/>
            <ac:picMk id="5" creationId="{D9FF7136-632B-46DF-817E-A1F3B290AFEE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package" Target="../embeddings/Microsoft_Excel_Worksheet.xlsx"/><Relationship Id="rId4" Type="http://schemas.openxmlformats.org/officeDocument/2006/relationships/image" Target="../media/image10.jpg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Ausmaße</c:v>
                </c:pt>
              </c:strCache>
            </c:strRef>
          </c:tx>
          <c:spPr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blipFill>
                <a:blip xmlns:r="http://schemas.openxmlformats.org/officeDocument/2006/relationships" r:embed="rId3"/>
                <a:stretch>
                  <a:fillRect/>
                </a:stretch>
              </a:blipFill>
              <a:ln w="19050">
                <a:solidFill>
                  <a:schemeClr val="lt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BF1C-4C48-BC03-4107A63FCE1A}"/>
              </c:ext>
            </c:extLst>
          </c:dPt>
          <c:dPt>
            <c:idx val="1"/>
            <c:bubble3D val="0"/>
            <c:spPr>
              <a:blipFill>
                <a:blip xmlns:r="http://schemas.openxmlformats.org/officeDocument/2006/relationships" r:embed="rId4"/>
                <a:stretch>
                  <a:fillRect/>
                </a:stretch>
              </a:blipFill>
              <a:ln w="19050">
                <a:solidFill>
                  <a:schemeClr val="lt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62D-49DC-90F7-A5531B6D0D6A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Tabelle1!$A$2:$A$3</c:f>
              <c:strCache>
                <c:ptCount val="2"/>
                <c:pt idx="0">
                  <c:v>Eishöhle</c:v>
                </c:pt>
                <c:pt idx="1">
                  <c:v>eisfreie Höhle</c:v>
                </c:pt>
              </c:strCache>
            </c:strRef>
          </c:cat>
          <c:val>
            <c:numRef>
              <c:f>Tabelle1!$B$2:$B$3</c:f>
              <c:numCache>
                <c:formatCode>0" km"</c:formatCode>
                <c:ptCount val="2"/>
                <c:pt idx="0">
                  <c:v>2</c:v>
                </c:pt>
                <c:pt idx="1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F1C-4C48-BC03-4107A63FCE1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5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err="1"/>
              <a:t>Besucher</a:t>
            </a:r>
            <a:r>
              <a:rPr lang="en-US" dirty="0"/>
              <a:t> 2014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Besucher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Tabelle1!$A$2:$A$5</c:f>
              <c:strCache>
                <c:ptCount val="4"/>
                <c:pt idx="0">
                  <c:v>Großglocknerhochalpenstraße</c:v>
                </c:pt>
                <c:pt idx="1">
                  <c:v>Festung Hohensalzburg</c:v>
                </c:pt>
                <c:pt idx="2">
                  <c:v>Krimmler Wasserfälle</c:v>
                </c:pt>
                <c:pt idx="3">
                  <c:v>Eisriesenwelt</c:v>
                </c:pt>
              </c:strCache>
            </c:strRef>
          </c:cat>
          <c:val>
            <c:numRef>
              <c:f>Tabelle1!$B$2:$B$5</c:f>
              <c:numCache>
                <c:formatCode>General</c:formatCode>
                <c:ptCount val="4"/>
                <c:pt idx="0">
                  <c:v>752000</c:v>
                </c:pt>
                <c:pt idx="1">
                  <c:v>1078000</c:v>
                </c:pt>
                <c:pt idx="2">
                  <c:v>351000</c:v>
                </c:pt>
                <c:pt idx="3">
                  <c:v>167000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587-4373-9F20-57424279A7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27882272"/>
        <c:axId val="827881944"/>
      </c:barChart>
      <c:catAx>
        <c:axId val="8278822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827881944"/>
        <c:crosses val="autoZero"/>
        <c:auto val="1"/>
        <c:lblAlgn val="ctr"/>
        <c:lblOffset val="100"/>
        <c:noMultiLvlLbl val="0"/>
      </c:catAx>
      <c:valAx>
        <c:axId val="8278819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8278822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1CD789-A11B-425F-A06B-2EE1207E8940}" type="datetimeFigureOut">
              <a:rPr lang="de-AT" smtClean="0"/>
              <a:t>05.08.2023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99A0C2-1446-4AF9-9AC5-7A26190364C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1344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Die Daten stammen vom Österreich-Tourismus-Büro</a:t>
            </a:r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99A0C2-1446-4AF9-9AC5-7A26190364C1}" type="slidenum">
              <a:rPr lang="de-AT" smtClean="0"/>
              <a:t>9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9158498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AT" dirty="0"/>
              <a:t>&lt;div style="padding:56.25% 0 0 0;position:relative;"&gt;&lt;</a:t>
            </a:r>
            <a:r>
              <a:rPr lang="de-AT" dirty="0" err="1"/>
              <a:t>iframe</a:t>
            </a:r>
            <a:r>
              <a:rPr lang="de-AT" dirty="0"/>
              <a:t> </a:t>
            </a:r>
            <a:r>
              <a:rPr lang="de-AT" dirty="0" err="1"/>
              <a:t>src</a:t>
            </a:r>
            <a:r>
              <a:rPr lang="de-AT" dirty="0"/>
              <a:t>="https://player.vimeo.com/</a:t>
            </a:r>
            <a:r>
              <a:rPr lang="de-AT" dirty="0" err="1"/>
              <a:t>video</a:t>
            </a:r>
            <a:r>
              <a:rPr lang="de-AT" dirty="0"/>
              <a:t>/851942897?badge=0&amp;amp;autopause=0&amp;amp;player_id=0&amp;amp;app_id=58479" </a:t>
            </a:r>
            <a:r>
              <a:rPr lang="de-AT" dirty="0" err="1"/>
              <a:t>frameborder</a:t>
            </a:r>
            <a:r>
              <a:rPr lang="de-AT" dirty="0"/>
              <a:t>="0" </a:t>
            </a:r>
            <a:r>
              <a:rPr lang="de-AT" dirty="0" err="1"/>
              <a:t>allow</a:t>
            </a:r>
            <a:r>
              <a:rPr lang="de-AT" dirty="0"/>
              <a:t>="</a:t>
            </a:r>
            <a:r>
              <a:rPr lang="de-AT" dirty="0" err="1"/>
              <a:t>autoplay</a:t>
            </a:r>
            <a:r>
              <a:rPr lang="de-AT" dirty="0"/>
              <a:t>; </a:t>
            </a:r>
            <a:r>
              <a:rPr lang="de-AT" dirty="0" err="1"/>
              <a:t>fullscreen</a:t>
            </a:r>
            <a:r>
              <a:rPr lang="de-AT" dirty="0"/>
              <a:t>; </a:t>
            </a:r>
            <a:r>
              <a:rPr lang="de-AT" dirty="0" err="1"/>
              <a:t>picture</a:t>
            </a:r>
            <a:r>
              <a:rPr lang="de-AT" dirty="0"/>
              <a:t>-in-picture" style="position:absolute;top:0;left:0;width:100%;height:100%;" title="Easy4me.info-Winnerfall"&gt;&lt;/</a:t>
            </a:r>
            <a:r>
              <a:rPr lang="de-AT" dirty="0" err="1"/>
              <a:t>iframe</a:t>
            </a:r>
            <a:r>
              <a:rPr lang="de-AT" dirty="0"/>
              <a:t>&gt;&lt;/div&gt;&lt;</a:t>
            </a:r>
            <a:r>
              <a:rPr lang="de-AT" dirty="0" err="1"/>
              <a:t>script</a:t>
            </a:r>
            <a:r>
              <a:rPr lang="de-AT" dirty="0"/>
              <a:t> </a:t>
            </a:r>
            <a:r>
              <a:rPr lang="de-AT" dirty="0" err="1"/>
              <a:t>src</a:t>
            </a:r>
            <a:r>
              <a:rPr lang="de-AT" dirty="0"/>
              <a:t>="https://player.vimeo.com/</a:t>
            </a:r>
            <a:r>
              <a:rPr lang="de-AT" dirty="0" err="1"/>
              <a:t>api</a:t>
            </a:r>
            <a:r>
              <a:rPr lang="de-AT" dirty="0"/>
              <a:t>/player.js"&gt;&lt;/</a:t>
            </a:r>
            <a:r>
              <a:rPr lang="de-AT" dirty="0" err="1"/>
              <a:t>script</a:t>
            </a:r>
            <a:r>
              <a:rPr lang="de-AT" dirty="0"/>
              <a:t>&gt;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3D65543-1114-4CF9-88D0-2C6BBC540C22}" type="slidenum">
              <a:rPr lang="de-AT" smtClean="0"/>
              <a:t>12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0723986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A3759-A103-4ECC-8CC4-AADBF9790710}" type="datetime1">
              <a:rPr lang="de-DE" smtClean="0"/>
              <a:t>05.08.2023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Übung 10, Easy4Me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F92D9-D9E9-410F-873E-DB7F610F1C0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00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019C1-80F2-469E-9FC2-C275938D9329}" type="datetime1">
              <a:rPr lang="de-DE" smtClean="0"/>
              <a:t>05.08.2023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Übung 10, Easy4Me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F92D9-D9E9-410F-873E-DB7F610F1C0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240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D1B17-F185-49ED-8504-EB8F8A4C44C3}" type="datetime1">
              <a:rPr lang="de-DE" smtClean="0"/>
              <a:t>05.08.2023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Übung 10, Easy4Me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F92D9-D9E9-410F-873E-DB7F610F1C0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299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F9A26-E805-4432-B2E8-5FE7293C0D91}" type="datetime1">
              <a:rPr lang="de-DE" smtClean="0"/>
              <a:t>05.08.2023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Übung 10, Easy4Me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F92D9-D9E9-410F-873E-DB7F610F1C0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515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9BC02-6C07-4384-8F7A-248CC94D1DA5}" type="datetime1">
              <a:rPr lang="de-DE" smtClean="0"/>
              <a:t>05.08.2023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Übung 10, Easy4Me</a:t>
            </a:r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F92D9-D9E9-410F-873E-DB7F610F1C0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7866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4A2C8-0BEE-4416-A755-B2E5A8BB0C89}" type="datetime1">
              <a:rPr lang="de-DE" smtClean="0"/>
              <a:t>05.08.2023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Übung 10, Easy4Me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F92D9-D9E9-410F-873E-DB7F610F1C0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998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79F23-A246-42FE-9E45-9FE0FD911546}" type="datetime1">
              <a:rPr lang="de-DE" smtClean="0"/>
              <a:t>05.08.2023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Übung 10, Easy4Me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F92D9-D9E9-410F-873E-DB7F610F1C0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523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C12C4-081A-44D5-A2F7-47BA1681F48C}" type="datetime1">
              <a:rPr lang="de-DE" smtClean="0"/>
              <a:t>05.08.2023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Übung 10, Easy4Me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F92D9-D9E9-410F-873E-DB7F610F1C0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64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10CFD-6A5F-45C4-9503-ED9718EAA83C}" type="datetime1">
              <a:rPr lang="de-DE" smtClean="0"/>
              <a:t>05.08.2023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Übung 10, Easy4Me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F92D9-D9E9-410F-873E-DB7F610F1C0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98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03751-DB82-446A-8CF1-41739293FABE}" type="datetime1">
              <a:rPr lang="de-DE" smtClean="0"/>
              <a:t>05.08.2023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Übung 10, Easy4Me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F92D9-D9E9-410F-873E-DB7F610F1C0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253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BF57-6E1B-461C-9A98-D830916D53A2}" type="datetime1">
              <a:rPr lang="de-DE" smtClean="0"/>
              <a:t>05.08.2023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Übung 10, Easy4Me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F92D9-D9E9-410F-873E-DB7F610F1C03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058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34AC6-C0D1-4368-9F77-AA22F4838379}" type="datetime1">
              <a:rPr lang="de-DE" smtClean="0"/>
              <a:t>05.08.2023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Übung 10, Easy4Me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F92D9-D9E9-410F-873E-DB7F610F1C03}" type="slidenum">
              <a:rPr lang="en-US" smtClean="0"/>
              <a:t>‹Nr.›</a:t>
            </a:fld>
            <a:endParaRPr lang="en-US"/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1914C7AA-5CC0-4E78-9553-A910D7AD569E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8318" y="6331870"/>
            <a:ext cx="1800000" cy="414084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45EDCA2A-1836-4308-89D3-B73FF57E5506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939553"/>
            <a:ext cx="12207187" cy="1918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706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baseline="0">
          <a:solidFill>
            <a:schemeClr val="accent1">
              <a:lumMod val="75000"/>
            </a:schemeClr>
          </a:solidFill>
          <a:latin typeface="Calibri Light" panose="020F0302020204030204" pitchFamily="34" charset="0"/>
          <a:ea typeface="+mj-ea"/>
          <a:cs typeface="Calibri Light" panose="020F03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player.vimeo.com/video/851942897?app_id=122963" TargetMode="Externa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AT" dirty="0"/>
              <a:t>Eisriesenwelt</a:t>
            </a:r>
          </a:p>
        </p:txBody>
      </p:sp>
      <p:sp>
        <p:nvSpPr>
          <p:cNvPr id="4" name="Untertitel 3">
            <a:extLst>
              <a:ext uri="{FF2B5EF4-FFF2-40B4-BE49-F238E27FC236}">
                <a16:creationId xmlns:a16="http://schemas.microsoft.com/office/drawing/2014/main" id="{FD01E66F-8E90-4810-A796-3072BFA1328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AT" dirty="0"/>
              <a:t>Größte Eishöhle der Welt</a:t>
            </a:r>
          </a:p>
        </p:txBody>
      </p:sp>
    </p:spTree>
    <p:extLst>
      <p:ext uri="{BB962C8B-B14F-4D97-AF65-F5344CB8AC3E}">
        <p14:creationId xmlns:p14="http://schemas.microsoft.com/office/powerpoint/2010/main" val="2731791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AT"/>
              <a:t>Anfahrt zur größten Eishöhle der Welt</a:t>
            </a:r>
            <a:endParaRPr lang="de-AT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097280" y="2568102"/>
            <a:ext cx="6687703" cy="3300992"/>
          </a:xfrm>
        </p:spPr>
        <p:txBody>
          <a:bodyPr>
            <a:normAutofit/>
          </a:bodyPr>
          <a:lstStyle/>
          <a:p>
            <a:pPr>
              <a:buClr>
                <a:schemeClr val="bg1">
                  <a:lumMod val="50000"/>
                </a:schemeClr>
              </a:buClr>
            </a:pPr>
            <a:r>
              <a:rPr lang="de-DE" sz="2400"/>
              <a:t>Autobahnabfahrt Werfen</a:t>
            </a:r>
            <a:endParaRPr lang="de-AT" sz="2400"/>
          </a:p>
          <a:p>
            <a:pPr>
              <a:buClr>
                <a:schemeClr val="bg1">
                  <a:lumMod val="50000"/>
                </a:schemeClr>
              </a:buClr>
            </a:pPr>
            <a:r>
              <a:rPr lang="de-AT" sz="2400"/>
              <a:t>5 km Anfahrtsstraße zum Parkplatz </a:t>
            </a:r>
          </a:p>
          <a:p>
            <a:pPr>
              <a:buClr>
                <a:schemeClr val="bg1">
                  <a:lumMod val="50000"/>
                </a:schemeClr>
              </a:buClr>
            </a:pPr>
            <a:r>
              <a:rPr lang="de-DE" sz="2400"/>
              <a:t>Öffentlicher Bus zum Parkplatz verfügbar.</a:t>
            </a:r>
            <a:endParaRPr lang="de-AT" sz="2400"/>
          </a:p>
          <a:p>
            <a:pPr>
              <a:buClr>
                <a:schemeClr val="bg1">
                  <a:lumMod val="50000"/>
                </a:schemeClr>
              </a:buClr>
            </a:pPr>
            <a:r>
              <a:rPr lang="de-AT" sz="2400"/>
              <a:t>20 min Fußweg zur Seilbahnstation in 1096 m Seehöhe. </a:t>
            </a:r>
            <a:endParaRPr lang="de-AT" sz="2400" dirty="0"/>
          </a:p>
        </p:txBody>
      </p:sp>
      <p:grpSp>
        <p:nvGrpSpPr>
          <p:cNvPr id="11" name="Gruppieren 10"/>
          <p:cNvGrpSpPr/>
          <p:nvPr/>
        </p:nvGrpSpPr>
        <p:grpSpPr>
          <a:xfrm>
            <a:off x="6906997" y="2976967"/>
            <a:ext cx="4935166" cy="2772435"/>
            <a:chOff x="6527260" y="3429973"/>
            <a:chExt cx="4935166" cy="2772435"/>
          </a:xfrm>
        </p:grpSpPr>
        <p:grpSp>
          <p:nvGrpSpPr>
            <p:cNvPr id="16" name="Gruppieren 15"/>
            <p:cNvGrpSpPr/>
            <p:nvPr/>
          </p:nvGrpSpPr>
          <p:grpSpPr>
            <a:xfrm>
              <a:off x="6527260" y="3429973"/>
              <a:ext cx="4935166" cy="2772435"/>
              <a:chOff x="5651785" y="3113590"/>
              <a:chExt cx="6540215" cy="3559637"/>
            </a:xfrm>
          </p:grpSpPr>
          <p:pic>
            <p:nvPicPr>
              <p:cNvPr id="14" name="Grafik 13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5651785" y="3113590"/>
                <a:ext cx="6540215" cy="3559637"/>
              </a:xfrm>
              <a:prstGeom prst="rect">
                <a:avLst/>
              </a:prstGeom>
            </p:spPr>
          </p:pic>
          <p:sp>
            <p:nvSpPr>
              <p:cNvPr id="15" name="Ellipse 14"/>
              <p:cNvSpPr/>
              <p:nvPr/>
            </p:nvSpPr>
            <p:spPr>
              <a:xfrm>
                <a:off x="8725122" y="4945775"/>
                <a:ext cx="196770" cy="196770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AT" dirty="0"/>
              </a:p>
            </p:txBody>
          </p:sp>
        </p:grpSp>
        <p:sp>
          <p:nvSpPr>
            <p:cNvPr id="10" name="Textfeld 9"/>
            <p:cNvSpPr txBox="1"/>
            <p:nvPr/>
          </p:nvSpPr>
          <p:spPr>
            <a:xfrm>
              <a:off x="9420836" y="4082274"/>
              <a:ext cx="11592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>
                  <a:solidFill>
                    <a:schemeClr val="accent6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Österreich</a:t>
              </a:r>
              <a:endParaRPr lang="de-AT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3E7A8C2-078A-4BE3-9A67-6E7E6317F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A4E1F-23A2-4D8A-977F-52AC0DE1CC00}" type="datetime1">
              <a:rPr lang="de-DE" smtClean="0"/>
              <a:t>05.08.2023</a:t>
            </a:fld>
            <a:endParaRPr lang="en-US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13E4751-1F96-48C6-8BBA-0BDE2BEACD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Übung 10, Easy4Me</a:t>
            </a:r>
          </a:p>
        </p:txBody>
      </p:sp>
      <p:sp>
        <p:nvSpPr>
          <p:cNvPr id="7" name="Pfeil: nach rechts 6">
            <a:extLst>
              <a:ext uri="{FF2B5EF4-FFF2-40B4-BE49-F238E27FC236}">
                <a16:creationId xmlns:a16="http://schemas.microsoft.com/office/drawing/2014/main" id="{CDC0F4A7-DC84-4129-82B8-B0DAB4771152}"/>
              </a:ext>
            </a:extLst>
          </p:cNvPr>
          <p:cNvSpPr/>
          <p:nvPr/>
        </p:nvSpPr>
        <p:spPr>
          <a:xfrm rot="1566262">
            <a:off x="7433208" y="3631371"/>
            <a:ext cx="1440382" cy="365125"/>
          </a:xfrm>
          <a:prstGeom prst="rightArrow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223092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Seilbahn zur Eisriesenwelt</a:t>
            </a:r>
            <a:endParaRPr lang="de-AT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922790" y="1845734"/>
            <a:ext cx="7618096" cy="4023360"/>
          </a:xfrm>
        </p:spPr>
        <p:txBody>
          <a:bodyPr/>
          <a:lstStyle/>
          <a:p>
            <a:pPr marL="360363" indent="-360363"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</a:pPr>
            <a:r>
              <a:rPr lang="de-AT" dirty="0"/>
              <a:t>Steilste Seilbahn Österreichs</a:t>
            </a:r>
          </a:p>
          <a:p>
            <a:pPr marL="360363" indent="-360363"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</a:pPr>
            <a:r>
              <a:rPr lang="de-AT" dirty="0"/>
              <a:t>10 Minuten Fahrtdauer</a:t>
            </a:r>
          </a:p>
          <a:p>
            <a:pPr marL="360363" indent="-360363"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</a:pPr>
            <a:r>
              <a:rPr lang="de-AT" dirty="0"/>
              <a:t>Höhenunterschied: 500 m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6FD6B96-F1A4-46D7-B95D-72EED07A3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9970-C262-434E-A183-006089D73F11}" type="datetime1">
              <a:rPr lang="de-DE" smtClean="0"/>
              <a:t>05.08.2023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5C12D17-FF59-4151-B33F-C8C382290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Übung 10, Easy4Me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8C0C868C-16E3-4DBE-ACFB-FE4040560E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7467" y="0"/>
            <a:ext cx="67345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5670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Entstehung der Eishöhle</a:t>
            </a:r>
            <a:endParaRPr lang="de-AT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52755" y="1845734"/>
            <a:ext cx="7376845" cy="4023360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1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</a:pPr>
            <a:r>
              <a:rPr lang="de-DE" sz="2600" dirty="0"/>
              <a:t>Das Gebirge besteht aus Kalkstein, der früher den Meeresboden bildete.</a:t>
            </a:r>
            <a:endParaRPr lang="de-AT" sz="2600" dirty="0"/>
          </a:p>
          <a:p>
            <a:pPr>
              <a:lnSpc>
                <a:spcPct val="11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</a:pPr>
            <a:r>
              <a:rPr lang="de-AT" sz="2600" dirty="0"/>
              <a:t>Durch die Entstehung der Alpen wurden die Gebirgsmassen aufgewölbt und es entstanden Bruchspalten.</a:t>
            </a:r>
          </a:p>
          <a:p>
            <a:pPr>
              <a:lnSpc>
                <a:spcPct val="11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</a:pPr>
            <a:r>
              <a:rPr lang="de-DE" sz="2600" dirty="0"/>
              <a:t>Das Regenwasser dringt seit Millionen von Jahren in die Spalten ein und löst das Kalkgestein auf – es entstehen Hohlräume.</a:t>
            </a:r>
          </a:p>
          <a:p>
            <a:pPr>
              <a:lnSpc>
                <a:spcPct val="11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</a:pPr>
            <a:r>
              <a:rPr lang="de-DE" sz="2600" dirty="0"/>
              <a:t>Die Eisbildung erfolgt durch einen Kamineffekt: </a:t>
            </a:r>
          </a:p>
          <a:p>
            <a:pPr lvl="1">
              <a:lnSpc>
                <a:spcPct val="11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</a:pPr>
            <a:r>
              <a:rPr lang="de-DE" sz="2200" dirty="0"/>
              <a:t>Im Winter kühlt eisige Luft die Höhle ab.</a:t>
            </a:r>
          </a:p>
          <a:p>
            <a:pPr lvl="1">
              <a:lnSpc>
                <a:spcPct val="11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</a:pPr>
            <a:r>
              <a:rPr lang="de-DE" sz="2200" dirty="0"/>
              <a:t>Im Frühjahr und Sommer strömt warme feuchte Luft in die Höhle: die Luftfeuchtigkeit kondensiert und bildet Eis.</a:t>
            </a:r>
          </a:p>
          <a:p>
            <a:endParaRPr lang="de-AT" dirty="0"/>
          </a:p>
          <a:p>
            <a:endParaRPr lang="de-AT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2962" y="0"/>
            <a:ext cx="3729038" cy="6858000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10584637" y="6635188"/>
            <a:ext cx="16073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sz="1200" dirty="0">
                <a:solidFill>
                  <a:schemeClr val="bg1"/>
                </a:solidFill>
              </a:rPr>
              <a:t>© Eisriesenwelt GmbH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75B67CE-B4F9-4B8C-9061-2E641B6754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B7ED6-75D6-4ED3-A3D5-0F73D828E8F8}" type="datetime1">
              <a:rPr lang="de-DE" smtClean="0"/>
              <a:t>05.08.2023</a:t>
            </a:fld>
            <a:endParaRPr lang="en-US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DCDE012-5684-4D4C-995F-E57BDD8C5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dirty="0"/>
              <a:t>Übung</a:t>
            </a:r>
            <a:r>
              <a:rPr lang="en-US" dirty="0"/>
              <a:t> 10, Easy4Me</a:t>
            </a:r>
          </a:p>
        </p:txBody>
      </p:sp>
    </p:spTree>
    <p:extLst>
      <p:ext uri="{BB962C8B-B14F-4D97-AF65-F5344CB8AC3E}">
        <p14:creationId xmlns:p14="http://schemas.microsoft.com/office/powerpoint/2010/main" val="7877848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Geschichte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93852" y="2694648"/>
            <a:ext cx="6825949" cy="3174445"/>
          </a:xfrm>
          <a:solidFill>
            <a:schemeClr val="bg1">
              <a:alpha val="0"/>
            </a:schemeClr>
          </a:solidFill>
        </p:spPr>
        <p:txBody>
          <a:bodyPr>
            <a:normAutofit/>
          </a:bodyPr>
          <a:lstStyle/>
          <a:p>
            <a:pPr marL="0" indent="0">
              <a:lnSpc>
                <a:spcPct val="130000"/>
              </a:lnSpc>
              <a:spcBef>
                <a:spcPts val="600"/>
              </a:spcBef>
              <a:spcAft>
                <a:spcPts val="200"/>
              </a:spcAft>
              <a:buClr>
                <a:schemeClr val="accent1"/>
              </a:buClr>
              <a:buSzPct val="100000"/>
              <a:buNone/>
            </a:pPr>
            <a:r>
              <a:rPr lang="de-AT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1879:</a:t>
            </a:r>
            <a:r>
              <a:rPr lang="de-AT" sz="2000" dirty="0"/>
              <a:t> Entdeckung durch den Naturforscher Anton von Posselt.</a:t>
            </a:r>
          </a:p>
          <a:p>
            <a:pPr marL="0" indent="0">
              <a:lnSpc>
                <a:spcPct val="130000"/>
              </a:lnSpc>
              <a:spcBef>
                <a:spcPts val="600"/>
              </a:spcBef>
              <a:spcAft>
                <a:spcPts val="200"/>
              </a:spcAft>
              <a:buClr>
                <a:schemeClr val="accent1"/>
              </a:buClr>
              <a:buSzPct val="100000"/>
              <a:buNone/>
            </a:pPr>
            <a:r>
              <a:rPr lang="de-AT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1924</a:t>
            </a:r>
            <a:r>
              <a:rPr lang="de-AT" sz="2000" dirty="0"/>
              <a:t>: </a:t>
            </a:r>
            <a:r>
              <a:rPr lang="de-AT" sz="2000" dirty="0" err="1"/>
              <a:t>Eisteil</a:t>
            </a:r>
            <a:r>
              <a:rPr lang="de-AT" sz="2000" dirty="0"/>
              <a:t> der Höhle durchgehend begehbar gemacht.</a:t>
            </a:r>
          </a:p>
          <a:p>
            <a:pPr marL="0" indent="0">
              <a:lnSpc>
                <a:spcPct val="130000"/>
              </a:lnSpc>
              <a:spcBef>
                <a:spcPts val="600"/>
              </a:spcBef>
              <a:spcAft>
                <a:spcPts val="200"/>
              </a:spcAft>
              <a:buClr>
                <a:schemeClr val="accent1"/>
              </a:buClr>
              <a:buSzPct val="100000"/>
              <a:buNone/>
            </a:pPr>
            <a:r>
              <a:rPr lang="de-AT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1925</a:t>
            </a:r>
            <a:r>
              <a:rPr lang="de-AT" sz="2000" dirty="0"/>
              <a:t>: Fertigstellung des Dr. Friedrich-</a:t>
            </a:r>
            <a:r>
              <a:rPr lang="de-AT" sz="2000" dirty="0" err="1"/>
              <a:t>Oedl</a:t>
            </a:r>
            <a:r>
              <a:rPr lang="de-AT" sz="2000" dirty="0"/>
              <a:t>-Schutzhauses.</a:t>
            </a:r>
          </a:p>
          <a:p>
            <a:pPr marL="0" indent="0">
              <a:lnSpc>
                <a:spcPct val="130000"/>
              </a:lnSpc>
              <a:spcBef>
                <a:spcPts val="600"/>
              </a:spcBef>
              <a:spcAft>
                <a:spcPts val="200"/>
              </a:spcAft>
              <a:buClr>
                <a:schemeClr val="accent1"/>
              </a:buClr>
              <a:buSzPct val="100000"/>
              <a:buNone/>
            </a:pPr>
            <a:r>
              <a:rPr lang="de-AT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1955</a:t>
            </a:r>
            <a:r>
              <a:rPr lang="de-AT" sz="2000" dirty="0"/>
              <a:t>: Eröffnung der Seilbahn (1076 m - 1586 m).</a:t>
            </a:r>
          </a:p>
          <a:p>
            <a:pPr marL="0" indent="0">
              <a:lnSpc>
                <a:spcPct val="130000"/>
              </a:lnSpc>
              <a:spcBef>
                <a:spcPts val="600"/>
              </a:spcBef>
              <a:spcAft>
                <a:spcPts val="200"/>
              </a:spcAft>
              <a:buClr>
                <a:schemeClr val="accent1"/>
              </a:buClr>
              <a:buSzPct val="100000"/>
              <a:buNone/>
            </a:pPr>
            <a:r>
              <a:rPr lang="de-DE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</a:t>
            </a:r>
            <a:r>
              <a:rPr lang="de-DE" sz="2000" dirty="0"/>
              <a:t>: Eine neue Seilbahn wird in Betrieb genommen.</a:t>
            </a:r>
            <a:endParaRPr lang="de-AT" sz="2000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7420" y="0"/>
            <a:ext cx="5044580" cy="6853014"/>
          </a:xfrm>
          <a:prstGeom prst="rect">
            <a:avLst/>
          </a:prstGeom>
        </p:spPr>
      </p:pic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165180A-6457-4057-9542-A3EF407D48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3631B-8A38-43DE-B620-D70B32F2E845}" type="datetime1">
              <a:rPr lang="de-DE" smtClean="0"/>
              <a:t>05.08.2023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0354330-4661-4E75-8B20-CA773DFC2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Übung 10, Easy4Me</a:t>
            </a:r>
          </a:p>
        </p:txBody>
      </p:sp>
    </p:spTree>
    <p:extLst>
      <p:ext uri="{BB962C8B-B14F-4D97-AF65-F5344CB8AC3E}">
        <p14:creationId xmlns:p14="http://schemas.microsoft.com/office/powerpoint/2010/main" val="3604247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Besucherinformationen</a:t>
            </a:r>
          </a:p>
        </p:txBody>
      </p:sp>
      <p:graphicFrame>
        <p:nvGraphicFramePr>
          <p:cNvPr id="4" name="Inhaltsplatzhalt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5417898"/>
              </p:ext>
            </p:extLst>
          </p:nvPr>
        </p:nvGraphicFramePr>
        <p:xfrm>
          <a:off x="1097280" y="2138093"/>
          <a:ext cx="10058400" cy="2899664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521726">
                  <a:extLst>
                    <a:ext uri="{9D8B030D-6E8A-4147-A177-3AD203B41FA5}">
                      <a16:colId xmlns:a16="http://schemas.microsoft.com/office/drawing/2014/main" val="883207406"/>
                    </a:ext>
                  </a:extLst>
                </a:gridCol>
                <a:gridCol w="7536674">
                  <a:extLst>
                    <a:ext uri="{9D8B030D-6E8A-4147-A177-3AD203B41FA5}">
                      <a16:colId xmlns:a16="http://schemas.microsoft.com/office/drawing/2014/main" val="38411499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Öffnungszeiten:</a:t>
                      </a:r>
                      <a:endParaRPr kumimoji="0" lang="de-A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Mai bis Ende Oktober</a:t>
                      </a:r>
                      <a:endParaRPr kumimoji="0" lang="de-A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3253164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8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Ausrüstung: </a:t>
                      </a:r>
                      <a:endParaRPr kumimoji="0" lang="de-A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Feste Schuhe und warme Kleidung. Die Temperatur liegt auch im Sommer meist unter Null Grad. Am Höhleneingang wird man mit Grubenlampen ausgerüstet. </a:t>
                      </a:r>
                      <a:endParaRPr kumimoji="0" lang="de-A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26210748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Gesundheit: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Während des Besuches der Höhle sind insgesamt 134 Höhenmeter zu überwinden.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Die Schönheit der Eisfiguren und die beeindruckende Dimension der Höhle lohnt die Anstrengung!</a:t>
                      </a:r>
                      <a:endParaRPr kumimoji="0" lang="de-A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224412134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1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Die Höhle selbst steht unter Denkmalschutz und darf nur mit autorisierten Führern betreten werden.</a:t>
                      </a:r>
                      <a:endParaRPr kumimoji="0" lang="de-A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A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3373944652"/>
                  </a:ext>
                </a:extLst>
              </a:tr>
            </a:tbl>
          </a:graphicData>
        </a:graphic>
      </p:graphicFrame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98CF720-0497-4895-A32B-E558C0860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99172-F58E-403E-8E67-0B2DC39BFA14}" type="datetime1">
              <a:rPr lang="de-DE" smtClean="0"/>
              <a:t>05.08.2023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66A32F4-F2BE-4219-B0A5-8BD32894E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Übung 10, Easy4Me</a:t>
            </a:r>
          </a:p>
        </p:txBody>
      </p:sp>
    </p:spTree>
    <p:extLst>
      <p:ext uri="{BB962C8B-B14F-4D97-AF65-F5344CB8AC3E}">
        <p14:creationId xmlns:p14="http://schemas.microsoft.com/office/powerpoint/2010/main" val="12811624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Eindrücke</a:t>
            </a:r>
            <a:endParaRPr lang="de-AT" dirty="0"/>
          </a:p>
        </p:txBody>
      </p:sp>
      <p:grpSp>
        <p:nvGrpSpPr>
          <p:cNvPr id="9" name="Gruppieren 8">
            <a:extLst>
              <a:ext uri="{FF2B5EF4-FFF2-40B4-BE49-F238E27FC236}">
                <a16:creationId xmlns:a16="http://schemas.microsoft.com/office/drawing/2014/main" id="{543E020C-5458-44C8-AC81-19ADF7D3D99C}"/>
              </a:ext>
            </a:extLst>
          </p:cNvPr>
          <p:cNvGrpSpPr/>
          <p:nvPr/>
        </p:nvGrpSpPr>
        <p:grpSpPr>
          <a:xfrm>
            <a:off x="1097280" y="1914659"/>
            <a:ext cx="9764744" cy="3598863"/>
            <a:chOff x="1097280" y="1914659"/>
            <a:chExt cx="9764744" cy="3598863"/>
          </a:xfrm>
        </p:grpSpPr>
        <p:pic>
          <p:nvPicPr>
            <p:cNvPr id="5" name="Picture 2" descr="halle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97280" y="1914659"/>
              <a:ext cx="5421312" cy="359886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6" name="Picture 4" descr="eisorgel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010749" y="1914659"/>
              <a:ext cx="3851275" cy="359886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7" name="Textfeld 6"/>
            <p:cNvSpPr txBox="1"/>
            <p:nvPr/>
          </p:nvSpPr>
          <p:spPr>
            <a:xfrm>
              <a:off x="1308714" y="5052127"/>
              <a:ext cx="154354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AT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Posselt-Halle</a:t>
              </a:r>
              <a:r>
                <a:rPr lang="de-AT" dirty="0">
                  <a:solidFill>
                    <a:schemeClr val="tx2">
                      <a:lumMod val="50000"/>
                    </a:schemeClr>
                  </a:solidFill>
                  <a:latin typeface="Comic Sans MS" pitchFamily="66" charset="0"/>
                </a:rPr>
                <a:t> </a:t>
              </a:r>
            </a:p>
          </p:txBody>
        </p:sp>
      </p:grp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17707805-FD9D-470C-83F4-82CC686E2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396F5-F4C8-4CE9-B117-C32C79BE4F07}" type="datetime1">
              <a:rPr lang="de-DE" smtClean="0"/>
              <a:t>05.08.2023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BB8E1076-2EE8-46C1-9B17-4D5E777F8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Übung 10, Easy4Me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B00C34D3-992F-4140-BC20-9CFFB679BEA8}"/>
              </a:ext>
            </a:extLst>
          </p:cNvPr>
          <p:cNvSpPr txBox="1"/>
          <p:nvPr/>
        </p:nvSpPr>
        <p:spPr>
          <a:xfrm>
            <a:off x="7177635" y="5052127"/>
            <a:ext cx="16103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Eisorgel</a:t>
            </a:r>
          </a:p>
        </p:txBody>
      </p:sp>
    </p:spTree>
    <p:extLst>
      <p:ext uri="{BB962C8B-B14F-4D97-AF65-F5344CB8AC3E}">
        <p14:creationId xmlns:p14="http://schemas.microsoft.com/office/powerpoint/2010/main" val="36416917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Maße der Höhle</a:t>
            </a:r>
          </a:p>
        </p:txBody>
      </p:sp>
      <p:graphicFrame>
        <p:nvGraphicFramePr>
          <p:cNvPr id="10" name="Inhaltsplatzhalter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2819277"/>
              </p:ext>
            </p:extLst>
          </p:nvPr>
        </p:nvGraphicFramePr>
        <p:xfrm>
          <a:off x="899653" y="2118098"/>
          <a:ext cx="4970206" cy="4022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feld 2"/>
          <p:cNvSpPr txBox="1"/>
          <p:nvPr/>
        </p:nvSpPr>
        <p:spPr>
          <a:xfrm>
            <a:off x="838200" y="1326147"/>
            <a:ext cx="9230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Die Gesamtlänge der Höhle beträgt 42 km, davon sind 2 km Eishöhle</a:t>
            </a:r>
            <a:endParaRPr lang="de-AT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C8DDE9D-015B-4519-AB55-5842CD6CFF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2A985-D69C-4A61-AD84-CF9D30655EB9}" type="datetime1">
              <a:rPr lang="de-DE" smtClean="0"/>
              <a:t>05.08.2023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870A10E-DE27-468C-B6B2-C5826FBF70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Übung 10, Easy4Me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83C7662C-044C-4DB2-B9DB-C1A222A914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5871" y="0"/>
            <a:ext cx="3936129" cy="6858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4860531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8A828F0-3B83-4A67-88ED-75E828C99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Sehenswürdigkeiten im Land Salzburg</a:t>
            </a:r>
          </a:p>
        </p:txBody>
      </p:sp>
      <p:graphicFrame>
        <p:nvGraphicFramePr>
          <p:cNvPr id="8" name="Inhaltsplatzhalter 7">
            <a:extLst>
              <a:ext uri="{FF2B5EF4-FFF2-40B4-BE49-F238E27FC236}">
                <a16:creationId xmlns:a16="http://schemas.microsoft.com/office/drawing/2014/main" id="{61C032DD-F580-4EE8-AA41-533D59AB61C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70865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01A3B58-5D57-460A-9C45-B87FD1080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019C1-80F2-469E-9FC2-C275938D9329}" type="datetime1">
              <a:rPr lang="de-DE" smtClean="0"/>
              <a:t>05.08.2023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D51D9A5-BC10-4CCF-AF51-11FDA40A3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Übung 10, Easy4Me</a:t>
            </a:r>
          </a:p>
        </p:txBody>
      </p:sp>
    </p:spTree>
    <p:extLst>
      <p:ext uri="{BB962C8B-B14F-4D97-AF65-F5344CB8AC3E}">
        <p14:creationId xmlns:p14="http://schemas.microsoft.com/office/powerpoint/2010/main" val="42328204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Karsterscheinungen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763E7673-04F4-4B25-BDFE-C8EF759DF1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8436" y="0"/>
            <a:ext cx="3703564" cy="6858000"/>
          </a:xfrm>
          <a:prstGeom prst="rect">
            <a:avLst/>
          </a:prstGeom>
        </p:spPr>
      </p:pic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E0CC5B82-D3BE-424C-8E7D-2261BFAB89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88722"/>
            <a:ext cx="6198465" cy="3680371"/>
          </a:xfrm>
        </p:spPr>
        <p:txBody>
          <a:bodyPr/>
          <a:lstStyle/>
          <a:p>
            <a:pPr marL="0" indent="0">
              <a:buNone/>
            </a:pPr>
            <a:r>
              <a:rPr lang="de-AT" dirty="0"/>
              <a:t>Der Name „Karst“ stammt von der slowenischen Landschaft Karst und bedeutet „steiniger Boden“. </a:t>
            </a:r>
          </a:p>
          <a:p>
            <a:pPr marL="0" indent="0">
              <a:buNone/>
            </a:pPr>
            <a:r>
              <a:rPr lang="de-DE" dirty="0"/>
              <a:t>Karst entsteht dort, wo Kalkstein durch kohlensäurehaltiges Wasser aufgelöst wird. 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2500449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 10">
            <a:extLst>
              <a:ext uri="{FF2B5EF4-FFF2-40B4-BE49-F238E27FC236}">
                <a16:creationId xmlns:a16="http://schemas.microsoft.com/office/drawing/2014/main" id="{D194164E-7558-4A59-AE8A-D192BC0E08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29000"/>
            <a:ext cx="12192000" cy="3434292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Beispiele für Karstformen</a:t>
            </a:r>
            <a:endParaRPr lang="de-AT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097280" y="1845734"/>
            <a:ext cx="3766550" cy="4023360"/>
          </a:xfrm>
        </p:spPr>
        <p:txBody>
          <a:bodyPr/>
          <a:lstStyle/>
          <a:p>
            <a:r>
              <a:rPr lang="de-AT" dirty="0"/>
              <a:t>Dolinen</a:t>
            </a:r>
          </a:p>
          <a:p>
            <a:r>
              <a:rPr lang="de-AT" dirty="0"/>
              <a:t>Karsthöhlen</a:t>
            </a:r>
          </a:p>
          <a:p>
            <a:pPr lvl="1"/>
            <a:r>
              <a:rPr lang="de-AT" dirty="0"/>
              <a:t>Tropfsteinhöhlen</a:t>
            </a:r>
          </a:p>
          <a:p>
            <a:pPr lvl="1"/>
            <a:r>
              <a:rPr lang="de-AT" dirty="0"/>
              <a:t>Eishöhlen</a:t>
            </a:r>
          </a:p>
          <a:p>
            <a:r>
              <a:rPr lang="de-AT" dirty="0"/>
              <a:t>Karstquellen</a:t>
            </a:r>
          </a:p>
          <a:p>
            <a:r>
              <a:rPr lang="de-DE" dirty="0"/>
              <a:t>…</a:t>
            </a:r>
            <a:endParaRPr lang="de-AT" dirty="0"/>
          </a:p>
          <a:p>
            <a:endParaRPr lang="de-AT" dirty="0"/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9F6D7DD1-4E4B-40DE-84F8-4DBC3D68BF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4934" y="669038"/>
            <a:ext cx="3048231" cy="30482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DDAEF70B-B20D-4BED-9711-D2E5C07BCD7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0367" y="1632567"/>
            <a:ext cx="3547548" cy="26606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82536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Winnerfall, Oberscheffau</a:t>
            </a:r>
            <a:endParaRPr lang="de-AT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215913" y="1690688"/>
            <a:ext cx="5667314" cy="2834064"/>
          </a:xfrm>
        </p:spPr>
        <p:txBody>
          <a:bodyPr/>
          <a:lstStyle/>
          <a:p>
            <a:r>
              <a:rPr lang="de-AT" dirty="0"/>
              <a:t>Höhe: 60 Meter</a:t>
            </a:r>
          </a:p>
          <a:p>
            <a:r>
              <a:rPr lang="de-AT" dirty="0"/>
              <a:t>Karstquelle: Schwarzbach</a:t>
            </a:r>
          </a:p>
          <a:p>
            <a:r>
              <a:rPr lang="de-AT" dirty="0"/>
              <a:t>vor allem bei Schneeschmelze (etwa April bis Mitte Mai)</a:t>
            </a:r>
          </a:p>
          <a:p>
            <a:pPr marL="0" indent="0">
              <a:buNone/>
            </a:pPr>
            <a:endParaRPr lang="de-AT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D9F30ADF-B9A1-4A9F-A2D9-63D7348158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0653" y="2551300"/>
            <a:ext cx="5666877" cy="3777918"/>
          </a:xfrm>
          <a:prstGeom prst="rect">
            <a:avLst/>
          </a:prstGeom>
        </p:spPr>
      </p:pic>
      <p:pic>
        <p:nvPicPr>
          <p:cNvPr id="5" name="Onlinemedien 4" title="Easy4me.info-Winnerfall">
            <a:hlinkClick r:id="" action="ppaction://media"/>
            <a:extLst>
              <a:ext uri="{FF2B5EF4-FFF2-40B4-BE49-F238E27FC236}">
                <a16:creationId xmlns:a16="http://schemas.microsoft.com/office/drawing/2014/main" id="{D9FF7136-632B-46DF-817E-A1F3B290AFE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215913" y="3810000"/>
            <a:ext cx="54102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022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515</Words>
  <Application>Microsoft Office PowerPoint</Application>
  <PresentationFormat>Breitbild</PresentationFormat>
  <Paragraphs>76</Paragraphs>
  <Slides>12</Slides>
  <Notes>2</Notes>
  <HiddenSlides>0</HiddenSlides>
  <MMClips>1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Times New Roman</vt:lpstr>
      <vt:lpstr>Office</vt:lpstr>
      <vt:lpstr>Eisriesenwelt</vt:lpstr>
      <vt:lpstr>Anfahrt zur größten Eishöhle der Welt</vt:lpstr>
      <vt:lpstr>Seilbahn zur Eisriesenwelt</vt:lpstr>
      <vt:lpstr>Entstehung der Eishöhle</vt:lpstr>
      <vt:lpstr>Geschichte</vt:lpstr>
      <vt:lpstr>Besucherinformationen</vt:lpstr>
      <vt:lpstr>Eindrücke</vt:lpstr>
      <vt:lpstr>Maße der Höhle</vt:lpstr>
      <vt:lpstr>Sehenswürdigkeiten im Land Salzburg</vt:lpstr>
      <vt:lpstr>Karsterscheinungen</vt:lpstr>
      <vt:lpstr>Beispiele für Karstformen</vt:lpstr>
      <vt:lpstr>Winnerfall, Oberscheffau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Eisriesenwelt</dc:title>
  <dc:creator>Easy4me</dc:creator>
  <cp:lastModifiedBy>Easy4me</cp:lastModifiedBy>
  <cp:revision>36</cp:revision>
  <dcterms:created xsi:type="dcterms:W3CDTF">2019-03-18T15:46:54Z</dcterms:created>
  <dcterms:modified xsi:type="dcterms:W3CDTF">2023-08-05T15:31:32Z</dcterms:modified>
</cp:coreProperties>
</file>