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</p:sldIdLst>
  <p:sldSz cx="9144000" cy="5715000" type="screen16x1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66" autoAdjust="0"/>
    <p:restoredTop sz="94660"/>
  </p:normalViewPr>
  <p:slideViewPr>
    <p:cSldViewPr snapToGrid="0">
      <p:cViewPr varScale="1">
        <p:scale>
          <a:sx n="192" d="100"/>
          <a:sy n="192" d="100"/>
        </p:scale>
        <p:origin x="792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package" Target="../embeddings/Microsoft_Excel_Worksheet.xlsx"/><Relationship Id="rId4" Type="http://schemas.openxmlformats.org/officeDocument/2006/relationships/hyperlink" Target="https://www.pexels.com/de-de/foto/blau-die-eishohle-eis-eiskrone-eis-459435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DE" noProof="0" dirty="0"/>
              <a:t>Rückzug</a:t>
            </a:r>
            <a:r>
              <a:rPr lang="en-US" dirty="0"/>
              <a:t> der </a:t>
            </a:r>
            <a:r>
              <a:rPr lang="de-DE" noProof="0" dirty="0"/>
              <a:t>Gletscher</a:t>
            </a:r>
            <a:r>
              <a:rPr lang="en-US" dirty="0"/>
              <a:t> in </a:t>
            </a:r>
            <a:r>
              <a:rPr lang="de-AT" noProof="0" dirty="0"/>
              <a:t>Österreich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Eisvolumen in km³</c:v>
                </c:pt>
              </c:strCache>
            </c:strRef>
          </c:tx>
          <c:spPr>
            <a:blipFill>
              <a:blip xmlns:r="http://schemas.openxmlformats.org/officeDocument/2006/relationships" r:embed="rId3">
                <a:extLst>
                  <a:ext uri="{837473B0-CC2E-450A-ABE3-18F120FF3D39}">
                    <a1611:picAttrSrcUrl xmlns:a1611="http://schemas.microsoft.com/office/drawing/2016/11/main" r:id="rId4"/>
                  </a:ext>
                </a:extLst>
              </a:blip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Tabelle1!$A$2:$A$5</c:f>
              <c:numCache>
                <c:formatCode>General</c:formatCode>
                <c:ptCount val="4"/>
                <c:pt idx="0">
                  <c:v>1850</c:v>
                </c:pt>
                <c:pt idx="1">
                  <c:v>1975</c:v>
                </c:pt>
                <c:pt idx="2">
                  <c:v>2000</c:v>
                </c:pt>
                <c:pt idx="3">
                  <c:v>2005</c:v>
                </c:pt>
              </c:numCache>
            </c:num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200</c:v>
                </c:pt>
                <c:pt idx="1">
                  <c:v>105</c:v>
                </c:pt>
                <c:pt idx="2">
                  <c:v>75</c:v>
                </c:pt>
                <c:pt idx="3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F27-416E-8949-A463063A6E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42844952"/>
        <c:axId val="442846264"/>
      </c:barChart>
      <c:catAx>
        <c:axId val="442844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442846264"/>
        <c:crosses val="autoZero"/>
        <c:auto val="1"/>
        <c:lblAlgn val="ctr"/>
        <c:lblOffset val="100"/>
        <c:noMultiLvlLbl val="0"/>
      </c:catAx>
      <c:valAx>
        <c:axId val="442846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4428449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5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8D94E7-FAD6-4300-92FE-71B6ACE9C84B}" type="datetimeFigureOut">
              <a:rPr lang="de-AT" smtClean="0"/>
              <a:t>02.09.2023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2636F-67E5-4B14-9487-9C0B7B18A6D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66578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63B82B-C0CE-40A4-BDE4-4C4A0B883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l">
              <a:defRPr sz="4500"/>
            </a:lvl1pPr>
          </a:lstStyle>
          <a:p>
            <a:r>
              <a:rPr lang="de-DE" dirty="0"/>
              <a:t>Mastertitelformat bearbeiten</a:t>
            </a:r>
            <a:endParaRPr lang="de-AT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FB97EE4-99A6-4596-AFE4-E173A77247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l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dirty="0"/>
              <a:t>Master-Untertitelformat bearbeiten</a:t>
            </a:r>
            <a:endParaRPr lang="de-AT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AF474A2-34C5-437E-A8CF-104EDD244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7C463-DD8E-4250-A5B9-17416A93A880}" type="datetime1">
              <a:rPr lang="de-AT" smtClean="0"/>
              <a:t>02.09.2023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A50F59F-334D-4207-9A8C-918E04BD3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Großglockner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51AFDE7-CC09-4CFF-8B18-73E3A59F4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3FEA-A70E-42AA-9087-D17D63E62A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6477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6549CCE-72D3-433A-9ED8-905C38E72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68DFC53-225A-41C0-8338-EC04FCD216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1FAA225-BF46-4CC1-943B-F40D5F9ED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A5AB2-82AD-4272-998D-9458895BBA9F}" type="datetime1">
              <a:rPr lang="de-AT" smtClean="0"/>
              <a:t>02.09.2023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227D182-3B12-4FF8-97ED-F4DED7487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Großglockner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55653BD-85ED-4523-9F3F-1D604024B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3FEA-A70E-42AA-9087-D17D63E62A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9970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6877110-50EC-4044-9B01-B654C0D64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22EB72B-DBCE-409E-803B-FB9A3F525C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51F3BC-990A-417D-924C-86A044B2E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481A7-98E3-4637-ACED-DDE1300F6C68}" type="datetime1">
              <a:rPr lang="de-AT" smtClean="0"/>
              <a:t>02.09.2023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3110B16-2AE9-4CBF-A217-5EF1C196D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Großglockner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B353DA6-7A35-4AFF-AA49-E0501AE3F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3FEA-A70E-42AA-9087-D17D63E62A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41880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37FDC5-F924-4BC1-9C0D-86A3E23A1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6B97E94-4995-4997-BC45-F727ACC394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3886200" cy="362611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BDA1E32-F7BD-4187-BE9D-365B98C405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61516CC-F78D-40F4-B3A0-6C2A4211E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A377E-B79F-4686-9CA6-26BB9FFB8BBB}" type="datetime1">
              <a:rPr lang="de-AT" smtClean="0"/>
              <a:t>02.09.2023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41D0709-1F6B-4D76-B1DF-CCF3015FB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Großglockner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4A60863-F5CA-421E-88DE-A34DC6829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3FEA-A70E-42AA-9087-D17D63E62A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89790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3611E5-9595-4624-8461-D7F9FBEA9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B51EB5C-74F4-4BEA-95E7-C69EB7BBF1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F654FD3-1C17-4C4B-8590-B2993597D1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A785F5C-20AA-4528-863E-3FB16AB6A1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6FDEBFCC-40EC-409D-BA2B-0DC96E8270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E9AE97EC-03B4-46A5-B9D0-F11BC4698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6951-6829-4B09-BE83-46EC9829002C}" type="datetime1">
              <a:rPr lang="de-AT" smtClean="0"/>
              <a:t>02.09.2023</a:t>
            </a:fld>
            <a:endParaRPr lang="de-AT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11BF84D0-CECA-4E5B-8B0D-64CE63217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Großglockner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8E752A10-E14C-43DE-9F7F-8276EF17A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3FEA-A70E-42AA-9087-D17D63E62A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82649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89BACC-BCC7-4ABF-AE1B-4FC6A7CCE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C2FD26D4-36C1-48EA-8AAB-6FAC53CB9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9EE49-AD45-41BF-9B04-55D4AF1F2E41}" type="datetime1">
              <a:rPr lang="de-AT" smtClean="0"/>
              <a:t>02.09.2023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EC73A2B-E35A-4B49-A694-DB377EEC4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Großglockner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49200D7-BC10-426C-B1ED-416574F72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3FEA-A70E-42AA-9087-D17D63E62A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85834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985A2CC7-7E46-4D68-82D2-1D2BFF48E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EEE88-5FDD-4DD5-A763-487A51E7A6BB}" type="datetime1">
              <a:rPr lang="de-AT" smtClean="0"/>
              <a:t>02.09.2023</a:t>
            </a:fld>
            <a:endParaRPr lang="de-AT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E6C274E2-7C6E-4473-B5A0-66720F7D9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Großglockner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F939183-152A-41F8-9217-9FB24C3D2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3FEA-A70E-42AA-9087-D17D63E62A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30313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1DF858-EB5C-48EC-8BCA-95F17EDFA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702766A-3359-4F2D-849C-F7E8E46CCC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D343D6F-064C-42B6-B444-F86E445FEC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970F535-BF85-4481-AC3F-7AB761B1F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E1404-2B9C-46FB-99DF-F21C98ECFA5A}" type="datetime1">
              <a:rPr lang="de-AT" smtClean="0"/>
              <a:t>02.09.2023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2DA55C7-27EE-4ED1-BDE4-5B8AF03C6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Großglockner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88B5AB3-7894-4791-AD17-E14A7A7B3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3FEA-A70E-42AA-9087-D17D63E62A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65228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38F6D8-D394-41F3-A5C2-EA40CF511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B4C8DB03-9A4E-40ED-BB6C-40091C9F1A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12A196F-D787-4233-B10F-C37BCFA922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4FEAFBC-204A-4776-9196-9DF9B54E2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621D1-C59B-4BF3-9053-09516A311DE0}" type="datetime1">
              <a:rPr lang="de-AT" smtClean="0"/>
              <a:t>02.09.2023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57EEA6B-4613-45A2-B997-520840A92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Großglockner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A3F13A5-A59C-47D7-9524-ECDE3C5DC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3FEA-A70E-42AA-9087-D17D63E62A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18099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4BA40E4-3623-48B7-B8FF-EEFA28220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10665C25-EC91-4E8C-96A8-7EABF0ED02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63E6D55-4141-434E-BF4C-74FBC6733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12F11-CCF4-4749-8CD8-25B0B412477E}" type="datetime1">
              <a:rPr lang="de-AT" smtClean="0"/>
              <a:t>02.09.2023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6C7D849-DBA3-4259-B5CA-401FA2FCB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Großglockner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EEEB0E3-52F4-4212-8B3E-793FF7EA2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3FEA-A70E-42AA-9087-D17D63E62A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41661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840E3066-9FC0-489F-8D8C-B569E80D58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CB674B3-8CED-455E-A463-02881D7031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15D5FC5-8EE8-4C56-BDB4-1642BC433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DECE4-3A59-468D-9570-64F37B74A17D}" type="datetime1">
              <a:rPr lang="de-AT" smtClean="0"/>
              <a:t>02.09.2023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703702F-38C3-479A-A7B0-73AF0B3D1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Großglockner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DDD598B-FC6B-4247-B81A-D2165EF6A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3FEA-A70E-42AA-9087-D17D63E62AAD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23447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E38BDF30-8FF8-4304-8A03-278B718D4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C262F5B-6C32-4399-A3AE-8DC3A77B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521354"/>
            <a:ext cx="7886700" cy="3626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1EB2F4A-101D-49A3-AB26-2F4B38FC31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rgbClr val="C00000"/>
                </a:solidFill>
              </a:defRPr>
            </a:lvl1pPr>
          </a:lstStyle>
          <a:p>
            <a:fld id="{20C23395-61B6-49FD-953C-6973BEDD4B11}" type="datetime1">
              <a:rPr lang="de-AT" smtClean="0"/>
              <a:t>02.09.2023</a:t>
            </a:fld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4C6D9B7-B59E-4C2E-9EEF-E796690339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5296959"/>
            <a:ext cx="30861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rgbClr val="C00000"/>
                </a:solidFill>
              </a:defRPr>
            </a:lvl1pPr>
          </a:lstStyle>
          <a:p>
            <a:r>
              <a:rPr lang="de-AT" dirty="0"/>
              <a:t>Großglockner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2901DEC-2DEE-4F63-90D5-FA13F92776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rgbClr val="C00000"/>
                </a:solidFill>
              </a:defRPr>
            </a:lvl1pPr>
          </a:lstStyle>
          <a:p>
            <a:fld id="{C5C03FEA-A70E-42AA-9087-D17D63E62AAD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428183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lang="de-DE" sz="2100" kern="1200" dirty="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Symbol" panose="05050102010706020507" pitchFamily="18" charset="2"/>
        <a:buChar char="-"/>
        <a:defRPr lang="de-DE" sz="1800" kern="1200" dirty="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Symbol" panose="05050102010706020507" pitchFamily="18" charset="2"/>
        <a:buChar char="-"/>
        <a:defRPr lang="de-DE" sz="1500" kern="1200" dirty="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86E4741E-D76B-46DF-AEEB-C7B394E3769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83468"/>
            <a:ext cx="9144000" cy="42117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7C0824F2-D7F1-456B-B8B6-4F3AE3FCA2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6937" y="210142"/>
            <a:ext cx="8610126" cy="647464"/>
          </a:xfrm>
        </p:spPr>
        <p:txBody>
          <a:bodyPr>
            <a:normAutofit fontScale="90000"/>
          </a:bodyPr>
          <a:lstStyle/>
          <a:p>
            <a:r>
              <a:rPr lang="de-AT" dirty="0"/>
              <a:t>Großglockner-Hochalpenstraße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9D1582EB-2B63-4D41-8ACF-4F9AC9925A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3549" y="836004"/>
            <a:ext cx="8523514" cy="315132"/>
          </a:xfrm>
        </p:spPr>
        <p:txBody>
          <a:bodyPr>
            <a:normAutofit fontScale="92500" lnSpcReduction="10000"/>
          </a:bodyPr>
          <a:lstStyle/>
          <a:p>
            <a:r>
              <a:rPr lang="de-AT" dirty="0"/>
              <a:t>Traumstraße der Welt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653F4502-F093-4FFF-80F4-F777989BC2BE}"/>
              </a:ext>
            </a:extLst>
          </p:cNvPr>
          <p:cNvSpPr txBox="1"/>
          <p:nvPr/>
        </p:nvSpPr>
        <p:spPr>
          <a:xfrm>
            <a:off x="8097345" y="5438001"/>
            <a:ext cx="99257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© Grossglockner.at</a:t>
            </a:r>
            <a:endParaRPr lang="de-AT" sz="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09202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7DE395-497B-4FFA-86C5-AEB65E7C6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Aus der Vergangenheit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6CD4861-8FA6-47A3-A136-F611894662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Der Weg über das </a:t>
            </a:r>
            <a:r>
              <a:rPr lang="de-DE" dirty="0" err="1"/>
              <a:t>Hochtor</a:t>
            </a:r>
            <a:r>
              <a:rPr lang="de-DE" dirty="0"/>
              <a:t> wird seit mehr als 2000 Jahren genutzt.</a:t>
            </a:r>
          </a:p>
          <a:p>
            <a:r>
              <a:rPr lang="de-DE" dirty="0"/>
              <a:t>Bronzemesser</a:t>
            </a:r>
          </a:p>
          <a:p>
            <a:r>
              <a:rPr lang="de-DE" dirty="0"/>
              <a:t>Keltischer Goldschmuck</a:t>
            </a:r>
          </a:p>
          <a:p>
            <a:r>
              <a:rPr lang="de-DE" dirty="0"/>
              <a:t>Römische Herkules-Statue</a:t>
            </a:r>
          </a:p>
          <a:p>
            <a:r>
              <a:rPr lang="de-DE" dirty="0"/>
              <a:t>Mittelalterliches Zaumzeug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007938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E79E4974-8DB4-4D72-A485-B8FE39867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Bau der Straße</a:t>
            </a:r>
          </a:p>
        </p:txBody>
      </p:sp>
      <p:graphicFrame>
        <p:nvGraphicFramePr>
          <p:cNvPr id="7" name="Tabelle 7">
            <a:extLst>
              <a:ext uri="{FF2B5EF4-FFF2-40B4-BE49-F238E27FC236}">
                <a16:creationId xmlns:a16="http://schemas.microsoft.com/office/drawing/2014/main" id="{9226AD96-B5D4-4909-AB24-820986632838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319610930"/>
              </p:ext>
            </p:extLst>
          </p:nvPr>
        </p:nvGraphicFramePr>
        <p:xfrm>
          <a:off x="628650" y="1520825"/>
          <a:ext cx="3886198" cy="3109231"/>
        </p:xfrm>
        <a:graphic>
          <a:graphicData uri="http://schemas.openxmlformats.org/drawingml/2006/table">
            <a:tbl>
              <a:tblPr bandCol="1">
                <a:tableStyleId>{5C22544A-7EE6-4342-B048-85BDC9FD1C3A}</a:tableStyleId>
              </a:tblPr>
              <a:tblGrid>
                <a:gridCol w="1239907">
                  <a:extLst>
                    <a:ext uri="{9D8B030D-6E8A-4147-A177-3AD203B41FA5}">
                      <a16:colId xmlns:a16="http://schemas.microsoft.com/office/drawing/2014/main" val="201638638"/>
                    </a:ext>
                  </a:extLst>
                </a:gridCol>
                <a:gridCol w="2646291">
                  <a:extLst>
                    <a:ext uri="{9D8B030D-6E8A-4147-A177-3AD203B41FA5}">
                      <a16:colId xmlns:a16="http://schemas.microsoft.com/office/drawing/2014/main" val="4050466608"/>
                    </a:ext>
                  </a:extLst>
                </a:gridCol>
              </a:tblGrid>
              <a:tr h="1262701">
                <a:tc>
                  <a:txBody>
                    <a:bodyPr/>
                    <a:lstStyle/>
                    <a:p>
                      <a:r>
                        <a:rPr lang="de-AT" sz="2800" dirty="0">
                          <a:solidFill>
                            <a:srgbClr val="C00000"/>
                          </a:solidFill>
                        </a:rPr>
                        <a:t>1924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Ing. Franz </a:t>
                      </a:r>
                      <a:r>
                        <a:rPr lang="de-DE" dirty="0" err="1"/>
                        <a:t>Wallack</a:t>
                      </a:r>
                      <a:r>
                        <a:rPr lang="de-DE" dirty="0"/>
                        <a:t> erhält den Auftrag für die Planung einer Straße über das </a:t>
                      </a:r>
                      <a:r>
                        <a:rPr lang="de-DE" dirty="0" err="1"/>
                        <a:t>Hochtor</a:t>
                      </a:r>
                      <a:endParaRPr lang="de-AT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32696768"/>
                  </a:ext>
                </a:extLst>
              </a:tr>
              <a:tr h="923265">
                <a:tc>
                  <a:txBody>
                    <a:bodyPr/>
                    <a:lstStyle/>
                    <a:p>
                      <a:r>
                        <a:rPr lang="de-AT" sz="2800" dirty="0">
                          <a:solidFill>
                            <a:srgbClr val="C00000"/>
                          </a:solidFill>
                        </a:rPr>
                        <a:t>1930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de-AT" dirty="0"/>
                        <a:t>Baubeginn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73921729"/>
                  </a:ext>
                </a:extLst>
              </a:tr>
              <a:tr h="923265">
                <a:tc>
                  <a:txBody>
                    <a:bodyPr/>
                    <a:lstStyle/>
                    <a:p>
                      <a:r>
                        <a:rPr lang="de-AT" sz="2800" dirty="0">
                          <a:solidFill>
                            <a:srgbClr val="C00000"/>
                          </a:solidFill>
                        </a:rPr>
                        <a:t>1935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de-AT" dirty="0"/>
                        <a:t>Eröffnung der Großglockner Hochalpenstraße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1496189"/>
                  </a:ext>
                </a:extLst>
              </a:tr>
            </a:tbl>
          </a:graphicData>
        </a:graphic>
      </p:graphicFrame>
      <p:pic>
        <p:nvPicPr>
          <p:cNvPr id="11" name="Inhaltsplatzhalter 10">
            <a:extLst>
              <a:ext uri="{FF2B5EF4-FFF2-40B4-BE49-F238E27FC236}">
                <a16:creationId xmlns:a16="http://schemas.microsoft.com/office/drawing/2014/main" id="{52BF6340-903D-4D62-B8FF-6BA7A5F080E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3899" y="0"/>
            <a:ext cx="4480101" cy="5715000"/>
          </a:xfr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DC441671-DCD6-49C2-A9E8-53904744623A}"/>
              </a:ext>
            </a:extLst>
          </p:cNvPr>
          <p:cNvSpPr txBox="1"/>
          <p:nvPr/>
        </p:nvSpPr>
        <p:spPr>
          <a:xfrm>
            <a:off x="8098972" y="5431464"/>
            <a:ext cx="107550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© Grossglockner.at</a:t>
            </a:r>
            <a:endParaRPr lang="de-AT" sz="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5956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EE1EE7-2752-432B-8E56-E8890EB18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Daten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67AD712-DBDE-4438-A44A-24B8121BD2B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de-DE" dirty="0"/>
              <a:t>26 Monate Bauzeit</a:t>
            </a:r>
          </a:p>
          <a:p>
            <a:r>
              <a:rPr lang="de-DE" dirty="0"/>
              <a:t>3200 Arbeiter</a:t>
            </a:r>
          </a:p>
          <a:p>
            <a:r>
              <a:rPr lang="de-DE" dirty="0"/>
              <a:t>870.000 m³ Erde und Fels wurden bewegt</a:t>
            </a:r>
          </a:p>
          <a:p>
            <a:r>
              <a:rPr lang="de-DE" dirty="0"/>
              <a:t>115.750 m³ Mauerwerk </a:t>
            </a:r>
          </a:p>
          <a:p>
            <a:r>
              <a:rPr lang="de-DE" dirty="0"/>
              <a:t>67 Brücken</a:t>
            </a:r>
          </a:p>
          <a:p>
            <a:r>
              <a:rPr lang="de-DE" dirty="0"/>
              <a:t>Baukosten umgerechnet ca. 54 Millionen Euro</a:t>
            </a:r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0BF33C35-6D16-47E0-8599-7FACB6D4165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5405" y="0"/>
            <a:ext cx="4508595" cy="5715000"/>
          </a:xfr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0776D798-1CB3-4D14-A50E-B374040EAB76}"/>
              </a:ext>
            </a:extLst>
          </p:cNvPr>
          <p:cNvSpPr txBox="1"/>
          <p:nvPr/>
        </p:nvSpPr>
        <p:spPr>
          <a:xfrm>
            <a:off x="8078295" y="5448058"/>
            <a:ext cx="99257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© Grossglockner.at</a:t>
            </a:r>
            <a:endParaRPr lang="de-AT" sz="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3199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nhaltsplatzhalter 8">
            <a:extLst>
              <a:ext uri="{FF2B5EF4-FFF2-40B4-BE49-F238E27FC236}">
                <a16:creationId xmlns:a16="http://schemas.microsoft.com/office/drawing/2014/main" id="{00EF8C97-2404-45CE-9ED1-CFF69777053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3750" y="0"/>
            <a:ext cx="4540250" cy="5715000"/>
          </a:xfr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AE2A4ED2-2527-4C68-BAE4-123533FAE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Daten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E460AAA-F3E3-42D0-ADAC-188E0F87C1A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de-DE" dirty="0"/>
              <a:t>Von Mai bis November geöffnet</a:t>
            </a:r>
          </a:p>
          <a:p>
            <a:r>
              <a:rPr lang="de-DE" dirty="0"/>
              <a:t>38 Kilometer Streckenlänge</a:t>
            </a:r>
          </a:p>
          <a:p>
            <a:r>
              <a:rPr lang="de-DE" dirty="0"/>
              <a:t>1748 Meter Höhenunterschied</a:t>
            </a:r>
          </a:p>
          <a:p>
            <a:r>
              <a:rPr lang="de-DE" dirty="0"/>
              <a:t>Bis 14 Prozent Steigung</a:t>
            </a:r>
          </a:p>
          <a:p>
            <a:r>
              <a:rPr lang="de-DE" dirty="0"/>
              <a:t>36 Kehren</a:t>
            </a:r>
          </a:p>
          <a:p>
            <a:r>
              <a:rPr lang="de-DE" dirty="0"/>
              <a:t>Höchster Punkt: 2571 m (Parkplatz Edelweißspitze)</a:t>
            </a:r>
            <a:endParaRPr lang="de-AT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02326581-966D-4C1D-B2E8-78C578359D70}"/>
              </a:ext>
            </a:extLst>
          </p:cNvPr>
          <p:cNvSpPr txBox="1"/>
          <p:nvPr/>
        </p:nvSpPr>
        <p:spPr>
          <a:xfrm>
            <a:off x="3193143" y="5147469"/>
            <a:ext cx="13217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600" dirty="0" err="1">
                <a:solidFill>
                  <a:schemeClr val="accent1">
                    <a:lumMod val="75000"/>
                  </a:schemeClr>
                </a:solidFill>
              </a:rPr>
              <a:t>Fuscher</a:t>
            </a:r>
            <a:r>
              <a:rPr lang="de-AT" sz="1600" dirty="0">
                <a:solidFill>
                  <a:schemeClr val="accent1">
                    <a:lumMod val="75000"/>
                  </a:schemeClr>
                </a:solidFill>
              </a:rPr>
              <a:t> Törl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3E3BA64F-D601-40FC-982D-E7E5CEA1D25B}"/>
              </a:ext>
            </a:extLst>
          </p:cNvPr>
          <p:cNvSpPr txBox="1"/>
          <p:nvPr/>
        </p:nvSpPr>
        <p:spPr>
          <a:xfrm>
            <a:off x="8379372" y="5530334"/>
            <a:ext cx="992178" cy="184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© Grossglockner.at</a:t>
            </a:r>
            <a:endParaRPr lang="de-AT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34985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E5C31C-5B41-4538-9A67-9733F2C22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Klimazonen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75B9E5D-0F99-4DCE-BB24-3C339CF042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4653288" cy="3626115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de-DE" dirty="0"/>
              <a:t>Die Großglockner Hochalpenstraße führt über 1.500 Höhenmeter durch fast alle außertropischen Klima- und Vegetationszonen.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de-DE" dirty="0"/>
              <a:t>Dies entspricht einer 4.000 km langen naturgeschichtlichen Reise von den Tauern bis in die Arktis.</a:t>
            </a:r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F1AA1984-9AE3-42C9-8B5D-D331411246E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5426" y="-1"/>
            <a:ext cx="3498574" cy="5707051"/>
          </a:xfrm>
        </p:spPr>
      </p:pic>
    </p:spTree>
    <p:extLst>
      <p:ext uri="{BB962C8B-B14F-4D97-AF65-F5344CB8AC3E}">
        <p14:creationId xmlns:p14="http://schemas.microsoft.com/office/powerpoint/2010/main" val="4234092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CDA7F07-1641-4C92-BDBE-2E2CAF1C0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Informationen entlang der Straße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2447FDE-51EF-4DBE-BA84-A6EB515FC0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521355"/>
            <a:ext cx="3886200" cy="2023470"/>
          </a:xfrm>
        </p:spPr>
        <p:txBody>
          <a:bodyPr>
            <a:normAutofit fontScale="92500" lnSpcReduction="10000"/>
          </a:bodyPr>
          <a:lstStyle/>
          <a:p>
            <a:r>
              <a:rPr lang="de-AT" dirty="0" err="1"/>
              <a:t>Pfiffkar</a:t>
            </a:r>
            <a:endParaRPr lang="de-AT" dirty="0"/>
          </a:p>
          <a:p>
            <a:r>
              <a:rPr lang="de-AT" dirty="0" err="1"/>
              <a:t>Hochmais</a:t>
            </a:r>
            <a:endParaRPr lang="de-AT" dirty="0"/>
          </a:p>
          <a:p>
            <a:r>
              <a:rPr lang="de-AT" dirty="0"/>
              <a:t>Alpine Naturschau (Haslauer Haus)</a:t>
            </a:r>
          </a:p>
          <a:p>
            <a:r>
              <a:rPr lang="de-AT" dirty="0"/>
              <a:t>Edelweißspitze</a:t>
            </a:r>
          </a:p>
          <a:p>
            <a:r>
              <a:rPr lang="de-AT" dirty="0" err="1"/>
              <a:t>Fuscher</a:t>
            </a:r>
            <a:r>
              <a:rPr lang="de-AT" dirty="0"/>
              <a:t> Törl</a:t>
            </a:r>
          </a:p>
          <a:p>
            <a:r>
              <a:rPr lang="de-AT" dirty="0"/>
              <a:t>Infostelle Greifvögel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F18D8CF-5BFB-4481-AB88-1344EE26E5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2170177"/>
          </a:xfrm>
        </p:spPr>
        <p:txBody>
          <a:bodyPr>
            <a:normAutofit fontScale="92500" lnSpcReduction="10000"/>
          </a:bodyPr>
          <a:lstStyle/>
          <a:p>
            <a:r>
              <a:rPr lang="de-DE" dirty="0" err="1"/>
              <a:t>Fuscher</a:t>
            </a:r>
            <a:r>
              <a:rPr lang="de-DE" dirty="0"/>
              <a:t> Lacke</a:t>
            </a:r>
          </a:p>
          <a:p>
            <a:r>
              <a:rPr lang="de-DE" dirty="0"/>
              <a:t>Geologischer </a:t>
            </a:r>
            <a:r>
              <a:rPr lang="de-DE" dirty="0" err="1"/>
              <a:t>Lehrweg</a:t>
            </a:r>
            <a:endParaRPr lang="de-DE" dirty="0"/>
          </a:p>
          <a:p>
            <a:r>
              <a:rPr lang="de-DE" dirty="0" err="1"/>
              <a:t>Hochtor</a:t>
            </a:r>
            <a:endParaRPr lang="de-DE" dirty="0"/>
          </a:p>
          <a:p>
            <a:r>
              <a:rPr lang="de-DE" dirty="0"/>
              <a:t>Schöneck</a:t>
            </a:r>
          </a:p>
          <a:p>
            <a:r>
              <a:rPr lang="de-DE" dirty="0"/>
              <a:t>Kaiser-Franz-Josephs-Höhe</a:t>
            </a:r>
            <a:endParaRPr lang="de-AT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A2764452-D9F2-4B37-80FF-6C776CF238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544824"/>
            <a:ext cx="9144000" cy="2170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3753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EDCD60-5B0C-468D-9C41-4074A730F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258" y="304271"/>
            <a:ext cx="8553332" cy="894104"/>
          </a:xfrm>
        </p:spPr>
        <p:txBody>
          <a:bodyPr>
            <a:normAutofit/>
          </a:bodyPr>
          <a:lstStyle/>
          <a:p>
            <a:r>
              <a:rPr lang="de-AT" dirty="0"/>
              <a:t>Schneeräumung 1936</a:t>
            </a:r>
            <a:br>
              <a:rPr lang="de-AT" dirty="0"/>
            </a:br>
            <a:r>
              <a:rPr lang="de-DE" sz="2200" dirty="0"/>
              <a:t>350 Männer, 70 Tage, ca. 250.000 m³ Schnee!</a:t>
            </a:r>
            <a:endParaRPr lang="de-AT" sz="2200" dirty="0"/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256929DB-7277-4B76-A9C8-CF9738AD992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430842"/>
            <a:ext cx="5992194" cy="4298400"/>
          </a:xfrm>
        </p:spPr>
      </p:pic>
      <p:pic>
        <p:nvPicPr>
          <p:cNvPr id="8" name="Inhaltsplatzhalter 7">
            <a:extLst>
              <a:ext uri="{FF2B5EF4-FFF2-40B4-BE49-F238E27FC236}">
                <a16:creationId xmlns:a16="http://schemas.microsoft.com/office/drawing/2014/main" id="{1E681B1D-3CD5-4845-8E44-D082B97E4D3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7893" y="1424734"/>
            <a:ext cx="3139810" cy="4298400"/>
          </a:xfr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C5DB8926-7E91-4E22-BFE8-201C1E884D86}"/>
              </a:ext>
            </a:extLst>
          </p:cNvPr>
          <p:cNvSpPr txBox="1"/>
          <p:nvPr/>
        </p:nvSpPr>
        <p:spPr>
          <a:xfrm>
            <a:off x="8098972" y="5431464"/>
            <a:ext cx="107550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© Grossglockner.at</a:t>
            </a:r>
            <a:endParaRPr lang="de-AT" sz="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6406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D58F3E-EB35-4034-A9F0-20C1095BD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Schneeräumung ab 1953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900668DD-7063-4675-A750-F43B444B1A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9796" y="3925118"/>
            <a:ext cx="2661805" cy="1104636"/>
          </a:xfrm>
          <a:solidFill>
            <a:schemeClr val="bg1">
              <a:alpha val="50000"/>
            </a:schemeClr>
          </a:solidFill>
        </p:spPr>
        <p:txBody>
          <a:bodyPr/>
          <a:lstStyle/>
          <a:p>
            <a:r>
              <a:rPr lang="de-DE" dirty="0"/>
              <a:t>Rotationspflüge räumen in 25 Tagen 600.000 m³ Schnee</a:t>
            </a:r>
            <a:endParaRPr lang="de-AT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8C30AFB-1026-4938-8861-8F19D3F477BA}"/>
              </a:ext>
            </a:extLst>
          </p:cNvPr>
          <p:cNvSpPr txBox="1"/>
          <p:nvPr/>
        </p:nvSpPr>
        <p:spPr>
          <a:xfrm>
            <a:off x="8098972" y="5431464"/>
            <a:ext cx="107550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© Grossglockner.at</a:t>
            </a:r>
            <a:endParaRPr lang="de-AT" sz="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02028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92BC81-3934-49D0-86DD-079AE0CA3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Kaiser-Franz-Josephs-Höhe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8225309-88FE-4C8E-92B8-8B51F1A503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21354"/>
            <a:ext cx="3714750" cy="3626115"/>
          </a:xfrm>
        </p:spPr>
        <p:txBody>
          <a:bodyPr/>
          <a:lstStyle/>
          <a:p>
            <a:r>
              <a:rPr lang="de-DE" dirty="0"/>
              <a:t>In 2369 m Meereshöhe</a:t>
            </a:r>
          </a:p>
          <a:p>
            <a:r>
              <a:rPr lang="de-DE" dirty="0"/>
              <a:t>Aussicht auf:</a:t>
            </a:r>
          </a:p>
          <a:p>
            <a:pPr lvl="1"/>
            <a:r>
              <a:rPr lang="de-DE" dirty="0"/>
              <a:t>Großglockner</a:t>
            </a:r>
          </a:p>
          <a:p>
            <a:pPr lvl="1"/>
            <a:r>
              <a:rPr lang="de-DE" dirty="0" err="1"/>
              <a:t>Pasterze</a:t>
            </a:r>
            <a:r>
              <a:rPr lang="de-DE" dirty="0"/>
              <a:t> (Gletscher)</a:t>
            </a:r>
          </a:p>
          <a:p>
            <a:r>
              <a:rPr lang="de-DE" dirty="0"/>
              <a:t>Besucherzentrum mit Ausstellungen und Shops</a:t>
            </a:r>
          </a:p>
          <a:p>
            <a:r>
              <a:rPr lang="de-DE" dirty="0"/>
              <a:t>Ausgangspunkt für den Gamsgrubenweg</a:t>
            </a:r>
            <a:endParaRPr lang="de-AT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C048EA4D-4D59-475E-A53E-BADC83C3603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24000" y="1454277"/>
            <a:ext cx="4320000" cy="2880000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1A04E7B-E4EA-4F50-A779-0FCD67A8D63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267200"/>
            <a:ext cx="6100282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6707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3B24B7CA-7B39-4F76-BB77-1382474564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317500"/>
            <a:ext cx="7620000" cy="5080000"/>
          </a:xfr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A84D0F22-81D1-49EC-9A82-B3D6B1C14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304271"/>
            <a:ext cx="5417127" cy="610129"/>
          </a:xfrm>
          <a:solidFill>
            <a:schemeClr val="bg1">
              <a:alpha val="48000"/>
            </a:schemeClr>
          </a:solidFill>
        </p:spPr>
        <p:txBody>
          <a:bodyPr/>
          <a:lstStyle/>
          <a:p>
            <a:r>
              <a:rPr lang="de-AT" dirty="0"/>
              <a:t>Wanderung Gamsgrubenweg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C6F27F0C-6295-4FD3-93EF-AD1C54EC84C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122" y="3728830"/>
            <a:ext cx="2029573" cy="1681899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Pfeil: nach rechts 7">
            <a:extLst>
              <a:ext uri="{FF2B5EF4-FFF2-40B4-BE49-F238E27FC236}">
                <a16:creationId xmlns:a16="http://schemas.microsoft.com/office/drawing/2014/main" id="{038556F1-1BC3-4188-A9CE-60B14DE59897}"/>
              </a:ext>
            </a:extLst>
          </p:cNvPr>
          <p:cNvSpPr/>
          <p:nvPr/>
        </p:nvSpPr>
        <p:spPr>
          <a:xfrm rot="20231150">
            <a:off x="5158825" y="2770747"/>
            <a:ext cx="2506027" cy="491459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40000" lnSpcReduction="20000"/>
          </a:bodyPr>
          <a:lstStyle/>
          <a:p>
            <a:pPr algn="ctr"/>
            <a:r>
              <a:rPr lang="de-AT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Panoramaweg mit Blick auf Großglockner und Pasterze</a:t>
            </a:r>
          </a:p>
        </p:txBody>
      </p:sp>
    </p:spTree>
    <p:extLst>
      <p:ext uri="{BB962C8B-B14F-4D97-AF65-F5344CB8AC3E}">
        <p14:creationId xmlns:p14="http://schemas.microsoft.com/office/powerpoint/2010/main" val="407542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CF9EBD-94EE-4F72-8C23-FF653FE61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72" y="1825339"/>
            <a:ext cx="3081704" cy="1522771"/>
          </a:xfrm>
        </p:spPr>
        <p:txBody>
          <a:bodyPr>
            <a:normAutofit fontScale="90000"/>
          </a:bodyPr>
          <a:lstStyle/>
          <a:p>
            <a:r>
              <a:rPr 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Die </a:t>
            </a:r>
            <a:r>
              <a:rPr lang="de-DE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Pasterze</a:t>
            </a:r>
            <a:r>
              <a:rPr 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  </a:t>
            </a:r>
            <a:br>
              <a:rPr 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8km langer Gletscher </a:t>
            </a:r>
            <a:br>
              <a:rPr lang="de-D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de-D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de-DE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ist leider Geschichte</a:t>
            </a:r>
            <a:r>
              <a:rPr lang="de-D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de-AT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Gerade Verbindung mit Pfeil 4">
            <a:extLst>
              <a:ext uri="{FF2B5EF4-FFF2-40B4-BE49-F238E27FC236}">
                <a16:creationId xmlns:a16="http://schemas.microsoft.com/office/drawing/2014/main" id="{3AE4EAD1-F9BC-48B4-996B-FB27CCE27EBD}"/>
              </a:ext>
            </a:extLst>
          </p:cNvPr>
          <p:cNvCxnSpPr>
            <a:cxnSpLocks/>
          </p:cNvCxnSpPr>
          <p:nvPr/>
        </p:nvCxnSpPr>
        <p:spPr>
          <a:xfrm flipH="1" flipV="1">
            <a:off x="3978519" y="4615963"/>
            <a:ext cx="707781" cy="272560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feld 5">
            <a:extLst>
              <a:ext uri="{FF2B5EF4-FFF2-40B4-BE49-F238E27FC236}">
                <a16:creationId xmlns:a16="http://schemas.microsoft.com/office/drawing/2014/main" id="{803E80BA-9282-4EEE-AE19-EFF94B4DCBDA}"/>
              </a:ext>
            </a:extLst>
          </p:cNvPr>
          <p:cNvSpPr txBox="1"/>
          <p:nvPr/>
        </p:nvSpPr>
        <p:spPr>
          <a:xfrm>
            <a:off x="8098972" y="5431464"/>
            <a:ext cx="107550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© Grossglockner.at</a:t>
            </a:r>
            <a:endParaRPr lang="de-AT" sz="800" dirty="0"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3526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CF9EBD-94EE-4F72-8C23-FF653FE61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72" y="1825339"/>
            <a:ext cx="3081704" cy="1522771"/>
          </a:xfrm>
        </p:spPr>
        <p:txBody>
          <a:bodyPr>
            <a:normAutofit/>
          </a:bodyPr>
          <a:lstStyle/>
          <a:p>
            <a:r>
              <a:rPr 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Die </a:t>
            </a:r>
            <a:r>
              <a:rPr lang="de-DE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Pasterze</a:t>
            </a:r>
            <a:r>
              <a:rPr 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  </a:t>
            </a:r>
            <a:br>
              <a:rPr lang="de-D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hat sich weit zurückgezogen!</a:t>
            </a:r>
            <a:endParaRPr lang="de-AT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803E80BA-9282-4EEE-AE19-EFF94B4DCBDA}"/>
              </a:ext>
            </a:extLst>
          </p:cNvPr>
          <p:cNvSpPr txBox="1"/>
          <p:nvPr/>
        </p:nvSpPr>
        <p:spPr>
          <a:xfrm>
            <a:off x="8098972" y="5431464"/>
            <a:ext cx="107550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© Grossglockner.at</a:t>
            </a:r>
            <a:endParaRPr lang="de-AT" sz="800" dirty="0"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4509D2A8-D144-47E0-B171-F67F4D9D6FE2}"/>
              </a:ext>
            </a:extLst>
          </p:cNvPr>
          <p:cNvSpPr txBox="1"/>
          <p:nvPr/>
        </p:nvSpPr>
        <p:spPr>
          <a:xfrm>
            <a:off x="6831426" y="2857500"/>
            <a:ext cx="2076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>
                <a:solidFill>
                  <a:schemeClr val="bg1"/>
                </a:solidFill>
              </a:rPr>
              <a:t>Gletscherhöhe 2015</a:t>
            </a:r>
          </a:p>
        </p:txBody>
      </p:sp>
    </p:spTree>
    <p:extLst>
      <p:ext uri="{BB962C8B-B14F-4D97-AF65-F5344CB8AC3E}">
        <p14:creationId xmlns:p14="http://schemas.microsoft.com/office/powerpoint/2010/main" val="1640394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E9808A-88A9-4448-A8D0-592A44BB1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Gletscher im Klimawandel</a:t>
            </a:r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E0DE7E85-63BC-41FF-925B-2031A186ED3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50" y="1249510"/>
            <a:ext cx="3240000" cy="2025264"/>
          </a:xfrm>
          <a:ln w="1905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Inhaltsplatzhalter 7">
            <a:extLst>
              <a:ext uri="{FF2B5EF4-FFF2-40B4-BE49-F238E27FC236}">
                <a16:creationId xmlns:a16="http://schemas.microsoft.com/office/drawing/2014/main" id="{936D13D5-2FDF-4E0D-8809-5A720ED9E69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8651" y="3392082"/>
            <a:ext cx="3240000" cy="2207224"/>
          </a:xfrm>
          <a:ln w="1905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11" name="Diagramm 10">
            <a:extLst>
              <a:ext uri="{FF2B5EF4-FFF2-40B4-BE49-F238E27FC236}">
                <a16:creationId xmlns:a16="http://schemas.microsoft.com/office/drawing/2014/main" id="{5695D4BD-CE17-4810-95DB-9EB1219099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97399472"/>
              </p:ext>
            </p:extLst>
          </p:nvPr>
        </p:nvGraphicFramePr>
        <p:xfrm>
          <a:off x="4440381" y="1249510"/>
          <a:ext cx="4378037" cy="2657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Rechteck: abgerundete Ecken 11">
            <a:extLst>
              <a:ext uri="{FF2B5EF4-FFF2-40B4-BE49-F238E27FC236}">
                <a16:creationId xmlns:a16="http://schemas.microsoft.com/office/drawing/2014/main" id="{D2924BF4-8C41-4713-B11B-2FED06A03C08}"/>
              </a:ext>
            </a:extLst>
          </p:cNvPr>
          <p:cNvSpPr/>
          <p:nvPr/>
        </p:nvSpPr>
        <p:spPr>
          <a:xfrm>
            <a:off x="3622964" y="2778595"/>
            <a:ext cx="741218" cy="36714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b="1" dirty="0">
                <a:solidFill>
                  <a:srgbClr val="C00000"/>
                </a:solidFill>
              </a:rPr>
              <a:t>1890</a:t>
            </a:r>
          </a:p>
        </p:txBody>
      </p:sp>
      <p:sp>
        <p:nvSpPr>
          <p:cNvPr id="13" name="Rechteck: abgerundete Ecken 12">
            <a:extLst>
              <a:ext uri="{FF2B5EF4-FFF2-40B4-BE49-F238E27FC236}">
                <a16:creationId xmlns:a16="http://schemas.microsoft.com/office/drawing/2014/main" id="{0806F9E6-2211-4D9D-9204-D78CAB41C3B2}"/>
              </a:ext>
            </a:extLst>
          </p:cNvPr>
          <p:cNvSpPr/>
          <p:nvPr/>
        </p:nvSpPr>
        <p:spPr>
          <a:xfrm>
            <a:off x="3622964" y="4890655"/>
            <a:ext cx="741218" cy="36714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b="1" dirty="0">
                <a:solidFill>
                  <a:srgbClr val="C00000"/>
                </a:solidFill>
              </a:rPr>
              <a:t>2023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C8F1915E-FE75-4F76-94CD-B603C2D75935}"/>
              </a:ext>
            </a:extLst>
          </p:cNvPr>
          <p:cNvSpPr txBox="1"/>
          <p:nvPr/>
        </p:nvSpPr>
        <p:spPr>
          <a:xfrm>
            <a:off x="4897582" y="4057471"/>
            <a:ext cx="381692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Gletscher ziehen sich zurück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Beobachtungen seit 1850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80% der Gletscher in Österreich werden bis 2050 verschwinden.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96487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12" grpId="0" animBg="1"/>
      <p:bldP spid="13" grpId="0" animBg="1"/>
      <p:bldP spid="17" grpId="0"/>
    </p:bld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305</Words>
  <Application>Microsoft Office PowerPoint</Application>
  <PresentationFormat>Bildschirmpräsentation (16:10)</PresentationFormat>
  <Paragraphs>75</Paragraphs>
  <Slides>14</Slides>
  <Notes>0</Notes>
  <HiddenSlides>1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Symbol</vt:lpstr>
      <vt:lpstr>Office</vt:lpstr>
      <vt:lpstr>Großglockner-Hochalpenstraße</vt:lpstr>
      <vt:lpstr>Aus der Vergangenheit</vt:lpstr>
      <vt:lpstr>Bau der Straße</vt:lpstr>
      <vt:lpstr>Daten</vt:lpstr>
      <vt:lpstr>Daten</vt:lpstr>
      <vt:lpstr>Klimazonen</vt:lpstr>
      <vt:lpstr>Informationen entlang der Straße</vt:lpstr>
      <vt:lpstr>Schneeräumung 1936 350 Männer, 70 Tage, ca. 250.000 m³ Schnee!</vt:lpstr>
      <vt:lpstr>Schneeräumung ab 1953</vt:lpstr>
      <vt:lpstr>Kaiser-Franz-Josephs-Höhe</vt:lpstr>
      <vt:lpstr>Wanderung Gamsgrubenweg</vt:lpstr>
      <vt:lpstr>Die Pasterze -    8km langer Gletscher   - ist leider Geschichte!</vt:lpstr>
      <vt:lpstr>Die Pasterze -    hat sich weit zurückgezogen!</vt:lpstr>
      <vt:lpstr>Gletscher im Klimawandel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Großglockner-Hochalpenstraße</dc:title>
  <dc:creator>Alois Klotz</dc:creator>
  <cp:lastModifiedBy>Easy4me</cp:lastModifiedBy>
  <cp:revision>25</cp:revision>
  <dcterms:created xsi:type="dcterms:W3CDTF">2021-01-31T19:26:14Z</dcterms:created>
  <dcterms:modified xsi:type="dcterms:W3CDTF">2023-09-02T18:26:56Z</dcterms:modified>
</cp:coreProperties>
</file>