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  <p:sldMasterId id="2147483744" r:id="rId2"/>
    <p:sldMasterId id="2147483756" r:id="rId3"/>
  </p:sldMasterIdLst>
  <p:notesMasterIdLst>
    <p:notesMasterId r:id="rId17"/>
  </p:notesMasterIdLst>
  <p:sldIdLst>
    <p:sldId id="256" r:id="rId4"/>
    <p:sldId id="257" r:id="rId5"/>
    <p:sldId id="265" r:id="rId6"/>
    <p:sldId id="266" r:id="rId7"/>
    <p:sldId id="258" r:id="rId8"/>
    <p:sldId id="259" r:id="rId9"/>
    <p:sldId id="260" r:id="rId10"/>
    <p:sldId id="261" r:id="rId11"/>
    <p:sldId id="262" r:id="rId12"/>
    <p:sldId id="264" r:id="rId13"/>
    <p:sldId id="263" r:id="rId14"/>
    <p:sldId id="268" r:id="rId15"/>
    <p:sldId id="269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AE3F3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388" autoAdjust="0"/>
    <p:restoredTop sz="86965" autoAdjust="0"/>
  </p:normalViewPr>
  <p:slideViewPr>
    <p:cSldViewPr snapToGrid="0">
      <p:cViewPr varScale="1">
        <p:scale>
          <a:sx n="130" d="100"/>
          <a:sy n="130" d="100"/>
        </p:scale>
        <p:origin x="138" y="3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2" d="100"/>
          <a:sy n="102" d="100"/>
        </p:scale>
        <p:origin x="239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ED3976-52F9-4356-954C-CF29BE2F394B}" type="datetimeFigureOut">
              <a:rPr lang="de-AT" smtClean="0"/>
              <a:t>07.12.2021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6C515F-9CA4-42DC-A381-30BECB16801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720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C515F-9CA4-42DC-A381-30BECB168012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12215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C515F-9CA4-42DC-A381-30BECB168012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67343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C515F-9CA4-42DC-A381-30BECB168012}" type="slidenum">
              <a:rPr lang="de-AT" smtClean="0"/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64750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C515F-9CA4-42DC-A381-30BECB168012}" type="slidenum">
              <a:rPr lang="de-AT" smtClean="0"/>
              <a:t>12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64659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6C515F-9CA4-42DC-A381-30BECB168012}" type="slidenum">
              <a:rPr lang="de-AT" smtClean="0"/>
              <a:t>13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52187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5B12-4F5E-486F-AE9E-01C97F089550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3847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7EF5-0E48-4A6A-8414-65624E711E64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075" y="109401"/>
            <a:ext cx="719661" cy="71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95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E2C5-5EC5-4533-A333-80D8D8B6849E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8446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4812-EA02-482C-B839-0800B12D62D2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2299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0D5E3-AFE7-41D9-8A2A-1A1D2A3F5DC9}" type="datetime1">
              <a:rPr lang="de-AT" smtClean="0"/>
              <a:t>07.12.2021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8954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2777-7D45-47E3-BFBD-BCFCEB032054}" type="datetime1">
              <a:rPr lang="de-AT" smtClean="0"/>
              <a:t>07.12.2021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7042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5C1ED-6EA6-4023-B225-5C72C03799FA}" type="datetime1">
              <a:rPr lang="de-AT" smtClean="0"/>
              <a:t>07.12.2021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8132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E566B-0B17-4B8B-AEDB-696DDFCD7074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827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4DE3-9E9A-47CB-A985-4546081DF133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6740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A6C12-A82E-418D-AFBB-B9649B1EDB35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6447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BAC2-E31A-471A-A5D7-9F6003692E5B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5515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5B12-4F5E-486F-AE9E-01C97F089550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25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7EF5-0E48-4A6A-8414-65624E711E64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Grafik 7">
            <a:extLst>
              <a:ext uri="{FF2B5EF4-FFF2-40B4-BE49-F238E27FC236}">
                <a16:creationId xmlns:a16="http://schemas.microsoft.com/office/drawing/2014/main" id="{22E7593D-7CC7-4A65-822C-60519772B0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075" y="109401"/>
            <a:ext cx="719661" cy="71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20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E2C5-5EC5-4533-A333-80D8D8B6849E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82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4812-EA02-482C-B839-0800B12D62D2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1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0D5E3-AFE7-41D9-8A2A-1A1D2A3F5DC9}" type="datetime1">
              <a:rPr lang="de-AT" smtClean="0"/>
              <a:t>07.12.2021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98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2777-7D45-47E3-BFBD-BCFCEB032054}" type="datetime1">
              <a:rPr lang="de-AT" smtClean="0"/>
              <a:t>07.12.2021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67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5C1ED-6EA6-4023-B225-5C72C03799FA}" type="datetime1">
              <a:rPr lang="de-AT" smtClean="0"/>
              <a:t>07.12.2021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8243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E566B-0B17-4B8B-AEDB-696DDFCD7074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47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3D64DE3-9E9A-47CB-A985-4546081DF133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4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A6C12-A82E-418D-AFBB-B9649B1EDB35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27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BAC2-E31A-471A-A5D7-9F6003692E5B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800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5B12-4F5E-486F-AE9E-01C97F089550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75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D7EF5-0E48-4A6A-8414-65624E711E64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Grafik 7">
            <a:extLst>
              <a:ext uri="{FF2B5EF4-FFF2-40B4-BE49-F238E27FC236}">
                <a16:creationId xmlns:a16="http://schemas.microsoft.com/office/drawing/2014/main" id="{7965D604-0786-46A5-A876-A06510E03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5075" y="109401"/>
            <a:ext cx="719661" cy="71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79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E2C5-5EC5-4533-A333-80D8D8B6849E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274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4812-EA02-482C-B839-0800B12D62D2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992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0D5E3-AFE7-41D9-8A2A-1A1D2A3F5DC9}" type="datetime1">
              <a:rPr lang="de-AT" smtClean="0"/>
              <a:t>07.12.2021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017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2777-7D45-47E3-BFBD-BCFCEB032054}" type="datetime1">
              <a:rPr lang="de-AT" smtClean="0"/>
              <a:t>07.12.2021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40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5C1ED-6EA6-4023-B225-5C72C03799FA}" type="datetime1">
              <a:rPr lang="de-AT" smtClean="0"/>
              <a:t>07.12.2021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8476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E566B-0B17-4B8B-AEDB-696DDFCD7074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790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3D64DE3-9E9A-47CB-A985-4546081DF133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31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A6C12-A82E-418D-AFBB-B9649B1EDB35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18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BAC2-E31A-471A-A5D7-9F6003692E5B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78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2AB7A-101B-4628-B0B0-2E45111D066F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43737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2AB7A-101B-4628-B0B0-2E45111D066F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035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2AB7A-101B-4628-B0B0-2E45111D066F}" type="datetime1">
              <a:rPr lang="de-AT" smtClean="0"/>
              <a:t>07.12.2021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CB8573A-3965-4B1A-8CB1-24A3FAA62984}" type="slidenum">
              <a:rPr lang="de-AT" smtClean="0"/>
              <a:t>‹Nr.›</a:t>
            </a:fld>
            <a:endParaRPr lang="de-AT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282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2.jpe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2289"/>
            <a:ext cx="12192000" cy="440787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Gletscherwelt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Gletscher, Vegetation und Tierwelt</a:t>
            </a:r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8249C-D3FA-4065-9A40-5BDF06124394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7158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Gletscherzunge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12079" y="5949184"/>
            <a:ext cx="11641667" cy="48548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DE" dirty="0"/>
              <a:t>Die Gletscherzunge war früher länger und hinterließ eine Endmoräne, die heute den See staut.</a:t>
            </a:r>
            <a:endParaRPr lang="de-AT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" y="1597570"/>
            <a:ext cx="5795887" cy="4158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065" y="1597570"/>
            <a:ext cx="6264654" cy="4158000"/>
          </a:xfrm>
          <a:prstGeom prst="rect">
            <a:avLst/>
          </a:prstGeo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83984-BA74-4EBA-BCA8-AE652D377CA1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1920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Ufermoränen bzw. Seitenmoränen</a:t>
            </a:r>
            <a:endParaRPr lang="de-AT" dirty="0"/>
          </a:p>
        </p:txBody>
      </p:sp>
      <p:sp>
        <p:nvSpPr>
          <p:cNvPr id="5" name="Textfeld 4"/>
          <p:cNvSpPr txBox="1"/>
          <p:nvPr/>
        </p:nvSpPr>
        <p:spPr>
          <a:xfrm>
            <a:off x="8168113" y="2966331"/>
            <a:ext cx="35408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/>
              <a:t>Der Gletscher hat sich weit zurückgezogen.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de-DE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/>
              <a:t>Riesige Ufermoränen wurden vom ehemaligen Gletscher abgelagert.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de-DE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/>
              <a:t>Beachte die Personen in der Mitte des Bildes als Größenvergleich!</a:t>
            </a:r>
            <a:endParaRPr lang="de-AT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826240"/>
            <a:ext cx="8035201" cy="5040000"/>
          </a:xfrm>
          <a:prstGeom prst="rect">
            <a:avLst/>
          </a:prstGeo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C1491-8E0B-4DF9-A84C-758601BA2786}" type="datetime1">
              <a:rPr lang="de-AT" smtClean="0"/>
              <a:t>07.12.2021</a:t>
            </a:fld>
            <a:endParaRPr lang="de-AT"/>
          </a:p>
        </p:txBody>
      </p:sp>
      <p:sp>
        <p:nvSpPr>
          <p:cNvPr id="6" name="Ellipse 5"/>
          <p:cNvSpPr/>
          <p:nvPr/>
        </p:nvSpPr>
        <p:spPr>
          <a:xfrm>
            <a:off x="3373515" y="3915673"/>
            <a:ext cx="861134" cy="861134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7640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Gletscherschliff 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8204380" y="4804991"/>
            <a:ext cx="30058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Der Gletscher gleitet über den Felsuntergrund und schleift ihn durch sein Gewicht ab.</a:t>
            </a:r>
            <a:endParaRPr lang="de-AT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3948"/>
            <a:ext cx="7560000" cy="5024052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C62E6-8BE0-4859-8EF5-E5D8F3729078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2402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04613"/>
            <a:ext cx="6416427" cy="42624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Gletscherbach</a:t>
            </a:r>
            <a:endParaRPr lang="de-AT" dirty="0"/>
          </a:p>
        </p:txBody>
      </p:sp>
      <p:sp>
        <p:nvSpPr>
          <p:cNvPr id="7" name="Textfeld 6"/>
          <p:cNvSpPr txBox="1"/>
          <p:nvPr/>
        </p:nvSpPr>
        <p:spPr>
          <a:xfrm>
            <a:off x="1324661" y="5590858"/>
            <a:ext cx="4046329" cy="408623"/>
          </a:xfrm>
          <a:prstGeom prst="roundRect">
            <a:avLst/>
          </a:prstGeom>
          <a:solidFill>
            <a:srgbClr val="FFFFFF">
              <a:alpha val="47843"/>
            </a:srgb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de-DE" dirty="0"/>
              <a:t>Ein Bach gräbt sich in den Gletscher ein.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/>
          <a:srcRect l="8955" t="17020" r="18201" b="10638"/>
          <a:stretch/>
        </p:blipFill>
        <p:spPr>
          <a:xfrm>
            <a:off x="5628288" y="1617308"/>
            <a:ext cx="5803635" cy="4177862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Rechteck 10"/>
          <p:cNvSpPr/>
          <p:nvPr/>
        </p:nvSpPr>
        <p:spPr>
          <a:xfrm>
            <a:off x="3881336" y="3949430"/>
            <a:ext cx="1150492" cy="972766"/>
          </a:xfrm>
          <a:prstGeom prst="rect">
            <a:avLst/>
          </a:prstGeom>
          <a:solidFill>
            <a:schemeClr val="accent1">
              <a:alpha val="41000"/>
            </a:schemeClr>
          </a:solidFill>
          <a:ln w="603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cxnSp>
        <p:nvCxnSpPr>
          <p:cNvPr id="13" name="Gerader Verbinder 12"/>
          <p:cNvCxnSpPr>
            <a:stCxn id="11" idx="3"/>
          </p:cNvCxnSpPr>
          <p:nvPr/>
        </p:nvCxnSpPr>
        <p:spPr>
          <a:xfrm flipV="1">
            <a:off x="5031828" y="3949430"/>
            <a:ext cx="596460" cy="48638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3B3E6-2C36-4CFF-87A5-CF84A2399ECB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8923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Gletschermilch</a:t>
            </a:r>
            <a:endParaRPr lang="de-AT" dirty="0"/>
          </a:p>
        </p:txBody>
      </p:sp>
      <p:sp>
        <p:nvSpPr>
          <p:cNvPr id="5" name="Rechteck 4"/>
          <p:cNvSpPr/>
          <p:nvPr/>
        </p:nvSpPr>
        <p:spPr>
          <a:xfrm>
            <a:off x="8178800" y="2795414"/>
            <a:ext cx="393213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AT" b="1" dirty="0"/>
              <a:t>Gletschermilch</a:t>
            </a:r>
            <a:r>
              <a:rPr lang="de-AT" dirty="0"/>
              <a:t> bezeichnet das grau oder weiß getrübte Abflusswasser eines Gletschers. </a:t>
            </a:r>
          </a:p>
          <a:p>
            <a:endParaRPr lang="de-AT" dirty="0"/>
          </a:p>
          <a:p>
            <a:r>
              <a:rPr lang="de-AT" dirty="0"/>
              <a:t>Die Trübung entsteht durch den Transport fein zerriebenen Gesteins im Wasser</a:t>
            </a:r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8000"/>
            <a:ext cx="7586991" cy="5040000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89C3-1313-42C1-B817-5433ADD47A51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6960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Gletschermilch - See</a:t>
            </a:r>
            <a:endParaRPr lang="de-AT" dirty="0"/>
          </a:p>
        </p:txBody>
      </p:sp>
      <p:sp>
        <p:nvSpPr>
          <p:cNvPr id="5" name="Textfeld 4"/>
          <p:cNvSpPr txBox="1"/>
          <p:nvPr/>
        </p:nvSpPr>
        <p:spPr>
          <a:xfrm>
            <a:off x="7993253" y="4291575"/>
            <a:ext cx="355464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e-DE" dirty="0">
                <a:cs typeface="Arial" panose="020B0604020202020204" pitchFamily="34" charset="0"/>
              </a:rPr>
              <a:t>Trifft Sonnenlicht auf einem See mit Gletschermilch, werden die blaugrünen Anteile reflektiert.</a:t>
            </a:r>
          </a:p>
          <a:p>
            <a:pPr>
              <a:spcAft>
                <a:spcPts val="1800"/>
              </a:spcAft>
            </a:pPr>
            <a:r>
              <a:rPr lang="de-DE" dirty="0">
                <a:cs typeface="Arial" panose="020B0604020202020204" pitchFamily="34" charset="0"/>
              </a:rPr>
              <a:t>Der See erscheint türkisfarben.</a:t>
            </a:r>
            <a:endParaRPr lang="de-AT" dirty="0">
              <a:cs typeface="Arial" panose="020B0604020202020204" pitchFamily="34" charset="0"/>
            </a:endParaRPr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8000"/>
            <a:ext cx="7576848" cy="5040000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D385E-4DCE-4921-A7B9-3F0A744911EE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6778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Gletschertor</a:t>
            </a:r>
            <a:endParaRPr lang="de-AT" dirty="0"/>
          </a:p>
        </p:txBody>
      </p:sp>
      <p:sp>
        <p:nvSpPr>
          <p:cNvPr id="7" name="Textfeld 6"/>
          <p:cNvSpPr txBox="1"/>
          <p:nvPr/>
        </p:nvSpPr>
        <p:spPr>
          <a:xfrm>
            <a:off x="7995055" y="3691466"/>
            <a:ext cx="35619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Ein Gletschertor kann einstürzen, es sollte daher nicht betreten werden.</a:t>
            </a:r>
          </a:p>
          <a:p>
            <a:endParaRPr lang="de-DE" dirty="0"/>
          </a:p>
          <a:p>
            <a:r>
              <a:rPr lang="de-DE" dirty="0"/>
              <a:t>Der Gletscher ist teilweise mit Moränenschutt bedeckt.</a:t>
            </a:r>
            <a:endParaRPr lang="de-AT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8000"/>
            <a:ext cx="7586991" cy="5040000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1DFF8-7F5E-456D-842A-2D3AEEA3FBA0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0228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7" y="1818000"/>
            <a:ext cx="7583999" cy="5040000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Gletscherspalten</a:t>
            </a:r>
            <a:endParaRPr lang="de-AT" dirty="0"/>
          </a:p>
        </p:txBody>
      </p:sp>
      <p:sp>
        <p:nvSpPr>
          <p:cNvPr id="6" name="Textfeld 5"/>
          <p:cNvSpPr txBox="1"/>
          <p:nvPr/>
        </p:nvSpPr>
        <p:spPr>
          <a:xfrm>
            <a:off x="8008028" y="4123520"/>
            <a:ext cx="33965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Die Gletscherfläche ist nach außen gewölbt. </a:t>
            </a:r>
          </a:p>
          <a:p>
            <a:endParaRPr lang="de-DE" dirty="0"/>
          </a:p>
          <a:p>
            <a:r>
              <a:rPr lang="de-DE" dirty="0"/>
              <a:t>Durch die Dehnung entstehen Spalten.</a:t>
            </a:r>
            <a:endParaRPr lang="de-AT" dirty="0"/>
          </a:p>
        </p:txBody>
      </p:sp>
      <p:sp>
        <p:nvSpPr>
          <p:cNvPr id="3" name="Pfeil nach unten 2"/>
          <p:cNvSpPr/>
          <p:nvPr/>
        </p:nvSpPr>
        <p:spPr>
          <a:xfrm>
            <a:off x="3418251" y="3829251"/>
            <a:ext cx="389466" cy="1159933"/>
          </a:xfrm>
          <a:prstGeom prst="downArrow">
            <a:avLst>
              <a:gd name="adj1" fmla="val 36956"/>
              <a:gd name="adj2" fmla="val 50000"/>
            </a:avLst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EF77-EF9A-4E12-A304-9ECB3D80B130}" type="datetime1">
              <a:rPr lang="de-AT" smtClean="0"/>
              <a:t>07.12.2021</a:t>
            </a:fld>
            <a:endParaRPr lang="de-AT"/>
          </a:p>
        </p:txBody>
      </p:sp>
      <p:sp>
        <p:nvSpPr>
          <p:cNvPr id="8" name="Pfeil nach unten 7"/>
          <p:cNvSpPr/>
          <p:nvPr/>
        </p:nvSpPr>
        <p:spPr>
          <a:xfrm>
            <a:off x="5314250" y="4526400"/>
            <a:ext cx="389466" cy="1159933"/>
          </a:xfrm>
          <a:prstGeom prst="downArrow">
            <a:avLst>
              <a:gd name="adj1" fmla="val 36956"/>
              <a:gd name="adj2" fmla="val 50000"/>
            </a:avLst>
          </a:prstGeom>
          <a:solidFill>
            <a:srgbClr val="FF00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540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Schichtung des Gletschers</a:t>
            </a:r>
            <a:endParaRPr lang="de-AT" dirty="0"/>
          </a:p>
        </p:txBody>
      </p:sp>
      <p:sp>
        <p:nvSpPr>
          <p:cNvPr id="5" name="Textfeld 4"/>
          <p:cNvSpPr txBox="1"/>
          <p:nvPr/>
        </p:nvSpPr>
        <p:spPr>
          <a:xfrm>
            <a:off x="7033097" y="3016251"/>
            <a:ext cx="46085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de-DE" dirty="0"/>
              <a:t>Im </a:t>
            </a:r>
            <a:r>
              <a:rPr lang="de-D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Akkumulationsgebiet</a:t>
            </a:r>
            <a:r>
              <a:rPr lang="de-DE" dirty="0"/>
              <a:t> (Nährgebiet) entsteht der Gletscher.</a:t>
            </a:r>
          </a:p>
          <a:p>
            <a:pPr>
              <a:spcBef>
                <a:spcPts val="600"/>
              </a:spcBef>
            </a:pPr>
            <a:r>
              <a:rPr lang="de-DE" dirty="0"/>
              <a:t>Schneeschichten werden alljährlich aufgebaut und bilden später Gletschereis.</a:t>
            </a:r>
          </a:p>
          <a:p>
            <a:pPr>
              <a:spcBef>
                <a:spcPts val="600"/>
              </a:spcBef>
            </a:pPr>
            <a:r>
              <a:rPr lang="de-DE" dirty="0"/>
              <a:t>Die Schichtung ist in der Spalte sichtbar.</a:t>
            </a:r>
            <a:endParaRPr lang="de-AT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2446"/>
            <a:ext cx="6720000" cy="5040000"/>
          </a:xfrm>
        </p:spPr>
      </p:pic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0EB97-F444-45E7-84F2-029180C87F38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7312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Schichtung des Gletschers am Ortler</a:t>
            </a:r>
            <a:endParaRPr lang="de-AT" dirty="0"/>
          </a:p>
        </p:txBody>
      </p:sp>
      <p:sp>
        <p:nvSpPr>
          <p:cNvPr id="6" name="Textfeld 5"/>
          <p:cNvSpPr txBox="1"/>
          <p:nvPr/>
        </p:nvSpPr>
        <p:spPr>
          <a:xfrm>
            <a:off x="7959645" y="3774153"/>
            <a:ext cx="405695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e-DE" dirty="0"/>
              <a:t>Gletscheruntersuchung 2010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Maximale </a:t>
            </a:r>
            <a:r>
              <a:rPr lang="de-DE" dirty="0" err="1"/>
              <a:t>Eisdicke</a:t>
            </a:r>
            <a:r>
              <a:rPr lang="de-DE" dirty="0"/>
              <a:t>: 75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Übergang von Firn zu Eis: in 24 m</a:t>
            </a:r>
          </a:p>
          <a:p>
            <a:endParaRPr lang="de-AT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8000"/>
            <a:ext cx="7581540" cy="5040000"/>
          </a:xfrm>
          <a:prstGeom prst="rect">
            <a:avLst/>
          </a:prstGeo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EADC3-B117-4AA6-913E-9907FC317059}" type="datetime1">
              <a:rPr lang="de-AT" smtClean="0"/>
              <a:t>07.12.2021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4624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Vegetation in der Gletscherregion</a:t>
            </a:r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E4BF4-0DCC-442A-9E83-5FAF26E1CE66}" type="datetime1">
              <a:rPr lang="de-AT" smtClean="0"/>
              <a:t>07.12.2021</a:t>
            </a:fld>
            <a:endParaRPr lang="de-AT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387" y="2942525"/>
            <a:ext cx="3521471" cy="2340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09" y="2942525"/>
            <a:ext cx="3465569" cy="2340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2" t="23130" r="14229" b="15056"/>
          <a:stretch/>
        </p:blipFill>
        <p:spPr>
          <a:xfrm>
            <a:off x="8074267" y="2942525"/>
            <a:ext cx="3755324" cy="23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Vegetation in der Gletscherregion</a:t>
            </a:r>
            <a:endParaRPr lang="de-AT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318D9-E0E3-4499-AA8D-6720D08A7FFB}" type="datetime1">
              <a:rPr lang="de-AT" smtClean="0"/>
              <a:t>07.12.2021</a:t>
            </a:fld>
            <a:endParaRPr lang="de-AT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041" y="4020203"/>
            <a:ext cx="3739125" cy="234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88" y="2004720"/>
            <a:ext cx="3495556" cy="23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829" y="2850203"/>
            <a:ext cx="3586878" cy="234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feld 5"/>
          <p:cNvSpPr txBox="1"/>
          <p:nvPr/>
        </p:nvSpPr>
        <p:spPr>
          <a:xfrm>
            <a:off x="9465014" y="3443591"/>
            <a:ext cx="1264596" cy="369332"/>
          </a:xfrm>
          <a:prstGeom prst="rect">
            <a:avLst/>
          </a:prstGeom>
          <a:solidFill>
            <a:schemeClr val="bg1">
              <a:alpha val="73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Edelweiß</a:t>
            </a:r>
          </a:p>
        </p:txBody>
      </p:sp>
    </p:spTree>
    <p:extLst>
      <p:ext uri="{BB962C8B-B14F-4D97-AF65-F5344CB8AC3E}">
        <p14:creationId xmlns:p14="http://schemas.microsoft.com/office/powerpoint/2010/main" val="180782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1_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235</Words>
  <Application>Microsoft Office PowerPoint</Application>
  <PresentationFormat>Breitbild</PresentationFormat>
  <Paragraphs>58</Paragraphs>
  <Slides>13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Courier New</vt:lpstr>
      <vt:lpstr>Gill Sans MT</vt:lpstr>
      <vt:lpstr>Office</vt:lpstr>
      <vt:lpstr>Galerie</vt:lpstr>
      <vt:lpstr>1_Galerie</vt:lpstr>
      <vt:lpstr>Gletscherwelt</vt:lpstr>
      <vt:lpstr>Gletscherzunge</vt:lpstr>
      <vt:lpstr>Ufermoränen bzw. Seitenmoränen</vt:lpstr>
      <vt:lpstr>Gletscherschliff </vt:lpstr>
      <vt:lpstr>Gletscherbach</vt:lpstr>
      <vt:lpstr>Gletschermilch</vt:lpstr>
      <vt:lpstr>Gletschermilch - See</vt:lpstr>
      <vt:lpstr>Gletschertor</vt:lpstr>
      <vt:lpstr>Gletscherspalten</vt:lpstr>
      <vt:lpstr>Schichtung des Gletschers</vt:lpstr>
      <vt:lpstr>Schichtung des Gletschers am Ortler</vt:lpstr>
      <vt:lpstr>Vegetation in der Gletscherregion</vt:lpstr>
      <vt:lpstr>Vegetation in der Gletscherregion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Gletscherwelt</dc:title>
  <dc:creator>CK</dc:creator>
  <cp:lastModifiedBy>Easy4me</cp:lastModifiedBy>
  <cp:revision>55</cp:revision>
  <dcterms:created xsi:type="dcterms:W3CDTF">2015-07-30T08:57:04Z</dcterms:created>
  <dcterms:modified xsi:type="dcterms:W3CDTF">2021-12-07T08:11:59Z</dcterms:modified>
</cp:coreProperties>
</file>