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xlsx" ContentType="application/vnd.openxmlformats-officedocument.spreadsheetml.sheet"/>
  <Default Extension="jpg" ContentType="image/jpeg"/>
  <Default Extension="MP4" ContentType="video/mp4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812" r:id="rId4"/>
  </p:sldMasterIdLst>
  <p:notesMasterIdLst>
    <p:notesMasterId r:id="rId24"/>
  </p:notesMasterIdLst>
  <p:sldIdLst>
    <p:sldId id="256" r:id="rId5"/>
    <p:sldId id="258" r:id="rId6"/>
    <p:sldId id="257" r:id="rId7"/>
    <p:sldId id="259" r:id="rId8"/>
    <p:sldId id="276" r:id="rId9"/>
    <p:sldId id="260" r:id="rId10"/>
    <p:sldId id="262" r:id="rId11"/>
    <p:sldId id="263" r:id="rId12"/>
    <p:sldId id="264" r:id="rId13"/>
    <p:sldId id="265" r:id="rId14"/>
    <p:sldId id="267" r:id="rId15"/>
    <p:sldId id="266" r:id="rId16"/>
    <p:sldId id="277" r:id="rId17"/>
    <p:sldId id="268" r:id="rId18"/>
    <p:sldId id="278" r:id="rId19"/>
    <p:sldId id="272" r:id="rId20"/>
    <p:sldId id="271" r:id="rId21"/>
    <p:sldId id="270" r:id="rId22"/>
    <p:sldId id="273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2231" autoAdjust="0"/>
    <p:restoredTop sz="94660"/>
  </p:normalViewPr>
  <p:slideViewPr>
    <p:cSldViewPr snapToGrid="0">
      <p:cViewPr varScale="1">
        <p:scale>
          <a:sx n="75" d="100"/>
          <a:sy n="75" d="100"/>
        </p:scale>
        <p:origin x="60" y="132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0" normalizeH="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defRPr>
          </a:pPr>
          <a:endParaRPr lang="de-D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in mg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Tabelle1!$A$2:$A$5</c:f>
              <c:strCache>
                <c:ptCount val="4"/>
                <c:pt idx="0">
                  <c:v>Calcium</c:v>
                </c:pt>
                <c:pt idx="1">
                  <c:v>Magnesium</c:v>
                </c:pt>
                <c:pt idx="2">
                  <c:v>Natrium</c:v>
                </c:pt>
                <c:pt idx="3">
                  <c:v>hydrogencarbonat</c:v>
                </c:pt>
              </c:strCache>
            </c:strRef>
          </c:cat>
          <c:val>
            <c:numRef>
              <c:f>Tabelle1!$B$2:$B$5</c:f>
              <c:numCache>
                <c:formatCode>General</c:formatCode>
                <c:ptCount val="4"/>
                <c:pt idx="0">
                  <c:v>269</c:v>
                </c:pt>
                <c:pt idx="1">
                  <c:v>206</c:v>
                </c:pt>
                <c:pt idx="2">
                  <c:v>115</c:v>
                </c:pt>
                <c:pt idx="3">
                  <c:v>2087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A05-4922-9EF6-1B94E38925E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99"/>
        <c:axId val="1695307535"/>
        <c:axId val="1520917487"/>
      </c:barChart>
      <c:catAx>
        <c:axId val="169530753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1520917487"/>
        <c:crosses val="autoZero"/>
        <c:auto val="1"/>
        <c:lblAlgn val="ctr"/>
        <c:lblOffset val="100"/>
        <c:noMultiLvlLbl val="0"/>
      </c:catAx>
      <c:valAx>
        <c:axId val="152091748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169530753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2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964586-1D0F-4269-AA3A-A39F83CBE355}" type="datetimeFigureOut">
              <a:rPr lang="de-AT" smtClean="0"/>
              <a:t>26.11.2022</a:t>
            </a:fld>
            <a:endParaRPr lang="de-AT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AT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5C67A1-93D7-4F0B-AE97-A288EEC6A952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5854782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8129AE72-E8B3-465E-A923-98E87D6623C8}" type="datetime1">
              <a:rPr lang="de-DE" smtClean="0"/>
              <a:t>26.11.2022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r>
              <a:rPr lang="de-DE"/>
              <a:t>Easy4me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672F1B78-FF15-4A3E-BED8-599EB409CE6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88799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3AF14-79C0-43CA-A842-CFE1BD12647D}" type="datetime1">
              <a:rPr lang="de-DE" smtClean="0"/>
              <a:t>26.11.2022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Easy4me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F1B78-FF15-4A3E-BED8-599EB409CE6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20729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CEFB9-638A-4717-91AD-6B14EAC3B049}" type="datetime1">
              <a:rPr lang="de-DE" smtClean="0"/>
              <a:t>26.11.2022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Easy4me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F1B78-FF15-4A3E-BED8-599EB409CE6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12385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91A63-E7F9-47B6-9FF6-D401E4988FF8}" type="datetime1">
              <a:rPr lang="de-DE" smtClean="0"/>
              <a:t>26.11.2022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Easy4me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F1B78-FF15-4A3E-BED8-599EB409CE6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97947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9D942-B925-4466-9BA8-97627233944C}" type="datetime1">
              <a:rPr lang="de-DE" smtClean="0"/>
              <a:t>26.11.2022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Easy4me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F1B78-FF15-4A3E-BED8-599EB409CE6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26950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B9C33-5676-4BA8-8404-BD7434E7BD59}" type="datetime1">
              <a:rPr lang="de-DE" smtClean="0"/>
              <a:t>26.11.2022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Easy4me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F1B78-FF15-4A3E-BED8-599EB409CE6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55314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B1CC3-B8DB-4ABB-A8AC-49DEEE16E224}" type="datetime1">
              <a:rPr lang="de-DE" smtClean="0"/>
              <a:t>26.11.2022</a:t>
            </a:fld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Easy4me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F1B78-FF15-4A3E-BED8-599EB409CE6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61551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B9F1C-9886-4F85-B564-E3BD812D7144}" type="datetime1">
              <a:rPr lang="de-DE" smtClean="0"/>
              <a:t>26.11.2022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Easy4me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672F1B78-FF15-4A3E-BED8-599EB409CE6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81391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blipFill>
            <a:blip r:embed="rId2"/>
            <a:stretch>
              <a:fillRect/>
            </a:stretch>
          </a:blip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0B66A9AC-E45C-4F33-93FA-774289D2D805}" type="datetime1">
              <a:rPr lang="de-DE" smtClean="0"/>
              <a:t>26.11.2022</a:t>
            </a:fld>
            <a:endParaRPr lang="de-DE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r>
              <a:rPr lang="en-US"/>
              <a:t>Easy4me</a:t>
            </a:r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672F1B78-FF15-4A3E-BED8-599EB409CE6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490402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382BE-CBB9-4CC0-A927-A72AD49C3F37}" type="datetime1">
              <a:rPr lang="de-DE" smtClean="0"/>
              <a:t>26.11.2022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Easy4me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F1B78-FF15-4A3E-BED8-599EB409CE6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69508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2A0DF-FC16-43CA-A525-E9DFF9CCF2E3}" type="datetime1">
              <a:rPr lang="de-DE" smtClean="0"/>
              <a:t>26.11.2022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Easy4me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F1B78-FF15-4A3E-BED8-599EB409CE6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98822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13E87975-4782-444C-957D-40049F2407C5}" type="datetime1">
              <a:rPr lang="de-DE" smtClean="0"/>
              <a:t>26.11.2022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r>
              <a:rPr lang="de-DE"/>
              <a:t>Easy4me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672F1B78-FF15-4A3E-BED8-599EB409CE67}" type="slidenum">
              <a:rPr lang="de-DE" smtClean="0"/>
              <a:t>‹Nr.›</a:t>
            </a:fld>
            <a:endParaRPr lang="de-DE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285439F0-6CA4-4D39-829A-DDE30F4CB712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599" y="159038"/>
            <a:ext cx="1066800" cy="252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351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3" r:id="rId1"/>
    <p:sldLayoutId id="2147483814" r:id="rId2"/>
    <p:sldLayoutId id="2147483815" r:id="rId3"/>
    <p:sldLayoutId id="2147483816" r:id="rId4"/>
    <p:sldLayoutId id="2147483817" r:id="rId5"/>
    <p:sldLayoutId id="2147483818" r:id="rId6"/>
    <p:sldLayoutId id="2147483819" r:id="rId7"/>
    <p:sldLayoutId id="2147483820" r:id="rId8"/>
    <p:sldLayoutId id="2147483821" r:id="rId9"/>
    <p:sldLayoutId id="2147483822" r:id="rId10"/>
    <p:sldLayoutId id="214748382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Geothermie</a:t>
            </a:r>
          </a:p>
        </p:txBody>
      </p:sp>
      <p:sp>
        <p:nvSpPr>
          <p:cNvPr id="3" name="Untertite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Nutzung der Erdwärme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65BFBD2-A82A-494C-BD35-ADA33D41A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24994-E74E-4F25-9386-F9CBEBAB22CC}" type="datetime1">
              <a:rPr lang="de-DE" smtClean="0"/>
              <a:t>26.11.2022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27ADB999-6AB3-48DA-AE27-7F992087D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Easy4me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467A417E-BB5D-4D2B-A75E-9521BAD1E0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921" y="5375434"/>
            <a:ext cx="3621024" cy="981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345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Thermalwässer des steirischen Beckens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de-DE" dirty="0" err="1"/>
              <a:t>Loipersdorf</a:t>
            </a:r>
            <a:endParaRPr lang="de-DE" dirty="0"/>
          </a:p>
          <a:p>
            <a:pPr>
              <a:buFont typeface="Arial" panose="020B0604020202020204" pitchFamily="34" charset="0"/>
              <a:buChar char="•"/>
            </a:pPr>
            <a:r>
              <a:rPr lang="de-DE" dirty="0" err="1"/>
              <a:t>Waltersdorf</a:t>
            </a:r>
            <a:endParaRPr lang="de-DE" dirty="0"/>
          </a:p>
          <a:p>
            <a:pPr>
              <a:buFont typeface="Arial" panose="020B0604020202020204" pitchFamily="34" charset="0"/>
              <a:buChar char="•"/>
            </a:pPr>
            <a:r>
              <a:rPr lang="de-DE" dirty="0" err="1"/>
              <a:t>Blumau</a:t>
            </a:r>
            <a:endParaRPr lang="de-DE" dirty="0"/>
          </a:p>
          <a:p>
            <a:pPr>
              <a:buFont typeface="Arial" panose="020B0604020202020204" pitchFamily="34" charset="0"/>
              <a:buChar char="•"/>
            </a:pPr>
            <a:r>
              <a:rPr lang="de-DE" dirty="0"/>
              <a:t>Fürstenfeld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de-DE" dirty="0"/>
              <a:t>Gleisdorf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de-DE" dirty="0"/>
              <a:t>Bad </a:t>
            </a:r>
            <a:r>
              <a:rPr lang="de-DE" dirty="0" err="1"/>
              <a:t>Radkersburg</a:t>
            </a:r>
            <a:endParaRPr lang="de-DE" dirty="0"/>
          </a:p>
          <a:p>
            <a:pPr>
              <a:buFont typeface="Arial" panose="020B0604020202020204" pitchFamily="34" charset="0"/>
              <a:buChar char="•"/>
            </a:pPr>
            <a:r>
              <a:rPr lang="de-DE" dirty="0"/>
              <a:t>Bad </a:t>
            </a:r>
            <a:r>
              <a:rPr lang="de-DE" dirty="0" err="1"/>
              <a:t>Gleichenberg</a:t>
            </a:r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7E48491-B49F-474B-8BC1-5E9A10CDA9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B4B01-1FEC-40D2-9B72-B0D9D9BB9A9A}" type="datetime1">
              <a:rPr lang="de-DE" smtClean="0"/>
              <a:t>26.11.2022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E0C9E1A-F497-492C-B9CA-C4464F4A6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Easy4me</a:t>
            </a:r>
          </a:p>
        </p:txBody>
      </p:sp>
    </p:spTree>
    <p:extLst>
      <p:ext uri="{BB962C8B-B14F-4D97-AF65-F5344CB8AC3E}">
        <p14:creationId xmlns:p14="http://schemas.microsoft.com/office/powerpoint/2010/main" val="687979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Quellen in Bad Radkersburg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38200" y="1825625"/>
            <a:ext cx="3037764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b="1" dirty="0"/>
              <a:t>Stadtquelle</a:t>
            </a:r>
          </a:p>
          <a:p>
            <a:pPr marL="201168" lvl="2" indent="0">
              <a:buNone/>
            </a:pPr>
            <a:r>
              <a:rPr lang="de-DE" dirty="0"/>
              <a:t>Jahr 1927</a:t>
            </a:r>
          </a:p>
          <a:p>
            <a:pPr marL="201168" lvl="2" indent="0">
              <a:buNone/>
            </a:pPr>
            <a:r>
              <a:rPr lang="de-DE" dirty="0"/>
              <a:t>Tiefe: 280m</a:t>
            </a:r>
          </a:p>
          <a:p>
            <a:pPr marL="0" indent="0">
              <a:buNone/>
            </a:pPr>
            <a:r>
              <a:rPr lang="de-DE" b="1" dirty="0"/>
              <a:t>Radkersburg 2</a:t>
            </a:r>
          </a:p>
          <a:p>
            <a:pPr marL="201168" lvl="2" indent="0">
              <a:buNone/>
            </a:pPr>
            <a:r>
              <a:rPr lang="de-DE" dirty="0"/>
              <a:t>Jahr 1978</a:t>
            </a:r>
          </a:p>
          <a:p>
            <a:pPr marL="201168" lvl="2" indent="0">
              <a:buNone/>
            </a:pPr>
            <a:r>
              <a:rPr lang="de-DE" dirty="0"/>
              <a:t>Tiefe: 1930 m</a:t>
            </a:r>
          </a:p>
          <a:p>
            <a:pPr marL="0" lvl="1" indent="0">
              <a:buNone/>
            </a:pPr>
            <a:r>
              <a:rPr lang="de-DE" b="1" dirty="0"/>
              <a:t>Radkersburg 3a</a:t>
            </a:r>
          </a:p>
          <a:p>
            <a:pPr marL="201168" lvl="2" indent="0">
              <a:buNone/>
            </a:pPr>
            <a:r>
              <a:rPr lang="de-DE" dirty="0"/>
              <a:t>Jahr 2001</a:t>
            </a:r>
          </a:p>
          <a:p>
            <a:pPr marL="201168" lvl="2" indent="0">
              <a:buNone/>
            </a:pPr>
            <a:r>
              <a:rPr lang="de-DE" dirty="0"/>
              <a:t>Tiefe 1994 m</a:t>
            </a:r>
          </a:p>
          <a:p>
            <a:endParaRPr lang="de-DE" dirty="0"/>
          </a:p>
          <a:p>
            <a:endParaRPr lang="de-DE" dirty="0"/>
          </a:p>
        </p:txBody>
      </p:sp>
      <p:sp>
        <p:nvSpPr>
          <p:cNvPr id="6" name="Textfeld 5"/>
          <p:cNvSpPr txBox="1"/>
          <p:nvPr/>
        </p:nvSpPr>
        <p:spPr>
          <a:xfrm>
            <a:off x="3875964" y="5610210"/>
            <a:ext cx="38635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Quelle Radkersburg 3a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68A8E20-DF4C-453E-B15A-135204532C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16D7D-9C0B-4185-8812-6E9A450802F4}" type="datetime1">
              <a:rPr lang="de-DE" smtClean="0"/>
              <a:t>26.11.2022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827019C-3C47-4721-A2DD-375C4841C5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Easy4me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41B7D1D9-50B0-48F1-BA9E-DBA4454CDA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5964" y="1867960"/>
            <a:ext cx="5412658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169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Bohrung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de-DE" dirty="0"/>
              <a:t>Die ersten Meter verrohrt</a:t>
            </a:r>
          </a:p>
          <a:p>
            <a:r>
              <a:rPr lang="de-DE" dirty="0"/>
              <a:t>Restliche Meter: wird nur von der Spülflüssigkeit stabilisiert</a:t>
            </a:r>
          </a:p>
          <a:p>
            <a:r>
              <a:rPr lang="de-DE" dirty="0" err="1"/>
              <a:t>Bohrgut</a:t>
            </a:r>
            <a:r>
              <a:rPr lang="de-DE" dirty="0"/>
              <a:t> wird mit Hilfe der Spülung gefördert</a:t>
            </a: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7153" y="986963"/>
            <a:ext cx="4423209" cy="5036408"/>
          </a:xfrm>
          <a:prstGeom prst="rect">
            <a:avLst/>
          </a:prstGeom>
        </p:spPr>
      </p:pic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5349DB4B-6F40-4467-81AD-63DE00778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7AA26-C368-4B82-8600-4C45085EAFAD}" type="datetime1">
              <a:rPr lang="de-DE" smtClean="0"/>
              <a:t>26.11.2022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78583614-8591-4D6D-B2E8-008A0AEB4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Easy4me</a:t>
            </a:r>
          </a:p>
        </p:txBody>
      </p:sp>
    </p:spTree>
    <p:extLst>
      <p:ext uri="{BB962C8B-B14F-4D97-AF65-F5344CB8AC3E}">
        <p14:creationId xmlns:p14="http://schemas.microsoft.com/office/powerpoint/2010/main" val="2909977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>
            <a:extLst>
              <a:ext uri="{FF2B5EF4-FFF2-40B4-BE49-F238E27FC236}">
                <a16:creationId xmlns:a16="http://schemas.microsoft.com/office/drawing/2014/main" id="{4C837D3D-78BD-4C28-AA44-AA40B8B70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Daten zur Quelle</a:t>
            </a:r>
            <a:endParaRPr lang="de-AT" dirty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58C563D2-C269-4C65-9567-5E86163F603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8775" t="2706" r="19570" b="34150"/>
          <a:stretch/>
        </p:blipFill>
        <p:spPr>
          <a:xfrm>
            <a:off x="5269213" y="3130000"/>
            <a:ext cx="3369925" cy="2737345"/>
          </a:xfrm>
          <a:prstGeom prst="rect">
            <a:avLst/>
          </a:prstGeom>
        </p:spPr>
      </p:pic>
      <p:sp>
        <p:nvSpPr>
          <p:cNvPr id="9" name="Textfeld 8">
            <a:extLst>
              <a:ext uri="{FF2B5EF4-FFF2-40B4-BE49-F238E27FC236}">
                <a16:creationId xmlns:a16="http://schemas.microsoft.com/office/drawing/2014/main" id="{CFA59190-6484-4368-AFAE-6FFAE66CD9C3}"/>
              </a:ext>
            </a:extLst>
          </p:cNvPr>
          <p:cNvSpPr txBox="1"/>
          <p:nvPr/>
        </p:nvSpPr>
        <p:spPr>
          <a:xfrm>
            <a:off x="5269212" y="5816033"/>
            <a:ext cx="3670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Wasserdruckanzeiger Radkersburg 3a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AD39E1CF-EAC4-4F5F-B5FD-2C786D9E4C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720C5-1F20-4722-8191-28D2BC38DAB5}" type="datetime1">
              <a:rPr lang="de-DE" smtClean="0"/>
              <a:t>26.11.2022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BDECF539-CA75-476C-BBB2-0796E858E0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Easy4me</a:t>
            </a:r>
          </a:p>
        </p:txBody>
      </p:sp>
      <p:graphicFrame>
        <p:nvGraphicFramePr>
          <p:cNvPr id="12" name="Inhaltsplatzhalter 11">
            <a:extLst>
              <a:ext uri="{FF2B5EF4-FFF2-40B4-BE49-F238E27FC236}">
                <a16:creationId xmlns:a16="http://schemas.microsoft.com/office/drawing/2014/main" id="{E2333EA9-6EEE-4FB0-8063-8889A725D15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96154610"/>
              </p:ext>
            </p:extLst>
          </p:nvPr>
        </p:nvGraphicFramePr>
        <p:xfrm>
          <a:off x="1029969" y="2025661"/>
          <a:ext cx="7200000" cy="3657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00000">
                  <a:extLst>
                    <a:ext uri="{9D8B030D-6E8A-4147-A177-3AD203B41FA5}">
                      <a16:colId xmlns:a16="http://schemas.microsoft.com/office/drawing/2014/main" val="1284821370"/>
                    </a:ext>
                  </a:extLst>
                </a:gridCol>
                <a:gridCol w="1800000">
                  <a:extLst>
                    <a:ext uri="{9D8B030D-6E8A-4147-A177-3AD203B41FA5}">
                      <a16:colId xmlns:a16="http://schemas.microsoft.com/office/drawing/2014/main" val="886996761"/>
                    </a:ext>
                  </a:extLst>
                </a:gridCol>
                <a:gridCol w="1800000">
                  <a:extLst>
                    <a:ext uri="{9D8B030D-6E8A-4147-A177-3AD203B41FA5}">
                      <a16:colId xmlns:a16="http://schemas.microsoft.com/office/drawing/2014/main" val="458239229"/>
                    </a:ext>
                  </a:extLst>
                </a:gridCol>
                <a:gridCol w="1800000">
                  <a:extLst>
                    <a:ext uri="{9D8B030D-6E8A-4147-A177-3AD203B41FA5}">
                      <a16:colId xmlns:a16="http://schemas.microsoft.com/office/drawing/2014/main" val="365266828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de-DE" sz="1200">
                          <a:effectLst/>
                        </a:rPr>
                        <a:t>Temperatur</a:t>
                      </a:r>
                      <a:endParaRPr lang="de-AT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de-DE" sz="1200">
                          <a:effectLst/>
                        </a:rPr>
                        <a:t>Tiefe</a:t>
                      </a:r>
                      <a:endParaRPr lang="de-AT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de-DE" sz="1200">
                          <a:effectLst/>
                        </a:rPr>
                        <a:t>Mineralstoffgehalt</a:t>
                      </a:r>
                      <a:endParaRPr lang="de-AT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de-DE" sz="1200">
                          <a:effectLst/>
                        </a:rPr>
                        <a:t>Eigendruck</a:t>
                      </a:r>
                      <a:endParaRPr lang="de-AT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8130219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de-DE" sz="1200" dirty="0">
                          <a:effectLst/>
                        </a:rPr>
                        <a:t>80 °C</a:t>
                      </a:r>
                      <a:endParaRPr lang="de-AT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de-DE" sz="1200" dirty="0">
                          <a:effectLst/>
                        </a:rPr>
                        <a:t>Fast 2 km</a:t>
                      </a:r>
                      <a:endParaRPr lang="de-AT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de-DE" sz="1200" dirty="0">
                          <a:effectLst/>
                        </a:rPr>
                        <a:t>8 000 mg / Liter</a:t>
                      </a:r>
                      <a:endParaRPr lang="de-AT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de-DE" sz="1200" dirty="0">
                          <a:effectLst/>
                        </a:rPr>
                        <a:t>17 Bar</a:t>
                      </a:r>
                      <a:endParaRPr lang="de-AT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698947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5509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Wasser aus der Tiefe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Ab 1850 m Tiefe: Dolomite, Schwarzschiefer</a:t>
            </a:r>
          </a:p>
          <a:p>
            <a:r>
              <a:rPr lang="de-DE" dirty="0"/>
              <a:t>Zeitalter: Paläozoikum</a:t>
            </a:r>
          </a:p>
          <a:p>
            <a:r>
              <a:rPr lang="de-DE" dirty="0"/>
              <a:t>Vor 541 bis 562 Mio. Jahren abgelagert</a:t>
            </a:r>
          </a:p>
        </p:txBody>
      </p:sp>
      <p:sp>
        <p:nvSpPr>
          <p:cNvPr id="4" name="Welle 3"/>
          <p:cNvSpPr/>
          <p:nvPr/>
        </p:nvSpPr>
        <p:spPr>
          <a:xfrm>
            <a:off x="5914103" y="3583858"/>
            <a:ext cx="4999703" cy="2593105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Paläozoikum: älteste der drei Zeitalter, darauf folgt das Mesozoikum (Erdmittelalter) 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37320F3A-29B0-40CF-A0D8-B767A99526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A39A5-451A-4884-A0E8-E23495FC5A87}" type="datetime1">
              <a:rPr lang="de-DE" smtClean="0"/>
              <a:t>26.11.2022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E625C0F8-F613-4F59-B6EF-F8AC6E63A9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Easy4me</a:t>
            </a:r>
          </a:p>
        </p:txBody>
      </p:sp>
    </p:spTree>
    <p:extLst>
      <p:ext uri="{BB962C8B-B14F-4D97-AF65-F5344CB8AC3E}">
        <p14:creationId xmlns:p14="http://schemas.microsoft.com/office/powerpoint/2010/main" val="1981329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Wartungsarbeiten an den Rohrleitungen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4673600" cy="4351338"/>
          </a:xfrm>
        </p:spPr>
        <p:txBody>
          <a:bodyPr/>
          <a:lstStyle/>
          <a:p>
            <a:pPr marL="0" indent="0">
              <a:buNone/>
            </a:pPr>
            <a:r>
              <a:rPr lang="de-DE" dirty="0"/>
              <a:t>Reinigung der verkalkten Rohre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de-DE" dirty="0"/>
              <a:t>Salzsäure wird mit hohem Druck hineingepresst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de-DE" dirty="0"/>
              <a:t>Kalk wird aufgelöst</a:t>
            </a:r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95985" y="1825625"/>
            <a:ext cx="5700027" cy="4351338"/>
          </a:xfrm>
          <a:prstGeom prst="rect">
            <a:avLst/>
          </a:prstGeom>
        </p:spPr>
      </p:pic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D372A595-DBC5-4C56-A6E6-2227B8A74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A3FB2-97C6-4176-A9CA-2D08A7265906}" type="datetime1">
              <a:rPr lang="de-DE" smtClean="0"/>
              <a:t>26.11.2022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FA5C3A14-846A-4484-9BC3-41D31B148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Easy4me</a:t>
            </a:r>
          </a:p>
        </p:txBody>
      </p:sp>
    </p:spTree>
    <p:extLst>
      <p:ext uri="{BB962C8B-B14F-4D97-AF65-F5344CB8AC3E}">
        <p14:creationId xmlns:p14="http://schemas.microsoft.com/office/powerpoint/2010/main" val="174416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Aufbereitung des Wassers</a:t>
            </a:r>
          </a:p>
        </p:txBody>
      </p:sp>
      <p:sp>
        <p:nvSpPr>
          <p:cNvPr id="8" name="Inhaltsplatzhalter 7"/>
          <p:cNvSpPr>
            <a:spLocks noGrp="1"/>
          </p:cNvSpPr>
          <p:nvPr>
            <p:ph idx="1"/>
          </p:nvPr>
        </p:nvSpPr>
        <p:spPr>
          <a:xfrm>
            <a:off x="838200" y="1825625"/>
            <a:ext cx="3733800" cy="4351338"/>
          </a:xfrm>
        </p:spPr>
        <p:txBody>
          <a:bodyPr/>
          <a:lstStyle/>
          <a:p>
            <a:r>
              <a:rPr lang="de-DE" dirty="0"/>
              <a:t>Kalk fällt aus dem Wasser aus und setzt sich in den Behältern ab.</a:t>
            </a:r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1100" y="1825625"/>
            <a:ext cx="6362700" cy="4227983"/>
          </a:xfrm>
          <a:prstGeom prst="rect">
            <a:avLst/>
          </a:prstGeom>
        </p:spPr>
      </p:pic>
      <p:sp>
        <p:nvSpPr>
          <p:cNvPr id="10" name="Textfeld 9"/>
          <p:cNvSpPr txBox="1"/>
          <p:nvPr/>
        </p:nvSpPr>
        <p:spPr>
          <a:xfrm>
            <a:off x="4895850" y="6176963"/>
            <a:ext cx="636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Wasseraufbereitung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75DF6EB2-F403-4CB9-AF4B-8A0ED0B56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5140D-DC25-40B9-B2FA-85F381B0BF74}" type="datetime1">
              <a:rPr lang="de-DE" smtClean="0"/>
              <a:t>26.11.2022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73964FFB-5484-42A2-8742-6867F9D620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Easy4me</a:t>
            </a:r>
          </a:p>
        </p:txBody>
      </p:sp>
    </p:spTree>
    <p:extLst>
      <p:ext uri="{BB962C8B-B14F-4D97-AF65-F5344CB8AC3E}">
        <p14:creationId xmlns:p14="http://schemas.microsoft.com/office/powerpoint/2010/main" val="1063516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497" y="1950851"/>
            <a:ext cx="5502503" cy="3656386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Aufbereitung des Wassers</a:t>
            </a:r>
          </a:p>
        </p:txBody>
      </p:sp>
      <p:sp>
        <p:nvSpPr>
          <p:cNvPr id="6" name="Textfeld 5"/>
          <p:cNvSpPr txBox="1"/>
          <p:nvPr/>
        </p:nvSpPr>
        <p:spPr>
          <a:xfrm>
            <a:off x="606845" y="5867400"/>
            <a:ext cx="3812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Kalk setzt sich ab</a:t>
            </a:r>
          </a:p>
        </p:txBody>
      </p:sp>
      <p:sp>
        <p:nvSpPr>
          <p:cNvPr id="7" name="Textfeld 6"/>
          <p:cNvSpPr txBox="1"/>
          <p:nvPr/>
        </p:nvSpPr>
        <p:spPr>
          <a:xfrm>
            <a:off x="5293145" y="6352370"/>
            <a:ext cx="5755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Abgelagerter Kalk, bereit für Abtransport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A25E93C1-6F7F-4C3F-9B67-28F7EAEE9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EEBDD-0C0C-48C6-90A6-14E8EECD66BC}" type="datetime1">
              <a:rPr lang="de-DE" smtClean="0"/>
              <a:t>26.11.2022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4E4F42E1-A840-4512-ACFB-6532150633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Easy4me</a:t>
            </a:r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3145" y="2470832"/>
            <a:ext cx="5755856" cy="3824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401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Entgasung des Wassers</a:t>
            </a:r>
          </a:p>
        </p:txBody>
      </p:sp>
      <p:sp>
        <p:nvSpPr>
          <p:cNvPr id="4" name="Textfeld 3"/>
          <p:cNvSpPr txBox="1"/>
          <p:nvPr/>
        </p:nvSpPr>
        <p:spPr>
          <a:xfrm>
            <a:off x="838199" y="5537200"/>
            <a:ext cx="54136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Gase entweichen in Rohrleitungen, oben im Bild</a:t>
            </a:r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7159" t="24795" r="34810" b="33439"/>
          <a:stretch/>
        </p:blipFill>
        <p:spPr>
          <a:xfrm>
            <a:off x="6502400" y="2146300"/>
            <a:ext cx="4531426" cy="3060700"/>
          </a:xfrm>
          <a:prstGeom prst="rect">
            <a:avLst/>
          </a:prstGeom>
        </p:spPr>
      </p:pic>
      <p:pic>
        <p:nvPicPr>
          <p:cNvPr id="3" name="Grafik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211" t="9893" r="7336" b="9241"/>
          <a:stretch/>
        </p:blipFill>
        <p:spPr>
          <a:xfrm>
            <a:off x="838199" y="2146300"/>
            <a:ext cx="5246914" cy="3060700"/>
          </a:xfrm>
          <a:prstGeom prst="rect">
            <a:avLst/>
          </a:prstGeom>
        </p:spPr>
      </p:pic>
      <p:sp>
        <p:nvSpPr>
          <p:cNvPr id="6" name="Textfeld 5"/>
          <p:cNvSpPr txBox="1"/>
          <p:nvPr/>
        </p:nvSpPr>
        <p:spPr>
          <a:xfrm>
            <a:off x="6502400" y="5537200"/>
            <a:ext cx="54136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Gase werden Richtung Mur abgeleitet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9B22603D-7486-41BE-B225-0430F14C7D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69107-B1C0-4A4F-94F3-DD94B278DF03}" type="datetime1">
              <a:rPr lang="de-DE" smtClean="0"/>
              <a:t>26.11.2022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31C7B571-5C16-46F8-8619-EE5D5D99E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Easy4me</a:t>
            </a:r>
          </a:p>
        </p:txBody>
      </p:sp>
    </p:spTree>
    <p:extLst>
      <p:ext uri="{BB962C8B-B14F-4D97-AF65-F5344CB8AC3E}">
        <p14:creationId xmlns:p14="http://schemas.microsoft.com/office/powerpoint/2010/main" val="4129897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Quellengebäude</a:t>
            </a: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4982" y="2089000"/>
            <a:ext cx="7243916" cy="4402160"/>
          </a:xfrm>
          <a:prstGeom prst="rect">
            <a:avLst/>
          </a:prstGeom>
        </p:spPr>
      </p:pic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9947A68-BB3B-4ACF-98D9-BB543C8F0F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A8E9B-74F1-4D34-87E4-46E025B0E88E}" type="datetime1">
              <a:rPr lang="de-DE" smtClean="0"/>
              <a:t>26.11.2022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F20167D-D666-40FE-A833-45792A6E99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Easy4me</a:t>
            </a:r>
          </a:p>
        </p:txBody>
      </p:sp>
    </p:spTree>
    <p:extLst>
      <p:ext uri="{BB962C8B-B14F-4D97-AF65-F5344CB8AC3E}">
        <p14:creationId xmlns:p14="http://schemas.microsoft.com/office/powerpoint/2010/main" val="3620552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2.96296E-6 L -0.30521 0.0009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60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Quellengebäude</a:t>
            </a: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2099565"/>
            <a:ext cx="8339042" cy="4284470"/>
          </a:xfrm>
          <a:prstGeom prst="rect">
            <a:avLst/>
          </a:prstGeom>
        </p:spPr>
      </p:pic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3C0EE13-BB9B-4BD2-A580-31F167E99A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8E017-E8DA-441E-ADD8-EAF6992E9DF3}" type="datetime1">
              <a:rPr lang="de-DE" smtClean="0"/>
              <a:t>26.11.2022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6893DE8-A0FB-42A9-9140-42345FD33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Easy4me</a:t>
            </a:r>
          </a:p>
        </p:txBody>
      </p:sp>
    </p:spTree>
    <p:extLst>
      <p:ext uri="{BB962C8B-B14F-4D97-AF65-F5344CB8AC3E}">
        <p14:creationId xmlns:p14="http://schemas.microsoft.com/office/powerpoint/2010/main" val="3229414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A155BFF4-7988-4DBE-A7EC-EE19982E0C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Nutzung der Quellen</a:t>
            </a:r>
            <a:endParaRPr lang="de-AT" dirty="0"/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BE94CC4A-D88C-4C6C-8C7C-DC85848D3E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7224" y="2330872"/>
            <a:ext cx="10753725" cy="3766185"/>
          </a:xfrm>
        </p:spPr>
        <p:txBody>
          <a:bodyPr/>
          <a:lstStyle/>
          <a:p>
            <a:pPr>
              <a:buSzPct val="90000"/>
              <a:buFont typeface="Courier New" panose="02070309020205020404" pitchFamily="49" charset="0"/>
              <a:buChar char="o"/>
            </a:pPr>
            <a:r>
              <a:rPr lang="de-DE" dirty="0"/>
              <a:t>Thermalwasser für die Kurbäder</a:t>
            </a:r>
          </a:p>
          <a:p>
            <a:pPr>
              <a:buSzPct val="90000"/>
              <a:buFont typeface="Courier New" panose="02070309020205020404" pitchFamily="49" charset="0"/>
              <a:buChar char="o"/>
            </a:pPr>
            <a:r>
              <a:rPr lang="de-DE" dirty="0"/>
              <a:t>Fernwärme</a:t>
            </a:r>
          </a:p>
          <a:p>
            <a:pPr>
              <a:buSzPct val="90000"/>
              <a:buFont typeface="Courier New" panose="02070309020205020404" pitchFamily="49" charset="0"/>
              <a:buChar char="o"/>
            </a:pPr>
            <a:r>
              <a:rPr lang="de-DE" dirty="0"/>
              <a:t>Mineralwasser aus der Stadtquelle</a:t>
            </a:r>
            <a:endParaRPr lang="de-AT" dirty="0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D8F2A04E-1E07-4E39-9439-5BEAEE9983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7B4F-4055-4D35-A03D-0A644B02A421}" type="datetime1">
              <a:rPr lang="de-DE" smtClean="0"/>
              <a:t>26.11.2022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252D13C5-E938-4078-A2DA-05B6FA1F25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Easy4me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D6B87652-01EB-47DD-8229-12AAC01B5D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71036"/>
            <a:ext cx="12192000" cy="1983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6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Quelle </a:t>
            </a:r>
            <a:r>
              <a:rPr lang="de-DE" dirty="0" err="1"/>
              <a:t>Radkersburg</a:t>
            </a:r>
            <a:r>
              <a:rPr lang="de-DE" dirty="0"/>
              <a:t> 1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38200" y="1825625"/>
            <a:ext cx="4119880" cy="4351338"/>
          </a:xfrm>
        </p:spPr>
        <p:txBody>
          <a:bodyPr/>
          <a:lstStyle/>
          <a:p>
            <a:pPr>
              <a:buClr>
                <a:srgbClr val="00B050"/>
              </a:buClr>
              <a:buFont typeface="Wingdings" panose="05000000000000000000" pitchFamily="2" charset="2"/>
              <a:buChar char="ü"/>
            </a:pPr>
            <a:r>
              <a:rPr lang="de-DE" dirty="0"/>
              <a:t>Wasser aus 280 m Tiefe</a:t>
            </a:r>
          </a:p>
          <a:p>
            <a:pPr>
              <a:buClr>
                <a:srgbClr val="00B050"/>
              </a:buClr>
              <a:buFont typeface="Wingdings" panose="05000000000000000000" pitchFamily="2" charset="2"/>
              <a:buChar char="ü"/>
            </a:pPr>
            <a:r>
              <a:rPr lang="de-DE" dirty="0"/>
              <a:t>Zum Trinken geeignet</a:t>
            </a:r>
          </a:p>
          <a:p>
            <a:pPr>
              <a:buClr>
                <a:srgbClr val="00B050"/>
              </a:buClr>
              <a:buFont typeface="Wingdings" panose="05000000000000000000" pitchFamily="2" charset="2"/>
              <a:buChar char="ü"/>
            </a:pPr>
            <a:r>
              <a:rPr lang="de-DE" dirty="0"/>
              <a:t>Wird abgefüllt</a:t>
            </a: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64545" y="1825625"/>
            <a:ext cx="6096942" cy="4051388"/>
          </a:xfrm>
          <a:prstGeom prst="rect">
            <a:avLst/>
          </a:prstGeom>
        </p:spPr>
      </p:pic>
      <p:sp>
        <p:nvSpPr>
          <p:cNvPr id="5" name="Textfeld 4"/>
          <p:cNvSpPr txBox="1"/>
          <p:nvPr/>
        </p:nvSpPr>
        <p:spPr>
          <a:xfrm>
            <a:off x="5064545" y="5877013"/>
            <a:ext cx="42971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Wasserabfüllung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A9E88E0E-F8A7-4D29-8009-5E8979830D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1762F-67C5-42C0-9FCF-CFCB1EC3837F}" type="datetime1">
              <a:rPr lang="de-DE" smtClean="0"/>
              <a:t>26.11.2022</a:t>
            </a:fld>
            <a:endParaRPr lang="de-DE"/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C04362C1-4803-4D1B-B894-AD74CE81AF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Easy4me</a:t>
            </a:r>
          </a:p>
        </p:txBody>
      </p:sp>
    </p:spTree>
    <p:extLst>
      <p:ext uri="{BB962C8B-B14F-4D97-AF65-F5344CB8AC3E}">
        <p14:creationId xmlns:p14="http://schemas.microsoft.com/office/powerpoint/2010/main" val="2996107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07CE9063-8A2D-4BE0-8A93-39991A834A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Mineralwasseranalyse</a:t>
            </a:r>
            <a:endParaRPr lang="de-AT" dirty="0"/>
          </a:p>
        </p:txBody>
      </p:sp>
      <p:graphicFrame>
        <p:nvGraphicFramePr>
          <p:cNvPr id="8" name="Inhaltsplatzhalter 7">
            <a:extLst>
              <a:ext uri="{FF2B5EF4-FFF2-40B4-BE49-F238E27FC236}">
                <a16:creationId xmlns:a16="http://schemas.microsoft.com/office/drawing/2014/main" id="{A51BBE8C-9204-4A9E-AE8E-06ABA220E80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14125380"/>
              </p:ext>
            </p:extLst>
          </p:nvPr>
        </p:nvGraphicFramePr>
        <p:xfrm>
          <a:off x="676275" y="2011363"/>
          <a:ext cx="10753725" cy="37671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8D9AF7BD-5F57-46A3-920A-EC9994716C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B1CC3-B8DB-4ABB-A8AC-49DEEE16E224}" type="datetime1">
              <a:rPr lang="de-DE" smtClean="0"/>
              <a:t>26.11.2022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9ADF8457-2844-489D-9CF4-00E5A8635E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Easy4me</a:t>
            </a:r>
          </a:p>
        </p:txBody>
      </p:sp>
    </p:spTree>
    <p:extLst>
      <p:ext uri="{BB962C8B-B14F-4D97-AF65-F5344CB8AC3E}">
        <p14:creationId xmlns:p14="http://schemas.microsoft.com/office/powerpoint/2010/main" val="194775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Mineralwasseranalyse</a:t>
            </a:r>
            <a:br>
              <a:rPr lang="de-DE" dirty="0"/>
            </a:br>
            <a:r>
              <a:rPr lang="de-DE" dirty="0"/>
              <a:t>im Detail</a:t>
            </a:r>
          </a:p>
        </p:txBody>
      </p:sp>
      <p:graphicFrame>
        <p:nvGraphicFramePr>
          <p:cNvPr id="5" name="Inhaltsplatzhalt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46001181"/>
              </p:ext>
            </p:extLst>
          </p:nvPr>
        </p:nvGraphicFramePr>
        <p:xfrm>
          <a:off x="838200" y="3313231"/>
          <a:ext cx="10515600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val="2841396155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938464769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3576661131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21863134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de-DE" dirty="0"/>
                        <a:t>Pro kg Mineralwasser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mg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42196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dirty="0"/>
                        <a:t>Calcium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269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Hydrogencarbonat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2087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25547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dirty="0"/>
                        <a:t>Magnesium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206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Chlorid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38,20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85582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dirty="0"/>
                        <a:t>Natrium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115,40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Sulfat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&lt;1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66789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dirty="0"/>
                        <a:t>Kalium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7,20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Nitrat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&lt;1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63569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dirty="0"/>
                        <a:t>Ammonium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5,11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Eisen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&lt;0,02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80331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dirty="0"/>
                        <a:t>Mangan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0,035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7268223"/>
                  </a:ext>
                </a:extLst>
              </a:tr>
            </a:tbl>
          </a:graphicData>
        </a:graphic>
      </p:graphicFrame>
      <p:pic>
        <p:nvPicPr>
          <p:cNvPr id="4" name="Grafi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1923" y="868509"/>
            <a:ext cx="3721877" cy="1835425"/>
          </a:xfrm>
          <a:prstGeom prst="rect">
            <a:avLst/>
          </a:prstGeom>
        </p:spPr>
      </p:pic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0A0DBAD5-AD17-4151-9ACD-608C8352E7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D88C5-E849-4979-813F-3F1740D26733}" type="datetime1">
              <a:rPr lang="de-DE" smtClean="0"/>
              <a:t>26.11.2022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B668380D-3D72-444E-9D2A-E047522D6F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Easy4me</a:t>
            </a:r>
          </a:p>
        </p:txBody>
      </p:sp>
    </p:spTree>
    <p:extLst>
      <p:ext uri="{BB962C8B-B14F-4D97-AF65-F5344CB8AC3E}">
        <p14:creationId xmlns:p14="http://schemas.microsoft.com/office/powerpoint/2010/main" val="2864923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80142" y="336097"/>
            <a:ext cx="10515600" cy="1325563"/>
          </a:xfrm>
        </p:spPr>
        <p:txBody>
          <a:bodyPr/>
          <a:lstStyle/>
          <a:p>
            <a:r>
              <a:rPr lang="de-DE" dirty="0"/>
              <a:t>Abfüllanlage</a:t>
            </a:r>
          </a:p>
        </p:txBody>
      </p:sp>
      <p:pic>
        <p:nvPicPr>
          <p:cNvPr id="3" name="abfuellanlage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60632" y="1579425"/>
            <a:ext cx="8088086" cy="4549548"/>
          </a:xfrm>
          <a:prstGeom prst="rect">
            <a:avLst/>
          </a:prstGeom>
        </p:spPr>
      </p:pic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1306175-B9D4-4848-875A-8225553232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6CEC5-307C-4888-9AA3-4A68D1C36BD9}" type="datetime1">
              <a:rPr lang="de-DE" smtClean="0"/>
              <a:t>26.11.2022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4F809AA-1D35-41AC-905F-F07E2BCE8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Easy4me</a:t>
            </a:r>
          </a:p>
        </p:txBody>
      </p:sp>
    </p:spTree>
    <p:extLst>
      <p:ext uri="{BB962C8B-B14F-4D97-AF65-F5344CB8AC3E}">
        <p14:creationId xmlns:p14="http://schemas.microsoft.com/office/powerpoint/2010/main" val="1082240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81025" y="194685"/>
            <a:ext cx="10772775" cy="1658198"/>
          </a:xfrm>
        </p:spPr>
        <p:txBody>
          <a:bodyPr/>
          <a:lstStyle/>
          <a:p>
            <a:r>
              <a:rPr lang="de-DE" dirty="0"/>
              <a:t>Erschließung einer weiteren Quelle</a:t>
            </a:r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280" y="1556293"/>
            <a:ext cx="6716250" cy="4462915"/>
          </a:xfrm>
          <a:prstGeom prst="rect">
            <a:avLst/>
          </a:prstGeom>
        </p:spPr>
      </p:pic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44875BE3-D8D2-4846-A2AE-E0F745B08E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10B8-1F7F-45F6-95BD-5CD4E00F2E52}" type="datetime1">
              <a:rPr lang="de-DE" smtClean="0"/>
              <a:t>26.11.2022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E3A81930-D9D8-405B-83C5-D3A9B051D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Easy4me</a:t>
            </a:r>
          </a:p>
        </p:txBody>
      </p:sp>
    </p:spTree>
    <p:extLst>
      <p:ext uri="{BB962C8B-B14F-4D97-AF65-F5344CB8AC3E}">
        <p14:creationId xmlns:p14="http://schemas.microsoft.com/office/powerpoint/2010/main" val="169968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7046"/>
            <a:ext cx="10159524" cy="6750954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03344" y="5798573"/>
            <a:ext cx="1904762" cy="1904762"/>
          </a:xfrm>
          <a:prstGeom prst="rect">
            <a:avLst/>
          </a:prstGeom>
        </p:spPr>
      </p:pic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C566967A-0604-45E5-8F28-B31DF89A1A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F226E-4D51-4A73-AE95-D4081A3E5A95}" type="datetime1">
              <a:rPr lang="de-DE" smtClean="0"/>
              <a:t>26.11.2022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F1E8DCEF-8B62-495B-A996-58BADD6A07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Easy4me</a:t>
            </a:r>
          </a:p>
        </p:txBody>
      </p:sp>
    </p:spTree>
    <p:extLst>
      <p:ext uri="{BB962C8B-B14F-4D97-AF65-F5344CB8AC3E}">
        <p14:creationId xmlns:p14="http://schemas.microsoft.com/office/powerpoint/2010/main" val="181297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419 -0.00208 L -0.15222 -0.31759 L -0.04323 -0.47176 L 0.07643 -0.79259 L -0.39531 -0.46134 L -0.44688 -0.24676 L -0.52774 -0.04468 L -0.09128 0.00856 L -0.09128 0.00856 " pathEditMode="relative" ptsTypes="AAAAAAAAA">
                                      <p:cBhvr>
                                        <p:cTn id="6" dur="4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68DA949D244DDC4D8927FC2E7EFC5E85" ma:contentTypeVersion="14" ma:contentTypeDescription="Ein neues Dokument erstellen." ma:contentTypeScope="" ma:versionID="8e3e143c3245ab8381ea45e05aa0c39e">
  <xsd:schema xmlns:xsd="http://www.w3.org/2001/XMLSchema" xmlns:xs="http://www.w3.org/2001/XMLSchema" xmlns:p="http://schemas.microsoft.com/office/2006/metadata/properties" xmlns:ns3="90dcfa79-2d89-47ef-bc80-866a5b3e3183" xmlns:ns4="8baa7261-70d0-45ca-b925-0e0e2c0f4054" targetNamespace="http://schemas.microsoft.com/office/2006/metadata/properties" ma:root="true" ma:fieldsID="3979642bbeb03c472205213f8a11e0f5" ns3:_="" ns4:_="">
    <xsd:import namespace="90dcfa79-2d89-47ef-bc80-866a5b3e3183"/>
    <xsd:import namespace="8baa7261-70d0-45ca-b925-0e0e2c0f405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dcfa79-2d89-47ef-bc80-866a5b3e318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aa7261-70d0-45ca-b925-0e0e2c0f4054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1" nillable="true" ma:displayName="Freigabehinweis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2050984-8266-4BA3-84B8-82A72D8D052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0dcfa79-2d89-47ef-bc80-866a5b3e3183"/>
    <ds:schemaRef ds:uri="8baa7261-70d0-45ca-b925-0e0e2c0f405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6EEC0B0-9ACB-4A5F-B7D6-C05E1DFA69E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9A40D7B-D4E9-4172-BC95-0643317A335F}">
  <ds:schemaRefs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purl.org/dc/terms/"/>
    <ds:schemaRef ds:uri="8baa7261-70d0-45ca-b925-0e0e2c0f4054"/>
    <ds:schemaRef ds:uri="http://schemas.microsoft.com/office/infopath/2007/PartnerControls"/>
    <ds:schemaRef ds:uri="http://schemas.openxmlformats.org/package/2006/metadata/core-properties"/>
    <ds:schemaRef ds:uri="90dcfa79-2d89-47ef-bc80-866a5b3e3183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Metropolitan</Template>
  <TotalTime>0</TotalTime>
  <Words>298</Words>
  <Application>Microsoft Office PowerPoint</Application>
  <PresentationFormat>Breitbild</PresentationFormat>
  <Paragraphs>131</Paragraphs>
  <Slides>19</Slides>
  <Notes>0</Notes>
  <HiddenSlides>0</HiddenSlides>
  <MMClips>1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19</vt:i4>
      </vt:variant>
    </vt:vector>
  </HeadingPairs>
  <TitlesOfParts>
    <vt:vector size="26" baseType="lpstr">
      <vt:lpstr>Arial</vt:lpstr>
      <vt:lpstr>Calibri</vt:lpstr>
      <vt:lpstr>Calibri Light</vt:lpstr>
      <vt:lpstr>Courier New</vt:lpstr>
      <vt:lpstr>Times New Roman</vt:lpstr>
      <vt:lpstr>Wingdings</vt:lpstr>
      <vt:lpstr>Metropolitan</vt:lpstr>
      <vt:lpstr>Geothermie</vt:lpstr>
      <vt:lpstr>Thermalwässer des steirischen Beckens</vt:lpstr>
      <vt:lpstr>Quellen in Bad Radkersburg</vt:lpstr>
      <vt:lpstr>Bohrung</vt:lpstr>
      <vt:lpstr>Daten zur Quelle</vt:lpstr>
      <vt:lpstr>Wasser aus der Tiefe</vt:lpstr>
      <vt:lpstr>Wartungsarbeiten an den Rohrleitungen</vt:lpstr>
      <vt:lpstr>Aufbereitung des Wassers</vt:lpstr>
      <vt:lpstr>Aufbereitung des Wassers</vt:lpstr>
      <vt:lpstr>Entgasung des Wassers</vt:lpstr>
      <vt:lpstr>Quellengebäude</vt:lpstr>
      <vt:lpstr>Quellengebäude</vt:lpstr>
      <vt:lpstr>Nutzung der Quellen</vt:lpstr>
      <vt:lpstr>Quelle Radkersburg 1</vt:lpstr>
      <vt:lpstr>Mineralwasseranalyse</vt:lpstr>
      <vt:lpstr>Mineralwasseranalyse im Detail</vt:lpstr>
      <vt:lpstr>Abfüllanlage</vt:lpstr>
      <vt:lpstr>Erschließung einer weiteren Quelle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2021-01-13T20:02:24Z</dcterms:created>
  <dcterms:modified xsi:type="dcterms:W3CDTF">2022-11-26T08:06:53Z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0x01010068DA949D244DDC4D8927FC2E7EFC5E85</vt:lpwstr>
  </property>
</Properties>
</file>