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6A72A-96BD-471E-86B9-08FE797A02E6}" v="6" dt="2026-10-15T20:06:02.7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5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62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9CB474D-26C2-46F8-8A34-4CEF6A5C02F7}"/>
    <pc:docChg chg="modSld modMainMaster">
      <pc:chgData name="Alois Klotz" userId="0e7873f3-c968-46a8-ac9c-5d38456ab073" providerId="ADAL" clId="{79CB474D-26C2-46F8-8A34-4CEF6A5C02F7}" dt="2026-10-15T20:06:02.752" v="2"/>
      <pc:docMkLst>
        <pc:docMk/>
      </pc:docMkLst>
      <pc:sldChg chg="modSp">
        <pc:chgData name="Alois Klotz" userId="0e7873f3-c968-46a8-ac9c-5d38456ab073" providerId="ADAL" clId="{79CB474D-26C2-46F8-8A34-4CEF6A5C02F7}" dt="2026-10-15T20:06:02.752" v="2"/>
        <pc:sldMkLst>
          <pc:docMk/>
          <pc:sldMk cId="2025039552" sldId="259"/>
        </pc:sldMkLst>
        <pc:spChg chg="mod">
          <ac:chgData name="Alois Klotz" userId="0e7873f3-c968-46a8-ac9c-5d38456ab073" providerId="ADAL" clId="{79CB474D-26C2-46F8-8A34-4CEF6A5C02F7}" dt="2026-10-15T20:06:02.752" v="2"/>
          <ac:spMkLst>
            <pc:docMk/>
            <pc:sldMk cId="2025039552" sldId="259"/>
            <ac:spMk id="2" creationId="{254F6BF0-4EA2-9B33-E74C-5EFC232721AD}"/>
          </ac:spMkLst>
        </pc:spChg>
      </pc:sldChg>
      <pc:sldChg chg="modSp">
        <pc:chgData name="Alois Klotz" userId="0e7873f3-c968-46a8-ac9c-5d38456ab073" providerId="ADAL" clId="{79CB474D-26C2-46F8-8A34-4CEF6A5C02F7}" dt="2026-10-15T19:55:51.076" v="1"/>
        <pc:sldMkLst>
          <pc:docMk/>
          <pc:sldMk cId="692011656" sldId="261"/>
        </pc:sldMkLst>
        <pc:spChg chg="mod">
          <ac:chgData name="Alois Klotz" userId="0e7873f3-c968-46a8-ac9c-5d38456ab073" providerId="ADAL" clId="{79CB474D-26C2-46F8-8A34-4CEF6A5C02F7}" dt="2026-10-15T19:55:51.076" v="1"/>
          <ac:spMkLst>
            <pc:docMk/>
            <pc:sldMk cId="692011656" sldId="261"/>
            <ac:spMk id="2" creationId="{0E17FE69-BC6C-1F93-6B28-C8E39BFE7703}"/>
          </ac:spMkLst>
        </pc:spChg>
      </pc:sldChg>
      <pc:sldMasterChg chg="modSp">
        <pc:chgData name="Alois Klotz" userId="0e7873f3-c968-46a8-ac9c-5d38456ab073" providerId="ADAL" clId="{79CB474D-26C2-46F8-8A34-4CEF6A5C02F7}" dt="2026-10-15T19:54:27.426" v="0" actId="255"/>
        <pc:sldMasterMkLst>
          <pc:docMk/>
          <pc:sldMasterMk cId="2398321646" sldId="2147483648"/>
        </pc:sldMasterMkLst>
        <pc:spChg chg="mod">
          <ac:chgData name="Alois Klotz" userId="0e7873f3-c968-46a8-ac9c-5d38456ab073" providerId="ADAL" clId="{79CB474D-26C2-46F8-8A34-4CEF6A5C02F7}" dt="2026-10-15T19:54:27.426" v="0" actId="255"/>
          <ac:spMkLst>
            <pc:docMk/>
            <pc:sldMasterMk cId="2398321646" sldId="2147483648"/>
            <ac:spMk id="2" creationId="{F8D1786A-6C50-4FD1-7F21-A51EF2466A51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7B254-FDEC-4405-B578-613184453899}" type="datetimeFigureOut">
              <a:rPr lang="de-AT" smtClean="0"/>
              <a:t>15.10.2026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CF161-6042-4147-B0D3-BF6CD544B719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1771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08335-8785-94E1-E1FB-21C1EDD9E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091017-E1AF-D90B-863A-0E049387A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19A625-E122-114E-E823-92349FC6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E06A-6B7A-4BBD-9970-746D8964F771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1D26CB-D72B-1972-C501-6B5CF427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AABEB3-4F92-D173-50CE-CE0BC9B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8408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48B7C-B197-3FF9-6BFA-F26DAFACC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2F1BE6-FBA2-5697-5530-02A5C0B1E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07D98C-BE50-3FFC-243E-11D8076B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4506-8917-4687-BC0C-152A33E8B43F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4E890E-3E39-A8D3-B924-9085A9D6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EF66BE-78B2-E221-D20E-366D04FC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2277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3F28B-1CFA-DFB0-7261-25FC131A3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CF61A9-CB5E-FE23-69B8-2BF3C8E56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587B42-8104-551C-1274-EA296A5D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C1C9-C093-4847-BCE2-4035A1162BFA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2C1C66-95AB-24AA-C33F-02B50736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1C5215-612C-586E-06AC-ADAB112D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35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E8B65-2C22-7BC6-E6E0-CB9F0658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6451FF-DD69-7490-702C-05C73B64D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6657A0E-11AE-BF03-C02F-58A34A305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CAB857-8DCA-BCD5-F20D-8FA0CB89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F58B1-8C8B-45F0-8CF0-23B9AF8D76D6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CA93F9-BD47-C61D-9659-6CDC9F0F1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0DE098-EF15-76A7-055C-54DD1D7B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2663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6842F-6AB1-0DBA-74C4-64EDAB8B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75BFC3-CC09-C3B6-08F4-4C72C8CC9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3D1CEC-4E0D-D1F4-584B-2235C0AB4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FDEE8C0-4E54-5F7A-3312-98435BFF93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49DA2C-420F-19B5-22E3-29E3793C2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67BD5D-FA0E-2584-5D5B-5D35CF45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637ED-D875-497F-BCCA-A54E2E7891EB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974E2D7-E0E4-81D1-4EE8-DDD76E5C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3D1B63C-0FAA-F636-98F2-DED32147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8374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12243-FE70-DE7C-0753-D57B35DD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55C6133-F4DF-3564-AA67-35E8C409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88DC-73BD-41B0-90AB-8DCE883ABF7B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E4B2C3-FCAA-B74D-0531-D8F4C0B4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96F3B3-AF6D-E42F-CD2E-4F7F1BE5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319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8C2BD7-34DA-90F8-8E2F-D2B668D6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8BBE-8552-4527-A0FD-6CDE34B4276B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1C7AE95-CB41-2981-7442-D93625C9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7EAE8A-81C2-9283-2F8E-103F8295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8058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321BD-E3F3-6078-BD06-3162FB74A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0F3225-5D95-62A8-16AF-C6A202DFF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B5F1D1-7223-6F47-80A9-0DCA445D4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527D3-60A5-A44B-C234-F64F81B8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3285-FFEB-47D9-8AF6-0219C07A5F1C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D1ECDD9-F8EF-86CB-482F-9CF7F099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197AA5-22DB-B587-4DED-5EC59587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3478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EAFF3-CBA5-94D0-2EF9-9ED250391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4CF92B5-433B-143E-CAAD-1217D80D194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56AAF3-0F1F-582B-3F4A-1453118F5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20CFBC-A51F-3D27-BD9C-BD9FE853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DECCA-CE36-4FBF-B27F-C1407189F78A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7EBA45-3FA5-4EBC-DE09-5B20D0BE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7CDD10-E20F-AEE1-2A86-B05C15A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7697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CB292-D15E-E8A0-4485-217E1D81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461D04E-F9F9-DCDF-38BE-1DC051AB1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A6466-31DE-E164-348B-D128B37B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F25-BBC6-49ED-9214-0E8F73A8CE64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29AE23-7E8F-537A-FE84-958A5BFFC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EC3331-31A3-A237-D626-63086282A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281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DB285B-C4FB-C2F2-62C6-FE09B23FE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9A0AED-30A8-4261-319C-29D5E9C3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994A1C-BC1C-1CCB-5956-05D94B72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92A5A-81B4-44B6-A587-F4064164561C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83AF8D-F391-6F4E-EE95-61318482D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333E32-15AC-DE31-F216-D6F645795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2663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8D1786A-6C50-4FD1-7F21-A51EF246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2A3430-97BA-0294-78F2-3367DCDD1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F29618-0054-3E6D-71DB-3B66A92CB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8AEDB-E131-42F1-9220-98DD8AF19731}" type="datetime1">
              <a:rPr lang="de-AT" smtClean="0"/>
              <a:t>15.10.2026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C178B5-8578-EBBE-442D-B27CE8C21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9F5F35-87FC-1027-8A6C-6A9D0AA20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832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68BC9D-A7B1-A8D9-1C15-052A8B1AD2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Gute Prompts </a:t>
            </a:r>
            <a:r>
              <a:rPr lang="de-AT" b="1" noProof="0" dirty="0"/>
              <a:t>formulieren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2C6107-6CF1-4BFD-ED0C-668828613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18" y="4079875"/>
            <a:ext cx="9144000" cy="1655762"/>
          </a:xfrm>
        </p:spPr>
        <p:txBody>
          <a:bodyPr/>
          <a:lstStyle/>
          <a:p>
            <a:pPr algn="l"/>
            <a:r>
              <a:rPr lang="de-AT" b="1" i="1" dirty="0"/>
              <a:t>Aufgaben</a:t>
            </a:r>
            <a:r>
              <a:rPr lang="de-AT" dirty="0"/>
              <a:t>: Füge auf den nächsten Folien die Ergebnisse der Prompts aus dem Arbeitsblatt ein.</a:t>
            </a:r>
          </a:p>
          <a:p>
            <a:pPr algn="l"/>
            <a:r>
              <a:rPr lang="de-AT" sz="1200" i="1"/>
              <a:t>Hinweis: Eigentlich </a:t>
            </a:r>
            <a:r>
              <a:rPr lang="de-AT" sz="1200" i="1" dirty="0"/>
              <a:t>müssten die Ergebnisse der Prompts nachbearbeitet werden, das ist für das Erste hier nicht notwendig.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B28654-92EB-FCAB-9CE2-F5792A8F8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750" y="6330950"/>
            <a:ext cx="996950" cy="365125"/>
          </a:xfrm>
        </p:spPr>
        <p:txBody>
          <a:bodyPr/>
          <a:lstStyle/>
          <a:p>
            <a:r>
              <a:rPr lang="de-AT" sz="1000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316650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D8F09-7071-C7FB-1C33-81B6693E0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Aufgabe 3: Passwörter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5B2965B5-BFFC-942E-439E-C366C77E7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418147"/>
              </p:ext>
            </p:extLst>
          </p:nvPr>
        </p:nvGraphicFramePr>
        <p:xfrm>
          <a:off x="671945" y="1813560"/>
          <a:ext cx="10515600" cy="3230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54187414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0331350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210789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Kriterium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Beschreibung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Empfehlung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502931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Längere Passwörter bieten eine extrem hohe mathematische Sicherheit.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Mindestens 12 bis 16 Zeichen verwenden.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2307796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Komplexität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Die Mischung verschiedener Zeichen erschwert automatisierte Angriffe.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Kombination aus Groß-, Kleinbuchstaben, Zahlen und Sonderzeichen.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018514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Verwaltung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Keine Passwörter mehrfach nutzen, um Kettenreaktionen bei Datenlecks zu verhindern.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Einen Passwort-Manager und Zwei-Faktor-Authentifizierung (2FA) nutzen.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885206083"/>
                  </a:ext>
                </a:extLst>
              </a:tr>
            </a:tbl>
          </a:graphicData>
        </a:graphic>
      </p:graphicFrame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05C4EB-E38D-51FF-1B24-AE2A37D9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5079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7562-7B0B-4928-F79B-C2698B9E9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8F6E75-A6DF-8526-94D8-98B5A14B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43250" cy="1325563"/>
          </a:xfrm>
        </p:spPr>
        <p:txBody>
          <a:bodyPr/>
          <a:lstStyle/>
          <a:p>
            <a:r>
              <a:rPr lang="de-AT" dirty="0"/>
              <a:t>Aufgabe 4</a:t>
            </a:r>
            <a:br>
              <a:rPr lang="de-AT" dirty="0"/>
            </a:br>
            <a:r>
              <a:rPr lang="de-AT" dirty="0"/>
              <a:t>Passwörter - Quiz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32C9B15-3F3D-ADDC-BDA3-5F7C091F7EC8}"/>
              </a:ext>
            </a:extLst>
          </p:cNvPr>
          <p:cNvSpPr txBox="1"/>
          <p:nvPr/>
        </p:nvSpPr>
        <p:spPr>
          <a:xfrm>
            <a:off x="4627418" y="488063"/>
            <a:ext cx="67263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AT" b="1" dirty="0"/>
              <a:t>1. Wie sollte ein sicheres Passwort aussehen?</a:t>
            </a:r>
            <a:endParaRPr lang="de-AT" dirty="0"/>
          </a:p>
          <a:p>
            <a:pPr>
              <a:buNone/>
            </a:pPr>
            <a:r>
              <a:rPr lang="de-AT" dirty="0"/>
              <a:t>A) Lang, einzigartig und geheim</a:t>
            </a:r>
            <a:br>
              <a:rPr lang="de-AT" dirty="0"/>
            </a:br>
            <a:r>
              <a:rPr lang="de-AT" dirty="0"/>
              <a:t>B) Kurz und leicht zu merken</a:t>
            </a:r>
          </a:p>
          <a:p>
            <a:pPr>
              <a:buNone/>
            </a:pPr>
            <a:r>
              <a:rPr lang="de-AT" b="1" dirty="0"/>
              <a:t>2. Was solltest du bei einer Phishing-E-Mail tun?</a:t>
            </a:r>
            <a:endParaRPr lang="de-AT" dirty="0"/>
          </a:p>
          <a:p>
            <a:pPr>
              <a:buNone/>
            </a:pPr>
            <a:r>
              <a:rPr lang="de-AT" dirty="0"/>
              <a:t>A) Sofort auf den Link klicken</a:t>
            </a:r>
            <a:br>
              <a:rPr lang="de-AT" dirty="0"/>
            </a:br>
            <a:r>
              <a:rPr lang="de-AT" dirty="0"/>
              <a:t>B) Absender und Link genau überprüfen</a:t>
            </a:r>
          </a:p>
          <a:p>
            <a:pPr>
              <a:buNone/>
            </a:pPr>
            <a:r>
              <a:rPr lang="de-AT" b="1" dirty="0"/>
              <a:t>3. Wozu dient die Mehr-Faktor-Authentifizierung (MFA)?</a:t>
            </a:r>
            <a:endParaRPr lang="de-AT" dirty="0"/>
          </a:p>
          <a:p>
            <a:pPr>
              <a:buNone/>
            </a:pPr>
            <a:r>
              <a:rPr lang="de-AT" dirty="0"/>
              <a:t>A) Sie schützt ein Konto durch mehrere Nachweise der Identität.</a:t>
            </a:r>
            <a:br>
              <a:rPr lang="de-AT" dirty="0"/>
            </a:br>
            <a:r>
              <a:rPr lang="de-AT" dirty="0"/>
              <a:t>B) Sie macht das Passwort überflüssig.</a:t>
            </a:r>
          </a:p>
          <a:p>
            <a:pPr>
              <a:buNone/>
            </a:pPr>
            <a:r>
              <a:rPr lang="de-AT" b="1" dirty="0"/>
              <a:t>4. Was ist bei der Nutzung eines öffentlichen WLANs wichtig?</a:t>
            </a:r>
            <a:endParaRPr lang="de-AT" dirty="0"/>
          </a:p>
          <a:p>
            <a:pPr>
              <a:buNone/>
            </a:pPr>
            <a:r>
              <a:rPr lang="de-AT" dirty="0"/>
              <a:t>A) Alle angebotenen WLANs sind sicher.</a:t>
            </a:r>
            <a:br>
              <a:rPr lang="de-AT" dirty="0"/>
            </a:br>
            <a:r>
              <a:rPr lang="de-AT" dirty="0"/>
              <a:t>B) Vertrauliche Daten nur über geeignete, sichere Verbindungen übertragen.</a:t>
            </a:r>
          </a:p>
          <a:p>
            <a:pPr>
              <a:buNone/>
            </a:pPr>
            <a:r>
              <a:rPr lang="de-AT" b="1" dirty="0"/>
              <a:t>5. Was ist Malware?</a:t>
            </a:r>
            <a:endParaRPr lang="de-AT" dirty="0"/>
          </a:p>
          <a:p>
            <a:pPr>
              <a:buNone/>
            </a:pPr>
            <a:r>
              <a:rPr lang="de-AT" dirty="0"/>
              <a:t>A) Ein Programm, das Geräte oder Daten schädigen kann.</a:t>
            </a:r>
            <a:br>
              <a:rPr lang="de-AT" dirty="0"/>
            </a:br>
            <a:r>
              <a:rPr lang="de-AT" dirty="0"/>
              <a:t>B) Ein Programm, das automatisch alle Daten sichert.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66B649-E0C3-2632-5432-C3F7856A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273508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F6FB-DE3C-1A96-256C-CB7854C21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F6BF0-4EA2-9B33-E74C-5EFC2327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500745" cy="1048039"/>
          </a:xfrm>
        </p:spPr>
        <p:txBody>
          <a:bodyPr/>
          <a:lstStyle/>
          <a:p>
            <a:r>
              <a:rPr lang="de-AT" dirty="0"/>
              <a:t>Aufgabe 5:</a:t>
            </a:r>
            <a:br>
              <a:rPr lang="de-AT" dirty="0"/>
            </a:br>
            <a:r>
              <a:rPr lang="de-AT" dirty="0"/>
              <a:t>Photosynthese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FE555207-561B-D338-1B12-99A5CE24896A}"/>
                  </a:ext>
                </a:extLst>
              </p:cNvPr>
              <p:cNvSpPr txBox="1"/>
              <p:nvPr/>
            </p:nvSpPr>
            <p:spPr>
              <a:xfrm>
                <a:off x="838199" y="1665744"/>
                <a:ext cx="10051473" cy="4247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r>
                  <a:rPr lang="de-AT" dirty="0">
                    <a:effectLst/>
                    <a:latin typeface="+mn-lt"/>
                  </a:rPr>
                  <a:t>Die </a:t>
                </a:r>
                <a:r>
                  <a:rPr lang="de-AT" b="1" dirty="0">
                    <a:effectLst/>
                    <a:latin typeface="+mn-lt"/>
                  </a:rPr>
                  <a:t>Photosynthese</a:t>
                </a:r>
                <a:r>
                  <a:rPr lang="de-AT" dirty="0">
                    <a:effectLst/>
                    <a:latin typeface="+mn-lt"/>
                  </a:rPr>
                  <a:t> ist der Prozess, bei dem grüne Pflanzen mithilfe von Sonnenlicht aus energiearmen Stoffen energiereiche Nährstoffe herstellen.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Wo sie stattfindet:</a:t>
                </a:r>
                <a:r>
                  <a:rPr lang="de-AT" dirty="0">
                    <a:effectLst/>
                    <a:latin typeface="+mn-lt"/>
                  </a:rPr>
                  <a:t> In den Chloroplasten der Pflanzenzellen (mithilfe des grünen Farbstoffs Chlorophyll).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Ausgangsstoffe (Was benötigt wird):</a:t>
                </a:r>
                <a:endParaRPr lang="de-AT" dirty="0">
                  <a:effectLst/>
                  <a:latin typeface="+mn-lt"/>
                </a:endParaRP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Wasser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𝐻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  <m:r>
                      <a:rPr lang="de-AT" i="1">
                        <a:latin typeface="+mn-lt"/>
                      </a:rPr>
                      <m:t>𝑂</m:t>
                    </m:r>
                  </m:oMath>
                </a14:m>
                <a:r>
                  <a:rPr lang="de-AT" dirty="0">
                    <a:effectLst/>
                    <a:latin typeface="+mn-lt"/>
                  </a:rPr>
                  <a:t>) aus dem Boden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Kohlenstoffdioxid (</a:t>
                </a:r>
                <a14:m>
                  <m:oMath xmlns:m="http://schemas.openxmlformats.org/officeDocument/2006/math">
                    <m:r>
                      <a:rPr lang="de-AT" i="1" smtClean="0">
                        <a:latin typeface="+mn-lt"/>
                      </a:rPr>
                      <m:t>𝐶</m:t>
                    </m:r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𝑂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AT" dirty="0">
                    <a:effectLst/>
                    <a:latin typeface="+mn-lt"/>
                  </a:rPr>
                  <a:t>) aus der Luft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Sonnenlicht als Energiequelle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Endprodukte (Was entsteht):</a:t>
                </a:r>
                <a:endParaRPr lang="de-AT" dirty="0">
                  <a:effectLst/>
                  <a:latin typeface="+mn-lt"/>
                </a:endParaRP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Glucose (Traubenzucker) als Energiespeicher für die Pflanze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Sauerstoff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𝑂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AT" dirty="0">
                    <a:effectLst/>
                    <a:latin typeface="+mn-lt"/>
                  </a:rPr>
                  <a:t>) als Nebenprodukt, der an die Umwelt abgegeben wird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Wortgleichung:</a:t>
                </a:r>
                <a:endParaRPr lang="de-AT" dirty="0">
                  <a:effectLst/>
                  <a:latin typeface="+mn-lt"/>
                </a:endParaRPr>
              </a:p>
              <a:p>
                <a:pPr lvl="1" indent="-34290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Wasser + Kohlenstoffdioxid + Lichtenergie </a:t>
                </a:r>
                <a14:m>
                  <m:oMath xmlns:m="http://schemas.openxmlformats.org/officeDocument/2006/math">
                    <m:r>
                      <a:rPr lang="de-AT" smtClean="0">
                        <a:latin typeface="+mn-lt"/>
                      </a:rPr>
                      <m:t>→</m:t>
                    </m:r>
                  </m:oMath>
                </a14:m>
                <a:r>
                  <a:rPr lang="de-AT" dirty="0">
                    <a:effectLst/>
                    <a:latin typeface="+mn-lt"/>
                  </a:rPr>
                  <a:t>Glucose + Sauerstoff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Bedeutung:</a:t>
                </a:r>
                <a:r>
                  <a:rPr lang="de-AT" dirty="0">
                    <a:effectLst/>
                    <a:latin typeface="+mn-lt"/>
                  </a:rPr>
                  <a:t> Sie bildet die Lebensgrundlage für fast alle Lebewesen auf der Erde, da sie den benötigten Sauerstoff liefert und die Basis der Nahrungskette darstellt.</a:t>
                </a:r>
                <a:endParaRPr lang="de-AT" dirty="0">
                  <a:effectLst/>
                  <a:latin typeface="Google Sans Text"/>
                </a:endParaRPr>
              </a:p>
            </p:txBody>
          </p:sp>
        </mc:Choice>
        <mc:Fallback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FE555207-561B-D338-1B12-99A5CE248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665744"/>
                <a:ext cx="10051473" cy="4247317"/>
              </a:xfrm>
              <a:prstGeom prst="rect">
                <a:avLst/>
              </a:prstGeom>
              <a:blipFill>
                <a:blip r:embed="rId2"/>
                <a:stretch>
                  <a:fillRect l="-485" t="-574" b="-1435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39BA5-A3B5-DBF3-F785-C62BB1417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202503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DD76-1188-69DB-DE5F-4CD7E538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6DEE0-7952-6DFE-70D0-680FFB93B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5125"/>
            <a:ext cx="3840480" cy="1666875"/>
          </a:xfrm>
        </p:spPr>
        <p:txBody>
          <a:bodyPr>
            <a:normAutofit/>
          </a:bodyPr>
          <a:lstStyle/>
          <a:p>
            <a:r>
              <a:rPr lang="de-AT" dirty="0"/>
              <a:t>Aufgabe 6: Wasserkreislauf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8BDD2E-CB23-410C-E5CD-1E0610761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666" y="0"/>
            <a:ext cx="7504334" cy="685800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BC412B-C225-BE08-246C-38C62DE4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21476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273C-EFEB-F6A7-2BEC-AF433FF75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7FE69-BC6C-1F93-6B28-C8E39BFE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5"/>
            <a:ext cx="4305300" cy="1457325"/>
          </a:xfrm>
        </p:spPr>
        <p:txBody>
          <a:bodyPr>
            <a:normAutofit/>
          </a:bodyPr>
          <a:lstStyle/>
          <a:p>
            <a:r>
              <a:rPr lang="de-AT" dirty="0"/>
              <a:t>Aufgabe 7: Elektromobilität. Vergleich Energieverbrauch und Leistung 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A4B75D5-5BB6-DDF0-6777-E62AAFDB1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245208"/>
              </p:ext>
            </p:extLst>
          </p:nvPr>
        </p:nvGraphicFramePr>
        <p:xfrm>
          <a:off x="838200" y="4608124"/>
          <a:ext cx="105156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98787129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2441849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943996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Elektroauto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Benziner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135282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Verbrauch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18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53 kWh (entspricht 6 Liter Benzin)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7545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Nutzen für Fahrt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15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216421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Verlust (Wärme)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nur 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40 kWh (geht als Hitze verloren!)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847255851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4ABB267E-96C7-3B3D-83D4-16354BE80F32}"/>
              </a:ext>
            </a:extLst>
          </p:cNvPr>
          <p:cNvSpPr txBox="1"/>
          <p:nvPr/>
        </p:nvSpPr>
        <p:spPr>
          <a:xfrm>
            <a:off x="5257800" y="264717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Elektroauto vs. Benziner: Energie &amp; Leistung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1. Der Unterschied kurz erklärt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Leistung (in kW):</a:t>
            </a:r>
            <a:r>
              <a:rPr lang="de-AT" dirty="0">
                <a:effectLst/>
                <a:latin typeface="+mn-lt"/>
              </a:rPr>
              <a:t> Gibt an, wie viel Kraft der Motor </a:t>
            </a:r>
            <a:r>
              <a:rPr lang="de-AT" i="1" dirty="0">
                <a:effectLst/>
                <a:latin typeface="+mn-lt"/>
              </a:rPr>
              <a:t>in einem Moment</a:t>
            </a:r>
            <a:r>
              <a:rPr lang="de-AT" dirty="0">
                <a:effectLst/>
                <a:latin typeface="+mn-lt"/>
              </a:rPr>
              <a:t> hat.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Energie (in kWh):</a:t>
            </a:r>
            <a:r>
              <a:rPr lang="de-AT" dirty="0">
                <a:effectLst/>
                <a:latin typeface="+mn-lt"/>
              </a:rPr>
              <a:t> Ist die Menge an „Treibstoff“, die über Zeit verbraucht wird.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2. Der Vergleich auf 100 km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3. Das Fazit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dirty="0">
                <a:effectLst/>
                <a:latin typeface="+mn-lt"/>
              </a:rPr>
              <a:t>Der </a:t>
            </a:r>
            <a:r>
              <a:rPr lang="de-AT" b="1" dirty="0">
                <a:effectLst/>
                <a:latin typeface="+mn-lt"/>
              </a:rPr>
              <a:t>Elektromotor</a:t>
            </a:r>
            <a:r>
              <a:rPr lang="de-AT" dirty="0">
                <a:effectLst/>
                <a:latin typeface="+mn-lt"/>
              </a:rPr>
              <a:t> nutzt fast die gesamte Energie für die Fahrt (Wirkungsgrad über 85 %).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dirty="0">
                <a:effectLst/>
                <a:latin typeface="+mn-lt"/>
              </a:rPr>
              <a:t>Der </a:t>
            </a:r>
            <a:r>
              <a:rPr lang="de-AT" b="1" dirty="0">
                <a:effectLst/>
                <a:latin typeface="+mn-lt"/>
              </a:rPr>
              <a:t>Verbrennungsmotor</a:t>
            </a:r>
            <a:r>
              <a:rPr lang="de-AT" dirty="0">
                <a:effectLst/>
                <a:latin typeface="+mn-lt"/>
              </a:rPr>
              <a:t> verschwendet den Großteil der Energie als ungenutzte Wärme (Wirkungsgrad nur ca. 25 %).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Ergebnis:</a:t>
            </a:r>
            <a:r>
              <a:rPr lang="de-AT" dirty="0">
                <a:effectLst/>
                <a:latin typeface="+mn-lt"/>
              </a:rPr>
              <a:t> Das Elektroauto braucht für dieselbe Strecke </a:t>
            </a:r>
            <a:r>
              <a:rPr lang="de-AT" b="1" dirty="0">
                <a:effectLst/>
                <a:latin typeface="+mn-lt"/>
              </a:rPr>
              <a:t>weniger als ein Drittel der Energie</a:t>
            </a:r>
            <a:r>
              <a:rPr lang="de-AT" dirty="0">
                <a:effectLst/>
                <a:latin typeface="+mn-lt"/>
              </a:rPr>
              <a:t>!</a:t>
            </a:r>
            <a:endParaRPr lang="de-AT" dirty="0">
              <a:effectLst/>
              <a:latin typeface="Google Sans Text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B1F9208-25E3-BD7E-E1A0-A2ED0FA1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692011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Office PowerPoint</Application>
  <PresentationFormat>Breitbild</PresentationFormat>
  <Paragraphs>68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Google Sans Text</vt:lpstr>
      <vt:lpstr>Office</vt:lpstr>
      <vt:lpstr>Gute Prompts formulieren</vt:lpstr>
      <vt:lpstr>Aufgabe 3: Passwörter</vt:lpstr>
      <vt:lpstr>Aufgabe 4 Passwörter - Quiz</vt:lpstr>
      <vt:lpstr>Aufgabe 5: Photosynthese</vt:lpstr>
      <vt:lpstr>Aufgabe 6: Wasserkreislauf</vt:lpstr>
      <vt:lpstr>Aufgabe 7: Elektromobilität. Vergleich Energieverbrauch und Leistung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Easy4me</dc:creator>
  <cp:lastModifiedBy>Alois Klotz</cp:lastModifiedBy>
  <cp:revision>1</cp:revision>
  <dcterms:created xsi:type="dcterms:W3CDTF">2026-10-15T18:51:04Z</dcterms:created>
  <dcterms:modified xsi:type="dcterms:W3CDTF">2026-10-15T20:17:23Z</dcterms:modified>
</cp:coreProperties>
</file>