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6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96A72A-96BD-471E-86B9-08FE797A02E6}" v="13" dt="2026-10-17T07:58:32.2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65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32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79CB474D-26C2-46F8-8A34-4CEF6A5C02F7}"/>
    <pc:docChg chg="undo custSel addSld modSld modMainMaster">
      <pc:chgData name="Alois Klotz" userId="0e7873f3-c968-46a8-ac9c-5d38456ab073" providerId="ADAL" clId="{79CB474D-26C2-46F8-8A34-4CEF6A5C02F7}" dt="2026-10-17T17:42:12.287" v="453" actId="6549"/>
      <pc:docMkLst>
        <pc:docMk/>
      </pc:docMkLst>
      <pc:sldChg chg="addSp modSp mod">
        <pc:chgData name="Alois Klotz" userId="0e7873f3-c968-46a8-ac9c-5d38456ab073" providerId="ADAL" clId="{79CB474D-26C2-46F8-8A34-4CEF6A5C02F7}" dt="2026-10-17T17:41:43.369" v="451" actId="207"/>
        <pc:sldMkLst>
          <pc:docMk/>
          <pc:sldMk cId="3166504656" sldId="256"/>
        </pc:sldMkLst>
        <pc:spChg chg="mod">
          <ac:chgData name="Alois Klotz" userId="0e7873f3-c968-46a8-ac9c-5d38456ab073" providerId="ADAL" clId="{79CB474D-26C2-46F8-8A34-4CEF6A5C02F7}" dt="2026-10-17T17:39:48.140" v="438" actId="1076"/>
          <ac:spMkLst>
            <pc:docMk/>
            <pc:sldMk cId="3166504656" sldId="256"/>
            <ac:spMk id="2" creationId="{8D68BC9D-A7B1-A8D9-1C15-052A8B1AD2AA}"/>
          </ac:spMkLst>
        </pc:spChg>
        <pc:spChg chg="mod">
          <ac:chgData name="Alois Klotz" userId="0e7873f3-c968-46a8-ac9c-5d38456ab073" providerId="ADAL" clId="{79CB474D-26C2-46F8-8A34-4CEF6A5C02F7}" dt="2026-10-17T17:40:53.752" v="444" actId="14100"/>
          <ac:spMkLst>
            <pc:docMk/>
            <pc:sldMk cId="3166504656" sldId="256"/>
            <ac:spMk id="3" creationId="{E42C6107-6CF1-4BFD-ED0C-668828613CD1}"/>
          </ac:spMkLst>
        </pc:spChg>
        <pc:spChg chg="add mod">
          <ac:chgData name="Alois Klotz" userId="0e7873f3-c968-46a8-ac9c-5d38456ab073" providerId="ADAL" clId="{79CB474D-26C2-46F8-8A34-4CEF6A5C02F7}" dt="2026-10-17T17:41:43.369" v="451" actId="207"/>
          <ac:spMkLst>
            <pc:docMk/>
            <pc:sldMk cId="3166504656" sldId="256"/>
            <ac:spMk id="6" creationId="{65437F9E-3DD1-4A6A-C02B-F9DE162EBA59}"/>
          </ac:spMkLst>
        </pc:spChg>
      </pc:sldChg>
      <pc:sldChg chg="addSp delSp modSp mod">
        <pc:chgData name="Alois Klotz" userId="0e7873f3-c968-46a8-ac9c-5d38456ab073" providerId="ADAL" clId="{79CB474D-26C2-46F8-8A34-4CEF6A5C02F7}" dt="2026-10-17T17:41:57.477" v="452" actId="6549"/>
        <pc:sldMkLst>
          <pc:docMk/>
          <pc:sldMk cId="150791468" sldId="257"/>
        </pc:sldMkLst>
        <pc:spChg chg="add del mod">
          <ac:chgData name="Alois Klotz" userId="0e7873f3-c968-46a8-ac9c-5d38456ab073" providerId="ADAL" clId="{79CB474D-26C2-46F8-8A34-4CEF6A5C02F7}" dt="2026-10-17T07:48:06.577" v="6"/>
          <ac:spMkLst>
            <pc:docMk/>
            <pc:sldMk cId="150791468" sldId="257"/>
            <ac:spMk id="3" creationId="{806811E7-9B83-3267-14C1-6D1DDFDE80D5}"/>
          </ac:spMkLst>
        </pc:spChg>
        <pc:spChg chg="add mod">
          <ac:chgData name="Alois Klotz" userId="0e7873f3-c968-46a8-ac9c-5d38456ab073" providerId="ADAL" clId="{79CB474D-26C2-46F8-8A34-4CEF6A5C02F7}" dt="2026-10-17T07:48:37.112" v="38" actId="1076"/>
          <ac:spMkLst>
            <pc:docMk/>
            <pc:sldMk cId="150791468" sldId="257"/>
            <ac:spMk id="4" creationId="{5E6B8FC1-E626-5DA0-3831-A9FEA865BC48}"/>
          </ac:spMkLst>
        </pc:spChg>
        <pc:graphicFrameChg chg="modGraphic">
          <ac:chgData name="Alois Klotz" userId="0e7873f3-c968-46a8-ac9c-5d38456ab073" providerId="ADAL" clId="{79CB474D-26C2-46F8-8A34-4CEF6A5C02F7}" dt="2026-10-17T17:41:57.477" v="452" actId="6549"/>
          <ac:graphicFrameMkLst>
            <pc:docMk/>
            <pc:sldMk cId="150791468" sldId="257"/>
            <ac:graphicFrameMk id="5" creationId="{5B2965B5-BFFC-942E-439E-C366C77E77A1}"/>
          </ac:graphicFrameMkLst>
        </pc:graphicFrameChg>
      </pc:sldChg>
      <pc:sldChg chg="addSp modSp mod">
        <pc:chgData name="Alois Klotz" userId="0e7873f3-c968-46a8-ac9c-5d38456ab073" providerId="ADAL" clId="{79CB474D-26C2-46F8-8A34-4CEF6A5C02F7}" dt="2026-10-17T17:38:41.918" v="431" actId="20577"/>
        <pc:sldMkLst>
          <pc:docMk/>
          <pc:sldMk cId="2735085672" sldId="258"/>
        </pc:sldMkLst>
        <pc:spChg chg="mod">
          <ac:chgData name="Alois Klotz" userId="0e7873f3-c968-46a8-ac9c-5d38456ab073" providerId="ADAL" clId="{79CB474D-26C2-46F8-8A34-4CEF6A5C02F7}" dt="2026-10-17T07:53:54.486" v="232" actId="15"/>
          <ac:spMkLst>
            <pc:docMk/>
            <pc:sldMk cId="2735085672" sldId="258"/>
            <ac:spMk id="4" creationId="{C32C9B15-3F3D-ADDC-BDA3-5F7C091F7EC8}"/>
          </ac:spMkLst>
        </pc:spChg>
        <pc:spChg chg="add mod">
          <ac:chgData name="Alois Klotz" userId="0e7873f3-c968-46a8-ac9c-5d38456ab073" providerId="ADAL" clId="{79CB474D-26C2-46F8-8A34-4CEF6A5C02F7}" dt="2026-10-17T17:38:41.918" v="431" actId="20577"/>
          <ac:spMkLst>
            <pc:docMk/>
            <pc:sldMk cId="2735085672" sldId="258"/>
            <ac:spMk id="6" creationId="{5A08C319-733A-BF3B-08ED-D13B341D324C}"/>
          </ac:spMkLst>
        </pc:spChg>
      </pc:sldChg>
      <pc:sldChg chg="addSp delSp modSp mod">
        <pc:chgData name="Alois Klotz" userId="0e7873f3-c968-46a8-ac9c-5d38456ab073" providerId="ADAL" clId="{79CB474D-26C2-46F8-8A34-4CEF6A5C02F7}" dt="2026-10-17T17:38:23.362" v="417" actId="1076"/>
        <pc:sldMkLst>
          <pc:docMk/>
          <pc:sldMk cId="2025039552" sldId="259"/>
        </pc:sldMkLst>
        <pc:spChg chg="mod">
          <ac:chgData name="Alois Klotz" userId="0e7873f3-c968-46a8-ac9c-5d38456ab073" providerId="ADAL" clId="{79CB474D-26C2-46F8-8A34-4CEF6A5C02F7}" dt="2026-10-17T08:16:13.963" v="376" actId="1076"/>
          <ac:spMkLst>
            <pc:docMk/>
            <pc:sldMk cId="2025039552" sldId="259"/>
            <ac:spMk id="2" creationId="{254F6BF0-4EA2-9B33-E74C-5EFC232721AD}"/>
          </ac:spMkLst>
        </pc:spChg>
        <pc:spChg chg="mod">
          <ac:chgData name="Alois Klotz" userId="0e7873f3-c968-46a8-ac9c-5d38456ab073" providerId="ADAL" clId="{79CB474D-26C2-46F8-8A34-4CEF6A5C02F7}" dt="2026-10-17T08:16:25.072" v="379" actId="14100"/>
          <ac:spMkLst>
            <pc:docMk/>
            <pc:sldMk cId="2025039552" sldId="259"/>
            <ac:spMk id="4" creationId="{FE555207-561B-D338-1B12-99A5CE24896A}"/>
          </ac:spMkLst>
        </pc:spChg>
        <pc:spChg chg="mod">
          <ac:chgData name="Alois Klotz" userId="0e7873f3-c968-46a8-ac9c-5d38456ab073" providerId="ADAL" clId="{79CB474D-26C2-46F8-8A34-4CEF6A5C02F7}" dt="2026-10-17T08:09:51.060" v="368" actId="1076"/>
          <ac:spMkLst>
            <pc:docMk/>
            <pc:sldMk cId="2025039552" sldId="259"/>
            <ac:spMk id="5" creationId="{3E539BA5-A3B5-DBF3-F785-C62BB1417CFD}"/>
          </ac:spMkLst>
        </pc:spChg>
        <pc:spChg chg="add mod">
          <ac:chgData name="Alois Klotz" userId="0e7873f3-c968-46a8-ac9c-5d38456ab073" providerId="ADAL" clId="{79CB474D-26C2-46F8-8A34-4CEF6A5C02F7}" dt="2026-10-17T08:16:16.576" v="377" actId="1076"/>
          <ac:spMkLst>
            <pc:docMk/>
            <pc:sldMk cId="2025039552" sldId="259"/>
            <ac:spMk id="6" creationId="{DB65643D-4AAE-F832-8DD2-19D998350653}"/>
          </ac:spMkLst>
        </pc:spChg>
        <pc:spChg chg="add mod">
          <ac:chgData name="Alois Klotz" userId="0e7873f3-c968-46a8-ac9c-5d38456ab073" providerId="ADAL" clId="{79CB474D-26C2-46F8-8A34-4CEF6A5C02F7}" dt="2026-10-17T17:38:23.362" v="417" actId="1076"/>
          <ac:spMkLst>
            <pc:docMk/>
            <pc:sldMk cId="2025039552" sldId="259"/>
            <ac:spMk id="10" creationId="{1DBE503A-B668-2D54-7F5A-258BCE6D9AAD}"/>
          </ac:spMkLst>
        </pc:spChg>
        <pc:picChg chg="add del mod">
          <ac:chgData name="Alois Klotz" userId="0e7873f3-c968-46a8-ac9c-5d38456ab073" providerId="ADAL" clId="{79CB474D-26C2-46F8-8A34-4CEF6A5C02F7}" dt="2026-10-17T08:18:11.415" v="385" actId="478"/>
          <ac:picMkLst>
            <pc:docMk/>
            <pc:sldMk cId="2025039552" sldId="259"/>
            <ac:picMk id="8" creationId="{C3B3829E-CA58-0F67-2873-7766EF61BA57}"/>
          </ac:picMkLst>
        </pc:picChg>
      </pc:sldChg>
      <pc:sldChg chg="addSp modSp mod">
        <pc:chgData name="Alois Klotz" userId="0e7873f3-c968-46a8-ac9c-5d38456ab073" providerId="ADAL" clId="{79CB474D-26C2-46F8-8A34-4CEF6A5C02F7}" dt="2026-10-17T17:38:04.731" v="414" actId="1076"/>
        <pc:sldMkLst>
          <pc:docMk/>
          <pc:sldMk cId="1214764605" sldId="260"/>
        </pc:sldMkLst>
        <pc:spChg chg="add mod">
          <ac:chgData name="Alois Klotz" userId="0e7873f3-c968-46a8-ac9c-5d38456ab073" providerId="ADAL" clId="{79CB474D-26C2-46F8-8A34-4CEF6A5C02F7}" dt="2026-10-17T17:38:04.731" v="414" actId="1076"/>
          <ac:spMkLst>
            <pc:docMk/>
            <pc:sldMk cId="1214764605" sldId="260"/>
            <ac:spMk id="6" creationId="{917BBF5E-A4BB-A7FD-9D30-923BB31660DC}"/>
          </ac:spMkLst>
        </pc:spChg>
      </pc:sldChg>
      <pc:sldChg chg="addSp modSp mod">
        <pc:chgData name="Alois Klotz" userId="0e7873f3-c968-46a8-ac9c-5d38456ab073" providerId="ADAL" clId="{79CB474D-26C2-46F8-8A34-4CEF6A5C02F7}" dt="2026-10-17T08:08:13.822" v="356" actId="1076"/>
        <pc:sldMkLst>
          <pc:docMk/>
          <pc:sldMk cId="692011656" sldId="261"/>
        </pc:sldMkLst>
        <pc:spChg chg="mod">
          <ac:chgData name="Alois Klotz" userId="0e7873f3-c968-46a8-ac9c-5d38456ab073" providerId="ADAL" clId="{79CB474D-26C2-46F8-8A34-4CEF6A5C02F7}" dt="2026-10-17T08:07:07.689" v="351" actId="207"/>
          <ac:spMkLst>
            <pc:docMk/>
            <pc:sldMk cId="692011656" sldId="261"/>
            <ac:spMk id="2" creationId="{0E17FE69-BC6C-1F93-6B28-C8E39BFE7703}"/>
          </ac:spMkLst>
        </pc:spChg>
        <pc:spChg chg="add mod">
          <ac:chgData name="Alois Klotz" userId="0e7873f3-c968-46a8-ac9c-5d38456ab073" providerId="ADAL" clId="{79CB474D-26C2-46F8-8A34-4CEF6A5C02F7}" dt="2026-10-17T08:04:58.597" v="319" actId="207"/>
          <ac:spMkLst>
            <pc:docMk/>
            <pc:sldMk cId="692011656" sldId="261"/>
            <ac:spMk id="5" creationId="{A4222E3B-19EF-FDFB-241F-F8D48FD1991B}"/>
          </ac:spMkLst>
        </pc:spChg>
        <pc:spChg chg="mod">
          <ac:chgData name="Alois Klotz" userId="0e7873f3-c968-46a8-ac9c-5d38456ab073" providerId="ADAL" clId="{79CB474D-26C2-46F8-8A34-4CEF6A5C02F7}" dt="2026-10-17T08:08:13.822" v="356" actId="1076"/>
          <ac:spMkLst>
            <pc:docMk/>
            <pc:sldMk cId="692011656" sldId="261"/>
            <ac:spMk id="6" creationId="{4ABB267E-96C7-3B3D-83D4-16354BE80F32}"/>
          </ac:spMkLst>
        </pc:spChg>
        <pc:spChg chg="add mod">
          <ac:chgData name="Alois Klotz" userId="0e7873f3-c968-46a8-ac9c-5d38456ab073" providerId="ADAL" clId="{79CB474D-26C2-46F8-8A34-4CEF6A5C02F7}" dt="2026-10-17T08:07:44.621" v="355" actId="1076"/>
          <ac:spMkLst>
            <pc:docMk/>
            <pc:sldMk cId="692011656" sldId="261"/>
            <ac:spMk id="9" creationId="{5CF34795-73D8-6C66-9B80-316D7F7E279A}"/>
          </ac:spMkLst>
        </pc:spChg>
        <pc:spChg chg="add mod">
          <ac:chgData name="Alois Klotz" userId="0e7873f3-c968-46a8-ac9c-5d38456ab073" providerId="ADAL" clId="{79CB474D-26C2-46F8-8A34-4CEF6A5C02F7}" dt="2026-10-17T08:07:30.277" v="354" actId="14100"/>
          <ac:spMkLst>
            <pc:docMk/>
            <pc:sldMk cId="692011656" sldId="261"/>
            <ac:spMk id="11" creationId="{1FB96180-5FBA-4B54-5868-EFE75D874C5B}"/>
          </ac:spMkLst>
        </pc:spChg>
        <pc:graphicFrameChg chg="mod modGraphic">
          <ac:chgData name="Alois Klotz" userId="0e7873f3-c968-46a8-ac9c-5d38456ab073" providerId="ADAL" clId="{79CB474D-26C2-46F8-8A34-4CEF6A5C02F7}" dt="2026-10-17T08:05:47.871" v="329" actId="14734"/>
          <ac:graphicFrameMkLst>
            <pc:docMk/>
            <pc:sldMk cId="692011656" sldId="261"/>
            <ac:graphicFrameMk id="3" creationId="{EA4B75D5-5BB6-DDF0-6777-E62AAFDB164E}"/>
          </ac:graphicFrameMkLst>
        </pc:graphicFrameChg>
      </pc:sldChg>
      <pc:sldChg chg="add">
        <pc:chgData name="Alois Klotz" userId="0e7873f3-c968-46a8-ac9c-5d38456ab073" providerId="ADAL" clId="{79CB474D-26C2-46F8-8A34-4CEF6A5C02F7}" dt="2026-10-17T07:46:25.826" v="3"/>
        <pc:sldMkLst>
          <pc:docMk/>
          <pc:sldMk cId="705071418" sldId="262"/>
        </pc:sldMkLst>
      </pc:sldChg>
      <pc:sldChg chg="modSp add mod">
        <pc:chgData name="Alois Klotz" userId="0e7873f3-c968-46a8-ac9c-5d38456ab073" providerId="ADAL" clId="{79CB474D-26C2-46F8-8A34-4CEF6A5C02F7}" dt="2026-10-17T17:42:12.287" v="453" actId="6549"/>
        <pc:sldMkLst>
          <pc:docMk/>
          <pc:sldMk cId="117755682" sldId="263"/>
        </pc:sldMkLst>
        <pc:graphicFrameChg chg="modGraphic">
          <ac:chgData name="Alois Klotz" userId="0e7873f3-c968-46a8-ac9c-5d38456ab073" providerId="ADAL" clId="{79CB474D-26C2-46F8-8A34-4CEF6A5C02F7}" dt="2026-10-17T17:42:12.287" v="453" actId="6549"/>
          <ac:graphicFrameMkLst>
            <pc:docMk/>
            <pc:sldMk cId="117755682" sldId="263"/>
            <ac:graphicFrameMk id="5" creationId="{8EE71CDC-7653-659E-D174-2C7C39ED19A4}"/>
          </ac:graphicFrameMkLst>
        </pc:graphicFrameChg>
      </pc:sldChg>
      <pc:sldChg chg="add">
        <pc:chgData name="Alois Klotz" userId="0e7873f3-c968-46a8-ac9c-5d38456ab073" providerId="ADAL" clId="{79CB474D-26C2-46F8-8A34-4CEF6A5C02F7}" dt="2026-10-17T07:46:25.826" v="3"/>
        <pc:sldMkLst>
          <pc:docMk/>
          <pc:sldMk cId="1575899761" sldId="264"/>
        </pc:sldMkLst>
      </pc:sldChg>
      <pc:sldChg chg="add">
        <pc:chgData name="Alois Klotz" userId="0e7873f3-c968-46a8-ac9c-5d38456ab073" providerId="ADAL" clId="{79CB474D-26C2-46F8-8A34-4CEF6A5C02F7}" dt="2026-10-17T07:46:25.826" v="3"/>
        <pc:sldMkLst>
          <pc:docMk/>
          <pc:sldMk cId="3230996324" sldId="265"/>
        </pc:sldMkLst>
      </pc:sldChg>
      <pc:sldChg chg="add">
        <pc:chgData name="Alois Klotz" userId="0e7873f3-c968-46a8-ac9c-5d38456ab073" providerId="ADAL" clId="{79CB474D-26C2-46F8-8A34-4CEF6A5C02F7}" dt="2026-10-17T07:46:25.826" v="3"/>
        <pc:sldMkLst>
          <pc:docMk/>
          <pc:sldMk cId="537553344" sldId="266"/>
        </pc:sldMkLst>
      </pc:sldChg>
      <pc:sldChg chg="add">
        <pc:chgData name="Alois Klotz" userId="0e7873f3-c968-46a8-ac9c-5d38456ab073" providerId="ADAL" clId="{79CB474D-26C2-46F8-8A34-4CEF6A5C02F7}" dt="2026-10-17T07:46:25.826" v="3"/>
        <pc:sldMkLst>
          <pc:docMk/>
          <pc:sldMk cId="3612687265" sldId="267"/>
        </pc:sldMkLst>
      </pc:sldChg>
      <pc:sldChg chg="addSp modSp new mod">
        <pc:chgData name="Alois Klotz" userId="0e7873f3-c968-46a8-ac9c-5d38456ab073" providerId="ADAL" clId="{79CB474D-26C2-46F8-8A34-4CEF6A5C02F7}" dt="2026-10-17T17:37:01.424" v="411" actId="14100"/>
        <pc:sldMkLst>
          <pc:docMk/>
          <pc:sldMk cId="3863366480" sldId="268"/>
        </pc:sldMkLst>
        <pc:spChg chg="add mod">
          <ac:chgData name="Alois Klotz" userId="0e7873f3-c968-46a8-ac9c-5d38456ab073" providerId="ADAL" clId="{79CB474D-26C2-46F8-8A34-4CEF6A5C02F7}" dt="2026-10-17T17:37:01.424" v="411" actId="14100"/>
          <ac:spMkLst>
            <pc:docMk/>
            <pc:sldMk cId="3863366480" sldId="268"/>
            <ac:spMk id="6" creationId="{51B3D130-CD43-04CC-8EB7-8F6413B5D50C}"/>
          </ac:spMkLst>
        </pc:spChg>
        <pc:picChg chg="add mod">
          <ac:chgData name="Alois Klotz" userId="0e7873f3-c968-46a8-ac9c-5d38456ab073" providerId="ADAL" clId="{79CB474D-26C2-46F8-8A34-4CEF6A5C02F7}" dt="2026-10-17T08:20:54.884" v="403" actId="1076"/>
          <ac:picMkLst>
            <pc:docMk/>
            <pc:sldMk cId="3863366480" sldId="268"/>
            <ac:picMk id="4" creationId="{04A37E04-9CC8-D7CE-1F6D-5E7FDF3B6647}"/>
          </ac:picMkLst>
        </pc:picChg>
      </pc:sldChg>
      <pc:sldMasterChg chg="modSp">
        <pc:chgData name="Alois Klotz" userId="0e7873f3-c968-46a8-ac9c-5d38456ab073" providerId="ADAL" clId="{79CB474D-26C2-46F8-8A34-4CEF6A5C02F7}" dt="2026-10-15T19:54:27.426" v="0" actId="255"/>
        <pc:sldMasterMkLst>
          <pc:docMk/>
          <pc:sldMasterMk cId="2398321646" sldId="2147483648"/>
        </pc:sldMasterMkLst>
        <pc:spChg chg="mod">
          <ac:chgData name="Alois Klotz" userId="0e7873f3-c968-46a8-ac9c-5d38456ab073" providerId="ADAL" clId="{79CB474D-26C2-46F8-8A34-4CEF6A5C02F7}" dt="2026-10-15T19:54:27.426" v="0" actId="255"/>
          <ac:spMkLst>
            <pc:docMk/>
            <pc:sldMasterMk cId="2398321646" sldId="2147483648"/>
            <ac:spMk id="2" creationId="{F8D1786A-6C50-4FD1-7F21-A51EF2466A51}"/>
          </ac:spMkLst>
        </pc:sp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E7B254-FDEC-4405-B578-613184453899}" type="datetimeFigureOut">
              <a:rPr lang="de-AT" smtClean="0"/>
              <a:t>17.10.2026</a:t>
            </a:fld>
            <a:endParaRPr lang="de-AT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4CF161-6042-4147-B0D3-BF6CD544B719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217715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408335-8785-94E1-E1FB-21C1EDD9E5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E091017-E1AF-D90B-863A-0E049387A4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C19A625-E122-114E-E823-92349FC64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6E06A-6B7A-4BBD-9970-746D8964F771}" type="datetime1">
              <a:rPr lang="de-AT" smtClean="0"/>
              <a:t>17.10.2026</a:t>
            </a:fld>
            <a:endParaRPr lang="de-AT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51D26CB-D72B-1972-C501-6B5CF4279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CAABEB3-4F92-D173-50CE-CE0BC9BB3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3380-493F-4874-8F2F-42649FF71183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884080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F48B7C-B197-3FF9-6BFA-F26DAFACC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62F1BE6-FBA2-5697-5530-02A5C0B1E9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D07D98C-BE50-3FFC-243E-11D8076B3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74506-8917-4687-BC0C-152A33E8B43F}" type="datetime1">
              <a:rPr lang="de-AT" smtClean="0"/>
              <a:t>17.10.2026</a:t>
            </a:fld>
            <a:endParaRPr lang="de-AT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F4E890E-3E39-A8D3-B924-9085A9D68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EEF66BE-78B2-E221-D20E-366D04FC1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3380-493F-4874-8F2F-42649FF71183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0227755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43F28B-1CFA-DFB0-7261-25FC131A3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6CF61A9-CB5E-FE23-69B8-2BF3C8E566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8587B42-8104-551C-1274-EA296A5D2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EC1C9-C093-4847-BCE2-4035A1162BFA}" type="datetime1">
              <a:rPr lang="de-AT" smtClean="0"/>
              <a:t>17.10.2026</a:t>
            </a:fld>
            <a:endParaRPr lang="de-AT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12C1C66-95AB-24AA-C33F-02B50736E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E1C5215-612C-586E-06AC-ADAB112D5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3380-493F-4874-8F2F-42649FF71183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10355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EE8B65-2C22-7BC6-E6E0-CB9F06582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76451FF-DD69-7490-702C-05C73B64DC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6657A0E-11AE-BF03-C02F-58A34A3052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4CAB857-8DCA-BCD5-F20D-8FA0CB898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F58B1-8C8B-45F0-8CF0-23B9AF8D76D6}" type="datetime1">
              <a:rPr lang="de-AT" smtClean="0"/>
              <a:t>17.10.2026</a:t>
            </a:fld>
            <a:endParaRPr lang="de-AT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0CA93F9-BD47-C61D-9659-6CDC9F0F1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Easy4me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F0DE098-EF15-76A7-055C-54DD1D7B4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3380-493F-4874-8F2F-42649FF71183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126631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96842F-6AB1-0DBA-74C4-64EDAB8BE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475BFC3-CC09-C3B6-08F4-4C72C8CC94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E3D1CEC-4E0D-D1F4-584B-2235C0AB42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FDEE8C0-4E54-5F7A-3312-98435BFF93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049DA2C-420F-19B5-22E3-29E3793C24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267BD5D-FA0E-2584-5D5B-5D35CF45C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637ED-D875-497F-BCCA-A54E2E7891EB}" type="datetime1">
              <a:rPr lang="de-AT" smtClean="0"/>
              <a:t>17.10.2026</a:t>
            </a:fld>
            <a:endParaRPr lang="de-AT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F974E2D7-E0E4-81D1-4EE8-DDD76E5CC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Easy4me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3D1B63C-0FAA-F636-98F2-DED321470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3380-493F-4874-8F2F-42649FF71183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183743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D12243-FE70-DE7C-0753-D57B35DDD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55C6133-F4DF-3564-AA67-35E8C409E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088DC-73BD-41B0-90AB-8DCE883ABF7B}" type="datetime1">
              <a:rPr lang="de-AT" smtClean="0"/>
              <a:t>17.10.2026</a:t>
            </a:fld>
            <a:endParaRPr lang="de-AT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3E4B2C3-FCAA-B74D-0531-D8F4C0B4F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Easy4me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F96F3B3-AF6D-E42F-CD2E-4F7F1BE55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3380-493F-4874-8F2F-42649FF71183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53190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28C2BD7-34DA-90F8-8E2F-D2B668D67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8BBE-8552-4527-A0FD-6CDE34B4276B}" type="datetime1">
              <a:rPr lang="de-AT" smtClean="0"/>
              <a:t>17.10.2026</a:t>
            </a:fld>
            <a:endParaRPr lang="de-AT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1C7AE95-CB41-2981-7442-D93625C9E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Easy4me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47EAE8A-81C2-9283-2F8E-103F82951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3380-493F-4874-8F2F-42649FF71183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680582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1321BD-E3F3-6078-BD06-3162FB74A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C0F3225-5D95-62A8-16AF-C6A202DFF0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4B5F1D1-7223-6F47-80A9-0DCA445D4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1C527D3-60A5-A44B-C234-F64F81B8C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A3285-FFEB-47D9-8AF6-0219C07A5F1C}" type="datetime1">
              <a:rPr lang="de-AT" smtClean="0"/>
              <a:t>17.10.2026</a:t>
            </a:fld>
            <a:endParaRPr lang="de-AT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D1ECDD9-F8EF-86CB-482F-9CF7F099F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Easy4me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0197AA5-22DB-B587-4DED-5EC59587D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3380-493F-4874-8F2F-42649FF71183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034780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AEAFF3-CBA5-94D0-2EF9-9ED250391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F4CF92B5-433B-143E-CAAD-1217D80D194D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556AAF3-0F1F-582B-3F4A-1453118F5F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620CFBC-A51F-3D27-BD9C-BD9FE8535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DECCA-CE36-4FBF-B27F-C1407189F78A}" type="datetime1">
              <a:rPr lang="de-AT" smtClean="0"/>
              <a:t>17.10.2026</a:t>
            </a:fld>
            <a:endParaRPr lang="de-AT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67EBA45-3FA5-4EBC-DE09-5B20D0BE6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Easy4me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A7CDD10-E20F-AEE1-2A86-B05C15ABC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3380-493F-4874-8F2F-42649FF71183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676973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3CB292-D15E-E8A0-4485-217E1D81E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461D04E-F9F9-DCDF-38BE-1DC051AB12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71A6466-31DE-E164-348B-D128B37B4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AF25-BBC6-49ED-9214-0E8F73A8CE64}" type="datetime1">
              <a:rPr lang="de-AT" smtClean="0"/>
              <a:t>17.10.2026</a:t>
            </a:fld>
            <a:endParaRPr lang="de-AT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829AE23-7E8F-537A-FE84-958A5BFFC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AEC3331-31A3-A237-D626-63086282A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3380-493F-4874-8F2F-42649FF71183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142811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73DB285B-C4FB-C2F2-62C6-FE09B23FE4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D9A0AED-30A8-4261-319C-29D5E9C368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0994A1C-BC1C-1CCB-5956-05D94B72F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92A5A-81B4-44B6-A587-F4064164561C}" type="datetime1">
              <a:rPr lang="de-AT" smtClean="0"/>
              <a:t>17.10.2026</a:t>
            </a:fld>
            <a:endParaRPr lang="de-AT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983AF8D-F391-6F4E-EE95-61318482D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7333E32-15AC-DE31-F216-D6F645795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8D3380-493F-4874-8F2F-42649FF71183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826636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F8D1786A-6C50-4FD1-7F21-A51EF2466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62A3430-97BA-0294-78F2-3367DCDD1D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7F29618-0054-3E6D-71DB-3B66A92CB6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28AEDB-E131-42F1-9220-98DD8AF19731}" type="datetime1">
              <a:rPr lang="de-AT" smtClean="0"/>
              <a:t>17.10.2026</a:t>
            </a:fld>
            <a:endParaRPr lang="de-AT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8C178B5-8578-EBBE-442D-B27CE8C211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de-AT" dirty="0"/>
              <a:t>Easy4me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19F5F35-87FC-1027-8A6C-6A9D0AA20A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8D3380-493F-4874-8F2F-42649FF71183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398321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68BC9D-A7B1-A8D9-1C15-052A8B1AD2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7350" y="895349"/>
            <a:ext cx="9144000" cy="1166813"/>
          </a:xfrm>
        </p:spPr>
        <p:txBody>
          <a:bodyPr/>
          <a:lstStyle/>
          <a:p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Prompts </a:t>
            </a:r>
            <a:r>
              <a:rPr lang="de-AT" noProof="0" dirty="0">
                <a:latin typeface="Verdana" panose="020B0604030504040204" pitchFamily="34" charset="0"/>
                <a:ea typeface="Verdana" panose="020B0604030504040204" pitchFamily="34" charset="0"/>
              </a:rPr>
              <a:t>formulieren</a:t>
            </a:r>
            <a:endParaRPr lang="de-AT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42C6107-6CF1-4BFD-ED0C-668828613C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2618" y="4079875"/>
            <a:ext cx="9144000" cy="815975"/>
          </a:xfrm>
        </p:spPr>
        <p:txBody>
          <a:bodyPr/>
          <a:lstStyle/>
          <a:p>
            <a:pPr algn="l"/>
            <a:r>
              <a:rPr lang="de-AT" b="1" i="1" dirty="0"/>
              <a:t>Aufgaben</a:t>
            </a:r>
            <a:r>
              <a:rPr lang="de-AT" dirty="0"/>
              <a:t>: Füge auf den nächsten Folien die Ergebnisse der Prompts aus dem Arbeitsblatt ein.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5B28654-92EB-FCAB-9CE2-F5792A8F8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750" y="6330950"/>
            <a:ext cx="996950" cy="365125"/>
          </a:xfrm>
        </p:spPr>
        <p:txBody>
          <a:bodyPr/>
          <a:lstStyle/>
          <a:p>
            <a:r>
              <a:rPr lang="de-AT" sz="1000" dirty="0"/>
              <a:t>Easy4me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5437F9E-3DD1-4A6A-C02B-F9DE162EBA59}"/>
              </a:ext>
            </a:extLst>
          </p:cNvPr>
          <p:cNvSpPr txBox="1"/>
          <p:nvPr/>
        </p:nvSpPr>
        <p:spPr>
          <a:xfrm>
            <a:off x="512618" y="5140622"/>
            <a:ext cx="9018732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l"/>
            <a:r>
              <a:rPr lang="de-AT" sz="1200" b="1" i="1" dirty="0"/>
              <a:t>Hinweis</a:t>
            </a:r>
            <a:r>
              <a:rPr lang="de-AT" sz="1200" i="1" dirty="0"/>
              <a:t>: Auf den Folien 2 bis 7 wurden die Ergebnisse  formatiert, auf 8 bis 12 finden sich die originalen Ergebnisse der KI-Abfragen.</a:t>
            </a:r>
          </a:p>
        </p:txBody>
      </p:sp>
    </p:spTree>
    <p:extLst>
      <p:ext uri="{BB962C8B-B14F-4D97-AF65-F5344CB8AC3E}">
        <p14:creationId xmlns:p14="http://schemas.microsoft.com/office/powerpoint/2010/main" val="3166504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1D8F09-7071-C7FB-1C33-81B6693E0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Aufgabe 3: Passwörter</a:t>
            </a:r>
          </a:p>
        </p:txBody>
      </p:sp>
      <p:graphicFrame>
        <p:nvGraphicFramePr>
          <p:cNvPr id="5" name="Tabelle 4">
            <a:extLst>
              <a:ext uri="{FF2B5EF4-FFF2-40B4-BE49-F238E27FC236}">
                <a16:creationId xmlns:a16="http://schemas.microsoft.com/office/drawing/2014/main" id="{5B2965B5-BFFC-942E-439E-C366C77E77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3144072"/>
              </p:ext>
            </p:extLst>
          </p:nvPr>
        </p:nvGraphicFramePr>
        <p:xfrm>
          <a:off x="671945" y="1813560"/>
          <a:ext cx="10515600" cy="2956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91905">
                  <a:extLst>
                    <a:ext uri="{9D8B030D-6E8A-4147-A177-3AD203B41FA5}">
                      <a16:colId xmlns:a16="http://schemas.microsoft.com/office/drawing/2014/main" val="1541874149"/>
                    </a:ext>
                  </a:extLst>
                </a:gridCol>
                <a:gridCol w="4818495">
                  <a:extLst>
                    <a:ext uri="{9D8B030D-6E8A-4147-A177-3AD203B41FA5}">
                      <a16:colId xmlns:a16="http://schemas.microsoft.com/office/drawing/2014/main" val="1603313506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0210789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solidFill>
                            <a:schemeClr val="bg1"/>
                          </a:solidFill>
                          <a:effectLst/>
                        </a:rPr>
                        <a:t>Kriterium</a:t>
                      </a:r>
                      <a:endParaRPr lang="de-AT" dirty="0">
                        <a:solidFill>
                          <a:schemeClr val="bg1"/>
                        </a:solidFill>
                        <a:effectLst/>
                        <a:latin typeface="Google Sans Text"/>
                      </a:endParaRPr>
                    </a:p>
                  </a:txBody>
                  <a:tcPr marT="60960" marB="60960" anchor="ctr"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solidFill>
                            <a:schemeClr val="bg1"/>
                          </a:solidFill>
                          <a:effectLst/>
                        </a:rPr>
                        <a:t>Beschreibung</a:t>
                      </a:r>
                      <a:endParaRPr lang="de-AT" dirty="0">
                        <a:solidFill>
                          <a:schemeClr val="bg1"/>
                        </a:solidFill>
                        <a:effectLst/>
                        <a:latin typeface="Google Sans Text"/>
                      </a:endParaRPr>
                    </a:p>
                  </a:txBody>
                  <a:tcPr marT="60960" marB="60960" anchor="ctr"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solidFill>
                            <a:schemeClr val="bg1"/>
                          </a:solidFill>
                          <a:effectLst/>
                        </a:rPr>
                        <a:t>Empfehlung</a:t>
                      </a:r>
                      <a:endParaRPr lang="de-AT" dirty="0">
                        <a:solidFill>
                          <a:schemeClr val="bg1"/>
                        </a:solidFill>
                        <a:effectLst/>
                        <a:latin typeface="Google Sans Text"/>
                      </a:endParaRPr>
                    </a:p>
                  </a:txBody>
                  <a:tcPr marT="60960" marB="60960" anchor="ctr"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29315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Länge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Längere Passwörter bieten eine extrem hohe Sicherheit.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Mindestens 12 bis 16 Zeichen verwenden.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extLst>
                  <a:ext uri="{0D108BD9-81ED-4DB2-BD59-A6C34878D82A}">
                    <a16:rowId xmlns:a16="http://schemas.microsoft.com/office/drawing/2014/main" val="23077962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Komplexität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Die Mischung verschiedener Zeichen erschwert automatisierte Angriffe.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Kombination aus Groß-, Kleinbuchstaben, Zahlen und Sonderzeichen.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extLst>
                  <a:ext uri="{0D108BD9-81ED-4DB2-BD59-A6C34878D82A}">
                    <a16:rowId xmlns:a16="http://schemas.microsoft.com/office/drawing/2014/main" val="30185147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Verwaltung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Keine Passwörter mehrfach nutzen, um Kettenreaktionen bei Datenlecks zu verhindern.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Einen Passwort-Manager und Zwei-Faktor-Authentifizierung (2FA) nutzen.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extLst>
                  <a:ext uri="{0D108BD9-81ED-4DB2-BD59-A6C34878D82A}">
                    <a16:rowId xmlns:a16="http://schemas.microsoft.com/office/drawing/2014/main" val="1885206083"/>
                  </a:ext>
                </a:extLst>
              </a:tr>
            </a:tbl>
          </a:graphicData>
        </a:graphic>
      </p:graphicFrame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D05C4EB-E38D-51FF-1B24-AE2A37D90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Easy4me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E6B8FC1-E626-5DA0-3831-A9FEA865BC48}"/>
              </a:ext>
            </a:extLst>
          </p:cNvPr>
          <p:cNvSpPr txBox="1"/>
          <p:nvPr/>
        </p:nvSpPr>
        <p:spPr>
          <a:xfrm>
            <a:off x="671945" y="5378450"/>
            <a:ext cx="20842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200" i="1" dirty="0"/>
              <a:t>Generiert mit Google Gemini</a:t>
            </a:r>
          </a:p>
        </p:txBody>
      </p:sp>
    </p:spTree>
    <p:extLst>
      <p:ext uri="{BB962C8B-B14F-4D97-AF65-F5344CB8AC3E}">
        <p14:creationId xmlns:p14="http://schemas.microsoft.com/office/powerpoint/2010/main" val="150791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47562-7B0B-4928-F79B-C2698B9E9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8F6E75-A6DF-8526-94D8-98B5A14B2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143250" cy="1325563"/>
          </a:xfrm>
        </p:spPr>
        <p:txBody>
          <a:bodyPr/>
          <a:lstStyle/>
          <a:p>
            <a:r>
              <a:rPr lang="de-AT" dirty="0"/>
              <a:t>Aufgabe 4</a:t>
            </a:r>
            <a:br>
              <a:rPr lang="de-AT" dirty="0"/>
            </a:br>
            <a:r>
              <a:rPr lang="de-AT" dirty="0"/>
              <a:t>Passwörter - Quiz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32C9B15-3F3D-ADDC-BDA3-5F7C091F7EC8}"/>
              </a:ext>
            </a:extLst>
          </p:cNvPr>
          <p:cNvSpPr txBox="1"/>
          <p:nvPr/>
        </p:nvSpPr>
        <p:spPr>
          <a:xfrm>
            <a:off x="4038600" y="596013"/>
            <a:ext cx="6726382" cy="54938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AT" b="1" dirty="0"/>
              <a:t>1. </a:t>
            </a:r>
            <a:r>
              <a:rPr lang="de-AT" dirty="0"/>
              <a:t>Wie sollte ein sicheres Passwort aussehen?</a:t>
            </a:r>
          </a:p>
          <a:p>
            <a:pPr lvl="1">
              <a:spcBef>
                <a:spcPts val="600"/>
              </a:spcBef>
            </a:pPr>
            <a:r>
              <a:rPr lang="de-AT" dirty="0"/>
              <a:t>A) Lang, einzigartig und geheim</a:t>
            </a:r>
            <a:br>
              <a:rPr lang="de-AT" dirty="0"/>
            </a:br>
            <a:r>
              <a:rPr lang="de-AT" dirty="0"/>
              <a:t>B) Kurz und leicht zu merken</a:t>
            </a:r>
          </a:p>
          <a:p>
            <a:pPr>
              <a:spcBef>
                <a:spcPts val="600"/>
              </a:spcBef>
              <a:buNone/>
            </a:pPr>
            <a:r>
              <a:rPr lang="de-AT" b="1" dirty="0"/>
              <a:t>2. Was solltest du bei einer Phishing-E-Mail tun?</a:t>
            </a:r>
            <a:endParaRPr lang="de-AT" dirty="0"/>
          </a:p>
          <a:p>
            <a:pPr lvl="1">
              <a:spcBef>
                <a:spcPts val="600"/>
              </a:spcBef>
            </a:pPr>
            <a:r>
              <a:rPr lang="de-AT" dirty="0"/>
              <a:t>A) Sofort auf den Link klicken</a:t>
            </a:r>
            <a:br>
              <a:rPr lang="de-AT" dirty="0"/>
            </a:br>
            <a:r>
              <a:rPr lang="de-AT" dirty="0"/>
              <a:t>B) Absender und Link genau überprüfen</a:t>
            </a:r>
          </a:p>
          <a:p>
            <a:pPr>
              <a:spcBef>
                <a:spcPts val="600"/>
              </a:spcBef>
              <a:buNone/>
            </a:pPr>
            <a:r>
              <a:rPr lang="de-AT" b="1" dirty="0"/>
              <a:t>3. Wozu dient die Mehr-Faktor-Authentifizierung (MFA)?</a:t>
            </a:r>
            <a:endParaRPr lang="de-AT" dirty="0"/>
          </a:p>
          <a:p>
            <a:pPr lvl="1">
              <a:spcBef>
                <a:spcPts val="600"/>
              </a:spcBef>
            </a:pPr>
            <a:r>
              <a:rPr lang="de-AT" dirty="0"/>
              <a:t>A) Sie schützt ein Konto durch mehrere Nachweise der Identität.</a:t>
            </a:r>
            <a:br>
              <a:rPr lang="de-AT" dirty="0"/>
            </a:br>
            <a:r>
              <a:rPr lang="de-AT" dirty="0"/>
              <a:t>B) Sie macht das Passwort überflüssig.</a:t>
            </a:r>
          </a:p>
          <a:p>
            <a:pPr>
              <a:spcBef>
                <a:spcPts val="600"/>
              </a:spcBef>
              <a:buNone/>
            </a:pPr>
            <a:r>
              <a:rPr lang="de-AT" b="1" dirty="0"/>
              <a:t>4. Was ist bei der Nutzung eines öffentlichen WLANs wichtig?</a:t>
            </a:r>
            <a:endParaRPr lang="de-AT" dirty="0"/>
          </a:p>
          <a:p>
            <a:pPr lvl="1">
              <a:spcBef>
                <a:spcPts val="600"/>
              </a:spcBef>
            </a:pPr>
            <a:r>
              <a:rPr lang="de-AT" dirty="0"/>
              <a:t>A) Alle angebotenen WLANs sind sicher.</a:t>
            </a:r>
            <a:br>
              <a:rPr lang="de-AT" dirty="0"/>
            </a:br>
            <a:r>
              <a:rPr lang="de-AT" dirty="0"/>
              <a:t>B) Vertrauliche Daten nur über geeignete, sichere Verbindungen übertragen.</a:t>
            </a:r>
          </a:p>
          <a:p>
            <a:pPr>
              <a:spcBef>
                <a:spcPts val="600"/>
              </a:spcBef>
              <a:buNone/>
            </a:pPr>
            <a:r>
              <a:rPr lang="de-AT" b="1" dirty="0"/>
              <a:t>5. Was ist Malware?</a:t>
            </a:r>
            <a:endParaRPr lang="de-AT" dirty="0"/>
          </a:p>
          <a:p>
            <a:pPr lvl="1">
              <a:spcBef>
                <a:spcPts val="600"/>
              </a:spcBef>
            </a:pPr>
            <a:r>
              <a:rPr lang="de-AT" dirty="0"/>
              <a:t>A) Ein Programm, das Geräte oder Daten schädigen kann.</a:t>
            </a:r>
            <a:br>
              <a:rPr lang="de-AT" dirty="0"/>
            </a:br>
            <a:r>
              <a:rPr lang="de-AT" dirty="0"/>
              <a:t>B) Ein Programm, das automatisch alle Daten sichert.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F66B649-E0C3-2632-5432-C3F7856AF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Easy4me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5A08C319-733A-BF3B-08ED-D13B341D324C}"/>
              </a:ext>
            </a:extLst>
          </p:cNvPr>
          <p:cNvSpPr txBox="1"/>
          <p:nvPr/>
        </p:nvSpPr>
        <p:spPr>
          <a:xfrm>
            <a:off x="288290" y="6217850"/>
            <a:ext cx="22358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1200" dirty="0">
                <a:effectLst/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Generiert mit </a:t>
            </a:r>
            <a:r>
              <a:rPr lang="de-AT" sz="1200" dirty="0" err="1">
                <a:effectLst/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GoogleGemini</a:t>
            </a:r>
            <a:endParaRPr lang="de-AT" sz="1200" dirty="0"/>
          </a:p>
        </p:txBody>
      </p:sp>
    </p:spTree>
    <p:extLst>
      <p:ext uri="{BB962C8B-B14F-4D97-AF65-F5344CB8AC3E}">
        <p14:creationId xmlns:p14="http://schemas.microsoft.com/office/powerpoint/2010/main" val="2735085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EE275994-6A61-9EEE-BE3B-1D6773177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Easy4me</a:t>
            </a:r>
            <a:endParaRPr lang="de-AT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4A37E04-9CC8-D7CE-1F6D-5E7FDF3B66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8283" y="0"/>
            <a:ext cx="7504334" cy="685800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51B3D130-CD43-04CC-8EB7-8F6413B5D50C}"/>
              </a:ext>
            </a:extLst>
          </p:cNvPr>
          <p:cNvSpPr txBox="1"/>
          <p:nvPr/>
        </p:nvSpPr>
        <p:spPr>
          <a:xfrm>
            <a:off x="329600" y="4933290"/>
            <a:ext cx="22358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1200" dirty="0">
                <a:effectLst/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Generiert mit ChatGPT</a:t>
            </a:r>
            <a:endParaRPr lang="de-AT" sz="1200" dirty="0"/>
          </a:p>
        </p:txBody>
      </p:sp>
    </p:spTree>
    <p:extLst>
      <p:ext uri="{BB962C8B-B14F-4D97-AF65-F5344CB8AC3E}">
        <p14:creationId xmlns:p14="http://schemas.microsoft.com/office/powerpoint/2010/main" val="3863366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BF6FB-DE3C-1A96-256C-CB7854C21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4F6BF0-4EA2-9B33-E74C-5EFC23272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94457"/>
            <a:ext cx="3606800" cy="358775"/>
          </a:xfrm>
        </p:spPr>
        <p:txBody>
          <a:bodyPr>
            <a:normAutofit/>
          </a:bodyPr>
          <a:lstStyle/>
          <a:p>
            <a:r>
              <a:rPr lang="de-AT" sz="1200" dirty="0"/>
              <a:t>Aufgabe 5: </a:t>
            </a:r>
            <a:r>
              <a:rPr lang="de-AT" sz="1200" b="1" dirty="0"/>
              <a:t>Photosynthese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feld 3">
                <a:extLst>
                  <a:ext uri="{FF2B5EF4-FFF2-40B4-BE49-F238E27FC236}">
                    <a16:creationId xmlns:a16="http://schemas.microsoft.com/office/drawing/2014/main" id="{FE555207-561B-D338-1B12-99A5CE24896A}"/>
                  </a:ext>
                </a:extLst>
              </p:cNvPr>
              <p:cNvSpPr txBox="1"/>
              <p:nvPr/>
            </p:nvSpPr>
            <p:spPr>
              <a:xfrm>
                <a:off x="685799" y="887135"/>
                <a:ext cx="8096251" cy="547842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spcBef>
                    <a:spcPts val="1200"/>
                  </a:spcBef>
                  <a:buNone/>
                </a:pPr>
                <a:r>
                  <a:rPr lang="de-AT" sz="1600" dirty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Die </a:t>
                </a:r>
                <a:r>
                  <a:rPr lang="de-AT" sz="1600" b="1" dirty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Photosynthese</a:t>
                </a:r>
                <a:r>
                  <a:rPr lang="de-AT" sz="1600" dirty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ist der Prozess, bei dem grüne Pflanzen mithilfe von Sonnenlicht aus energiearmen Stoffen energiereiche Nährstoffe herstellen.</a:t>
                </a:r>
              </a:p>
              <a:p>
                <a:pPr marR="0" lvl="0">
                  <a:spcBef>
                    <a:spcPts val="1200"/>
                  </a:spcBef>
                </a:pPr>
                <a:r>
                  <a:rPr lang="de-AT" sz="1600" b="1" dirty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Wo sie stattfindet:</a:t>
                </a:r>
                <a:r>
                  <a:rPr lang="de-AT" sz="1600" dirty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In den Chloroplasten der Pflanzenzellen (mithilfe des grünen Farbstoffs Chlorophyll).</a:t>
                </a:r>
              </a:p>
              <a:p>
                <a:pPr marR="0" lvl="0">
                  <a:spcBef>
                    <a:spcPts val="1200"/>
                  </a:spcBef>
                </a:pPr>
                <a:r>
                  <a:rPr lang="de-AT" sz="1600" b="1" dirty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Ausgangsstoffe (Was benötigt wird):</a:t>
                </a:r>
                <a:endParaRPr lang="de-AT" sz="1600" dirty="0"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914400" lvl="3" indent="-285750"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de-AT" sz="1600" dirty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Wasser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AT" sz="1600" i="1"/>
                        </m:ctrlPr>
                      </m:sSubPr>
                      <m:e>
                        <m:r>
                          <a:rPr lang="de-AT" sz="1600" i="1"/>
                          <m:t>𝐻</m:t>
                        </m:r>
                      </m:e>
                      <m:sub>
                        <m:r>
                          <a:rPr lang="de-AT" sz="1600" i="0"/>
                          <m:t>2</m:t>
                        </m:r>
                      </m:sub>
                    </m:sSub>
                    <m:r>
                      <a:rPr lang="de-AT" sz="1600" i="1"/>
                      <m:t>𝑂</m:t>
                    </m:r>
                  </m:oMath>
                </a14:m>
                <a:r>
                  <a:rPr lang="de-AT" sz="1600" dirty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) aus dem Boden</a:t>
                </a:r>
              </a:p>
              <a:p>
                <a:pPr marL="914400" lvl="3" indent="-285750"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de-AT" sz="1600" dirty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Kohlenstoffdioxid (</a:t>
                </a:r>
                <a14:m>
                  <m:oMath xmlns:m="http://schemas.openxmlformats.org/officeDocument/2006/math">
                    <m:r>
                      <a:rPr lang="de-AT" sz="1600" i="1" smtClean="0"/>
                      <m:t>𝐶</m:t>
                    </m:r>
                    <m:sSub>
                      <m:sSubPr>
                        <m:ctrlPr>
                          <a:rPr lang="de-AT" sz="1600" i="1"/>
                        </m:ctrlPr>
                      </m:sSubPr>
                      <m:e>
                        <m:r>
                          <a:rPr lang="de-AT" sz="1600" i="1"/>
                          <m:t>𝑂</m:t>
                        </m:r>
                      </m:e>
                      <m:sub>
                        <m:r>
                          <a:rPr lang="de-AT" sz="1600" i="0"/>
                          <m:t>2</m:t>
                        </m:r>
                      </m:sub>
                    </m:sSub>
                  </m:oMath>
                </a14:m>
                <a:r>
                  <a:rPr lang="de-AT" sz="1600" dirty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) aus der Luft</a:t>
                </a:r>
              </a:p>
              <a:p>
                <a:pPr marL="914400" lvl="3" indent="-285750"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de-AT" sz="1600" dirty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Sonnenlicht als Energiequelle</a:t>
                </a:r>
              </a:p>
              <a:p>
                <a:pPr marR="0" lvl="0">
                  <a:spcBef>
                    <a:spcPts val="1200"/>
                  </a:spcBef>
                </a:pPr>
                <a:r>
                  <a:rPr lang="de-AT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Endprodukte</a:t>
                </a:r>
                <a:r>
                  <a:rPr lang="de-AT" sz="1600" b="1" dirty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(Was entsteht):</a:t>
                </a:r>
                <a:endParaRPr lang="de-AT" sz="1600" dirty="0"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914400" lvl="3" indent="-285750"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de-AT" sz="1600" dirty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Glucose (Traubenzucker) als Energiespeicher für die Pflanze</a:t>
                </a:r>
              </a:p>
              <a:p>
                <a:pPr marL="914400" lvl="3" indent="-285750"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de-AT" sz="1600" dirty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Sauerstoff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AT" sz="1600" i="1"/>
                        </m:ctrlPr>
                      </m:sSubPr>
                      <m:e>
                        <m:r>
                          <a:rPr lang="de-AT" sz="1600" i="1"/>
                          <m:t>𝑂</m:t>
                        </m:r>
                      </m:e>
                      <m:sub>
                        <m:r>
                          <a:rPr lang="de-AT" sz="1600" i="0"/>
                          <m:t>2</m:t>
                        </m:r>
                      </m:sub>
                    </m:sSub>
                  </m:oMath>
                </a14:m>
                <a:r>
                  <a:rPr lang="de-AT" sz="1600" dirty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) als Nebenprodukt, der an die Umwelt abgegeben wird</a:t>
                </a:r>
              </a:p>
              <a:p>
                <a:pPr marR="0" lvl="0">
                  <a:spcBef>
                    <a:spcPts val="1200"/>
                  </a:spcBef>
                </a:pPr>
                <a:r>
                  <a:rPr lang="de-AT" sz="1600" b="1" dirty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Wortgleichung:</a:t>
                </a:r>
                <a:endParaRPr lang="de-AT" sz="1600" dirty="0"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lvl="2" indent="-342900">
                  <a:spcBef>
                    <a:spcPts val="1200"/>
                  </a:spcBef>
                  <a:buFont typeface="Arial" panose="020B0604020202020204" pitchFamily="34" charset="0"/>
                  <a:buChar char="•"/>
                </a:pPr>
                <a:r>
                  <a:rPr lang="de-AT" sz="1600" dirty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Wasser + Kohlenstoffdioxid + Lichtenergie </a:t>
                </a:r>
                <a14:m>
                  <m:oMath xmlns:m="http://schemas.openxmlformats.org/officeDocument/2006/math">
                    <m:r>
                      <a:rPr lang="de-AT" sz="1600" smtClean="0"/>
                      <m:t>→</m:t>
                    </m:r>
                  </m:oMath>
                </a14:m>
                <a:r>
                  <a:rPr lang="de-AT" sz="1600" dirty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Glucose + Sauerstoff</a:t>
                </a:r>
              </a:p>
              <a:p>
                <a:pPr marR="0" lvl="0">
                  <a:spcBef>
                    <a:spcPts val="1200"/>
                  </a:spcBef>
                </a:pPr>
                <a:r>
                  <a:rPr lang="de-AT" sz="1600" b="1" dirty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Bedeutung:</a:t>
                </a:r>
                <a:r>
                  <a:rPr lang="de-AT" sz="1600" dirty="0"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Sie bildet die Lebensgrundlage für fast alle Lebewesen auf der Erde, da sie den benötigten Sauerstoff liefert und die Basis der Nahrungskette darstellt.</a:t>
                </a:r>
              </a:p>
            </p:txBody>
          </p:sp>
        </mc:Choice>
        <mc:Fallback>
          <p:sp>
            <p:nvSpPr>
              <p:cNvPr id="4" name="Textfeld 3">
                <a:extLst>
                  <a:ext uri="{FF2B5EF4-FFF2-40B4-BE49-F238E27FC236}">
                    <a16:creationId xmlns:a16="http://schemas.microsoft.com/office/drawing/2014/main" id="{FE555207-561B-D338-1B12-99A5CE2489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799" y="887135"/>
                <a:ext cx="8096251" cy="5478423"/>
              </a:xfrm>
              <a:prstGeom prst="rect">
                <a:avLst/>
              </a:prstGeom>
              <a:blipFill>
                <a:blip r:embed="rId2"/>
                <a:stretch>
                  <a:fillRect l="-376" t="-334" b="-557"/>
                </a:stretch>
              </a:blipFill>
            </p:spPr>
            <p:txBody>
              <a:bodyPr/>
              <a:lstStyle/>
              <a:p>
                <a:r>
                  <a:rPr lang="de-A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E539BA5-A3B5-DBF3-F785-C62BB1417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90115" y="6448812"/>
            <a:ext cx="4114800" cy="365125"/>
          </a:xfrm>
        </p:spPr>
        <p:txBody>
          <a:bodyPr/>
          <a:lstStyle/>
          <a:p>
            <a:r>
              <a:rPr lang="de-AT" dirty="0"/>
              <a:t>Easy4me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DB65643D-4AAE-F832-8DD2-19D998350653}"/>
              </a:ext>
            </a:extLst>
          </p:cNvPr>
          <p:cNvSpPr txBox="1"/>
          <p:nvPr/>
        </p:nvSpPr>
        <p:spPr>
          <a:xfrm>
            <a:off x="698499" y="504518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1600" b="1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Photosynthese</a:t>
            </a:r>
            <a:endParaRPr lang="de-AT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1DBE503A-B668-2D54-7F5A-258BCE6D9AAD}"/>
              </a:ext>
            </a:extLst>
          </p:cNvPr>
          <p:cNvSpPr txBox="1"/>
          <p:nvPr/>
        </p:nvSpPr>
        <p:spPr>
          <a:xfrm>
            <a:off x="2726690" y="149067"/>
            <a:ext cx="22358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1200" dirty="0">
                <a:effectLst/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Generiert mit ChatGPT</a:t>
            </a:r>
            <a:endParaRPr lang="de-AT" sz="1200" dirty="0"/>
          </a:p>
        </p:txBody>
      </p:sp>
    </p:spTree>
    <p:extLst>
      <p:ext uri="{BB962C8B-B14F-4D97-AF65-F5344CB8AC3E}">
        <p14:creationId xmlns:p14="http://schemas.microsoft.com/office/powerpoint/2010/main" val="2025039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2DD76-1188-69DB-DE5F-4CD7E538F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F6DEE0-7952-6DFE-70D0-680FFB93B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" y="365125"/>
            <a:ext cx="3840480" cy="1666875"/>
          </a:xfrm>
        </p:spPr>
        <p:txBody>
          <a:bodyPr>
            <a:normAutofit/>
          </a:bodyPr>
          <a:lstStyle/>
          <a:p>
            <a:r>
              <a:rPr lang="de-AT" dirty="0"/>
              <a:t>Aufgabe 6: Wasserkreislauf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78BDD2E-CB23-410C-E5CD-1E06107619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7666" y="0"/>
            <a:ext cx="7504334" cy="6858000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BBC412B-C225-BE08-246C-38C62DE4F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Easy4me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17BBF5E-A4BB-A7FD-9D30-923BB31660DC}"/>
              </a:ext>
            </a:extLst>
          </p:cNvPr>
          <p:cNvSpPr txBox="1"/>
          <p:nvPr/>
        </p:nvSpPr>
        <p:spPr>
          <a:xfrm>
            <a:off x="243840" y="6492875"/>
            <a:ext cx="22358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1200" dirty="0">
                <a:effectLst/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Generiert mit ChatGPT</a:t>
            </a:r>
            <a:endParaRPr lang="de-AT" sz="1200" dirty="0"/>
          </a:p>
        </p:txBody>
      </p:sp>
    </p:spTree>
    <p:extLst>
      <p:ext uri="{BB962C8B-B14F-4D97-AF65-F5344CB8AC3E}">
        <p14:creationId xmlns:p14="http://schemas.microsoft.com/office/powerpoint/2010/main" val="1214764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27273C-EFEB-F6A7-2BEC-AF433FF75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17FE69-BC6C-1F93-6B28-C8E39BFE7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5621637"/>
            <a:ext cx="4305300" cy="608090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r>
              <a:rPr lang="de-AT" sz="1200" dirty="0"/>
              <a:t>Aufgabe 7: Elektromobilität. Vergleich Energieverbrauch und Leistung </a:t>
            </a:r>
          </a:p>
        </p:txBody>
      </p:sp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EA4B75D5-5BB6-DDF0-6777-E62AAFDB16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3643830"/>
              </p:ext>
            </p:extLst>
          </p:nvPr>
        </p:nvGraphicFramePr>
        <p:xfrm>
          <a:off x="762000" y="2345035"/>
          <a:ext cx="9728199" cy="1584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42733">
                  <a:extLst>
                    <a:ext uri="{9D8B030D-6E8A-4147-A177-3AD203B41FA5}">
                      <a16:colId xmlns:a16="http://schemas.microsoft.com/office/drawing/2014/main" val="3987871292"/>
                    </a:ext>
                  </a:extLst>
                </a:gridCol>
                <a:gridCol w="2148417">
                  <a:extLst>
                    <a:ext uri="{9D8B030D-6E8A-4147-A177-3AD203B41FA5}">
                      <a16:colId xmlns:a16="http://schemas.microsoft.com/office/drawing/2014/main" val="3124418498"/>
                    </a:ext>
                  </a:extLst>
                </a:gridCol>
                <a:gridCol w="4337049">
                  <a:extLst>
                    <a:ext uri="{9D8B030D-6E8A-4147-A177-3AD203B41FA5}">
                      <a16:colId xmlns:a16="http://schemas.microsoft.com/office/drawing/2014/main" val="17943996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Elektroauto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Benziner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extLst>
                  <a:ext uri="{0D108BD9-81ED-4DB2-BD59-A6C34878D82A}">
                    <a16:rowId xmlns:a16="http://schemas.microsoft.com/office/drawing/2014/main" val="31352828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Verbrauch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18 kWh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53 kWh (entspricht 6 Liter Benzin)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extLst>
                  <a:ext uri="{0D108BD9-81ED-4DB2-BD59-A6C34878D82A}">
                    <a16:rowId xmlns:a16="http://schemas.microsoft.com/office/drawing/2014/main" val="1075453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Nutzen für Fahrt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15 kWh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13 kWh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extLst>
                  <a:ext uri="{0D108BD9-81ED-4DB2-BD59-A6C34878D82A}">
                    <a16:rowId xmlns:a16="http://schemas.microsoft.com/office/drawing/2014/main" val="32164217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Verlust (Wärme)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nur 3 kWh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40 kWh (geht als Hitze verloren!)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extLst>
                  <a:ext uri="{0D108BD9-81ED-4DB2-BD59-A6C34878D82A}">
                    <a16:rowId xmlns:a16="http://schemas.microsoft.com/office/drawing/2014/main" val="847255851"/>
                  </a:ext>
                </a:extLst>
              </a:tr>
            </a:tbl>
          </a:graphicData>
        </a:graphic>
      </p:graphicFrame>
      <p:sp>
        <p:nvSpPr>
          <p:cNvPr id="6" name="Textfeld 5">
            <a:extLst>
              <a:ext uri="{FF2B5EF4-FFF2-40B4-BE49-F238E27FC236}">
                <a16:creationId xmlns:a16="http://schemas.microsoft.com/office/drawing/2014/main" id="{4ABB267E-96C7-3B3D-83D4-16354BE80F32}"/>
              </a:ext>
            </a:extLst>
          </p:cNvPr>
          <p:cNvSpPr txBox="1"/>
          <p:nvPr/>
        </p:nvSpPr>
        <p:spPr>
          <a:xfrm>
            <a:off x="762000" y="733283"/>
            <a:ext cx="1047115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600"/>
              </a:spcBef>
              <a:buNone/>
            </a:pPr>
            <a:r>
              <a:rPr lang="de-AT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 Der Unterschied kurz erklärt</a:t>
            </a:r>
          </a:p>
          <a:p>
            <a:pPr marL="0" marR="0" lvl="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AT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Leistung (in kW):</a:t>
            </a:r>
            <a:r>
              <a:rPr lang="de-AT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Gibt an, wie viel Kraft der Motor </a:t>
            </a:r>
            <a:r>
              <a:rPr lang="de-AT" sz="140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 einem Moment</a:t>
            </a:r>
            <a:r>
              <a:rPr lang="de-AT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hat.</a:t>
            </a:r>
          </a:p>
          <a:p>
            <a:pPr marL="0" marR="0" lvl="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AT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Energie (in kWh):</a:t>
            </a:r>
            <a:r>
              <a:rPr lang="de-AT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Ist die Menge an „Treibstoff“, die über Zeit verbraucht wird.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BB1F9208-25E3-BD7E-E1A0-A2ED0FA1C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Easy4me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A4222E3B-19EF-FDFB-241F-F8D48FD1991B}"/>
              </a:ext>
            </a:extLst>
          </p:cNvPr>
          <p:cNvSpPr txBox="1"/>
          <p:nvPr/>
        </p:nvSpPr>
        <p:spPr>
          <a:xfrm>
            <a:off x="695325" y="1894458"/>
            <a:ext cx="6229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de-AT" sz="1800" b="1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+mn-lt"/>
              </a:rPr>
              <a:t>Vergleich auf 100 km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5CF34795-73D8-6C66-9B80-316D7F7E279A}"/>
              </a:ext>
            </a:extLst>
          </p:cNvPr>
          <p:cNvSpPr txBox="1"/>
          <p:nvPr/>
        </p:nvSpPr>
        <p:spPr>
          <a:xfrm>
            <a:off x="762000" y="4152568"/>
            <a:ext cx="9794874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600"/>
              </a:spcBef>
              <a:buNone/>
            </a:pPr>
            <a:r>
              <a:rPr lang="de-AT" sz="1800" b="1" dirty="0">
                <a:effectLst/>
                <a:latin typeface="+mn-lt"/>
              </a:rPr>
              <a:t>2</a:t>
            </a:r>
            <a:r>
              <a:rPr lang="de-AT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Vergleichsergebnis</a:t>
            </a:r>
          </a:p>
          <a:p>
            <a:pPr marR="0" lvl="0">
              <a:spcBef>
                <a:spcPts val="600"/>
              </a:spcBef>
            </a:pPr>
            <a:r>
              <a:rPr lang="de-AT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Der </a:t>
            </a:r>
            <a:r>
              <a:rPr lang="de-AT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Elektromotor</a:t>
            </a:r>
            <a:r>
              <a:rPr lang="de-AT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nutzt fast die gesamte Energie für die Fahrt (Wirkungsgrad über 85 %).</a:t>
            </a:r>
          </a:p>
          <a:p>
            <a:pPr marR="0" lvl="0">
              <a:spcBef>
                <a:spcPts val="600"/>
              </a:spcBef>
            </a:pPr>
            <a:r>
              <a:rPr lang="de-AT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Der </a:t>
            </a:r>
            <a:r>
              <a:rPr lang="de-AT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Verbrennungsmotor</a:t>
            </a:r>
            <a:r>
              <a:rPr lang="de-AT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verschwendet den Großteil der Energie als ungenutzte Wärme (Wirkungsgrad nur ca. 25 %).</a:t>
            </a:r>
          </a:p>
          <a:p>
            <a:pPr marR="0" lvl="0">
              <a:spcBef>
                <a:spcPts val="600"/>
              </a:spcBef>
            </a:pPr>
            <a:r>
              <a:rPr lang="de-AT" sz="1400" b="1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Ergebnis:</a:t>
            </a:r>
            <a:r>
              <a:rPr lang="de-AT" sz="140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Das Elektroauto braucht für dieselbe Strecke </a:t>
            </a:r>
            <a:r>
              <a:rPr lang="de-AT" sz="1400" b="1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weniger als ein Drittel der Energie</a:t>
            </a:r>
            <a:r>
              <a:rPr lang="de-AT" sz="140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1FB96180-5FBA-4B54-5868-EFE75D874C5B}"/>
              </a:ext>
            </a:extLst>
          </p:cNvPr>
          <p:cNvSpPr txBox="1"/>
          <p:nvPr/>
        </p:nvSpPr>
        <p:spPr>
          <a:xfrm>
            <a:off x="695324" y="239251"/>
            <a:ext cx="92360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600"/>
              </a:spcBef>
              <a:buNone/>
            </a:pPr>
            <a:r>
              <a:rPr lang="de-AT" sz="240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Elektroauto und Benziner: Energie &amp; Leistung</a:t>
            </a:r>
          </a:p>
        </p:txBody>
      </p:sp>
    </p:spTree>
    <p:extLst>
      <p:ext uri="{BB962C8B-B14F-4D97-AF65-F5344CB8AC3E}">
        <p14:creationId xmlns:p14="http://schemas.microsoft.com/office/powerpoint/2010/main" val="692011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849CC-ACDB-97BD-B608-9D37ED861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FC4F91-9640-BF58-6725-E4B4DAF6AE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Gute Prompts </a:t>
            </a:r>
            <a:r>
              <a:rPr lang="de-AT" b="1" noProof="0" dirty="0"/>
              <a:t>formulieren</a:t>
            </a:r>
            <a:endParaRPr lang="de-AT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A1B44D8-07FC-F00D-185C-2EBAA260F9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2618" y="4079875"/>
            <a:ext cx="9144000" cy="1655762"/>
          </a:xfrm>
        </p:spPr>
        <p:txBody>
          <a:bodyPr/>
          <a:lstStyle/>
          <a:p>
            <a:pPr algn="l"/>
            <a:r>
              <a:rPr lang="de-AT" b="1" i="1" dirty="0"/>
              <a:t>Aufgaben</a:t>
            </a:r>
            <a:r>
              <a:rPr lang="de-AT" dirty="0"/>
              <a:t>: Füge auf den nächsten Folien die Ergebnisse der Prompts aus dem Arbeitsblatt ein.</a:t>
            </a:r>
          </a:p>
          <a:p>
            <a:pPr algn="l"/>
            <a:r>
              <a:rPr lang="de-AT" sz="1200" i="1" dirty="0"/>
              <a:t>Hinweis: Eigentlich müssten die Ergebnisse der Prompts nachbearbeitet werden, das ist für das Erste hier nicht notwendig.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941FC20-C86C-60E6-0138-A8FBA24E7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750" y="6330950"/>
            <a:ext cx="996950" cy="365125"/>
          </a:xfrm>
        </p:spPr>
        <p:txBody>
          <a:bodyPr/>
          <a:lstStyle/>
          <a:p>
            <a:r>
              <a:rPr lang="de-AT" sz="1000" dirty="0"/>
              <a:t>Easy4me</a:t>
            </a:r>
          </a:p>
        </p:txBody>
      </p:sp>
    </p:spTree>
    <p:extLst>
      <p:ext uri="{BB962C8B-B14F-4D97-AF65-F5344CB8AC3E}">
        <p14:creationId xmlns:p14="http://schemas.microsoft.com/office/powerpoint/2010/main" val="7050714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8D6B7-5F50-9E95-0116-106F1FC75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999B3F-D740-6BEF-EDFE-606EF4E07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Aufgabe 3: Passwörter</a:t>
            </a:r>
          </a:p>
        </p:txBody>
      </p:sp>
      <p:graphicFrame>
        <p:nvGraphicFramePr>
          <p:cNvPr id="5" name="Tabelle 4">
            <a:extLst>
              <a:ext uri="{FF2B5EF4-FFF2-40B4-BE49-F238E27FC236}">
                <a16:creationId xmlns:a16="http://schemas.microsoft.com/office/drawing/2014/main" id="{8EE71CDC-7653-659E-D174-2C7C39ED19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1676596"/>
              </p:ext>
            </p:extLst>
          </p:nvPr>
        </p:nvGraphicFramePr>
        <p:xfrm>
          <a:off x="671945" y="1813560"/>
          <a:ext cx="10515600" cy="2956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1541874149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603313506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0210789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Kriterium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Beschreibung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Empfehlung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extLst>
                  <a:ext uri="{0D108BD9-81ED-4DB2-BD59-A6C34878D82A}">
                    <a16:rowId xmlns:a16="http://schemas.microsoft.com/office/drawing/2014/main" val="5029315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Länge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Längere Passwörter bieten eine hohe mathematische Sicherheit.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Mindestens 12 bis 16 Zeichen verwenden.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extLst>
                  <a:ext uri="{0D108BD9-81ED-4DB2-BD59-A6C34878D82A}">
                    <a16:rowId xmlns:a16="http://schemas.microsoft.com/office/drawing/2014/main" val="23077962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Komplexität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Die Mischung verschiedener Zeichen erschwert automatisierte Angriffe.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Kombination aus Groß-, Kleinbuchstaben, Zahlen und Sonderzeichen.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extLst>
                  <a:ext uri="{0D108BD9-81ED-4DB2-BD59-A6C34878D82A}">
                    <a16:rowId xmlns:a16="http://schemas.microsoft.com/office/drawing/2014/main" val="30185147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Verwaltung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Keine Passwörter mehrfach nutzen, um Kettenreaktionen bei Datenlecks zu verhindern.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Einen Passwort-Manager und Zwei-Faktor-Authentifizierung (2FA) nutzen.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extLst>
                  <a:ext uri="{0D108BD9-81ED-4DB2-BD59-A6C34878D82A}">
                    <a16:rowId xmlns:a16="http://schemas.microsoft.com/office/drawing/2014/main" val="1885206083"/>
                  </a:ext>
                </a:extLst>
              </a:tr>
            </a:tbl>
          </a:graphicData>
        </a:graphic>
      </p:graphicFrame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52294D4-5EC8-9C75-05A9-0EC69F361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Easy4me</a:t>
            </a:r>
          </a:p>
        </p:txBody>
      </p:sp>
    </p:spTree>
    <p:extLst>
      <p:ext uri="{BB962C8B-B14F-4D97-AF65-F5344CB8AC3E}">
        <p14:creationId xmlns:p14="http://schemas.microsoft.com/office/powerpoint/2010/main" val="1177556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6506F-ED05-FE42-0C81-7B71D58E8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6A55C7-B079-DF28-0260-3FE3223F4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143250" cy="1325563"/>
          </a:xfrm>
        </p:spPr>
        <p:txBody>
          <a:bodyPr/>
          <a:lstStyle/>
          <a:p>
            <a:r>
              <a:rPr lang="de-AT" dirty="0"/>
              <a:t>Aufgabe 4</a:t>
            </a:r>
            <a:br>
              <a:rPr lang="de-AT" dirty="0"/>
            </a:br>
            <a:r>
              <a:rPr lang="de-AT" dirty="0"/>
              <a:t>Passwörter - Quiz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ECDAE1B-E715-1AB5-BE41-AFC30AD9A358}"/>
              </a:ext>
            </a:extLst>
          </p:cNvPr>
          <p:cNvSpPr txBox="1"/>
          <p:nvPr/>
        </p:nvSpPr>
        <p:spPr>
          <a:xfrm>
            <a:off x="4627418" y="488063"/>
            <a:ext cx="672638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de-AT" b="1" dirty="0"/>
              <a:t>1. Wie sollte ein sicheres Passwort aussehen?</a:t>
            </a:r>
            <a:endParaRPr lang="de-AT" dirty="0"/>
          </a:p>
          <a:p>
            <a:pPr>
              <a:buNone/>
            </a:pPr>
            <a:r>
              <a:rPr lang="de-AT" dirty="0"/>
              <a:t>A) Lang, einzigartig und geheim</a:t>
            </a:r>
            <a:br>
              <a:rPr lang="de-AT" dirty="0"/>
            </a:br>
            <a:r>
              <a:rPr lang="de-AT" dirty="0"/>
              <a:t>B) Kurz und leicht zu merken</a:t>
            </a:r>
          </a:p>
          <a:p>
            <a:pPr>
              <a:buNone/>
            </a:pPr>
            <a:r>
              <a:rPr lang="de-AT" b="1" dirty="0"/>
              <a:t>2. Was solltest du bei einer Phishing-E-Mail tun?</a:t>
            </a:r>
            <a:endParaRPr lang="de-AT" dirty="0"/>
          </a:p>
          <a:p>
            <a:pPr>
              <a:buNone/>
            </a:pPr>
            <a:r>
              <a:rPr lang="de-AT" dirty="0"/>
              <a:t>A) Sofort auf den Link klicken</a:t>
            </a:r>
            <a:br>
              <a:rPr lang="de-AT" dirty="0"/>
            </a:br>
            <a:r>
              <a:rPr lang="de-AT" dirty="0"/>
              <a:t>B) Absender und Link genau überprüfen</a:t>
            </a:r>
          </a:p>
          <a:p>
            <a:pPr>
              <a:buNone/>
            </a:pPr>
            <a:r>
              <a:rPr lang="de-AT" b="1" dirty="0"/>
              <a:t>3. Wozu dient die Mehr-Faktor-Authentifizierung (MFA)?</a:t>
            </a:r>
            <a:endParaRPr lang="de-AT" dirty="0"/>
          </a:p>
          <a:p>
            <a:pPr>
              <a:buNone/>
            </a:pPr>
            <a:r>
              <a:rPr lang="de-AT" dirty="0"/>
              <a:t>A) Sie schützt ein Konto durch mehrere Nachweise der Identität.</a:t>
            </a:r>
            <a:br>
              <a:rPr lang="de-AT" dirty="0"/>
            </a:br>
            <a:r>
              <a:rPr lang="de-AT" dirty="0"/>
              <a:t>B) Sie macht das Passwort überflüssig.</a:t>
            </a:r>
          </a:p>
          <a:p>
            <a:pPr>
              <a:buNone/>
            </a:pPr>
            <a:r>
              <a:rPr lang="de-AT" b="1" dirty="0"/>
              <a:t>4. Was ist bei der Nutzung eines öffentlichen WLANs wichtig?</a:t>
            </a:r>
            <a:endParaRPr lang="de-AT" dirty="0"/>
          </a:p>
          <a:p>
            <a:pPr>
              <a:buNone/>
            </a:pPr>
            <a:r>
              <a:rPr lang="de-AT" dirty="0"/>
              <a:t>A) Alle angebotenen WLANs sind sicher.</a:t>
            </a:r>
            <a:br>
              <a:rPr lang="de-AT" dirty="0"/>
            </a:br>
            <a:r>
              <a:rPr lang="de-AT" dirty="0"/>
              <a:t>B) Vertrauliche Daten nur über geeignete, sichere Verbindungen übertragen.</a:t>
            </a:r>
          </a:p>
          <a:p>
            <a:pPr>
              <a:buNone/>
            </a:pPr>
            <a:r>
              <a:rPr lang="de-AT" b="1" dirty="0"/>
              <a:t>5. Was ist Malware?</a:t>
            </a:r>
            <a:endParaRPr lang="de-AT" dirty="0"/>
          </a:p>
          <a:p>
            <a:pPr>
              <a:buNone/>
            </a:pPr>
            <a:r>
              <a:rPr lang="de-AT" dirty="0"/>
              <a:t>A) Ein Programm, das Geräte oder Daten schädigen kann.</a:t>
            </a:r>
            <a:br>
              <a:rPr lang="de-AT" dirty="0"/>
            </a:br>
            <a:r>
              <a:rPr lang="de-AT" dirty="0"/>
              <a:t>B) Ein Programm, das automatisch alle Daten sichert.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FC9F964-843A-15A7-0CC0-9D0B5E12C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Easy4me</a:t>
            </a:r>
          </a:p>
        </p:txBody>
      </p:sp>
    </p:spTree>
    <p:extLst>
      <p:ext uri="{BB962C8B-B14F-4D97-AF65-F5344CB8AC3E}">
        <p14:creationId xmlns:p14="http://schemas.microsoft.com/office/powerpoint/2010/main" val="1575899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C886C-9BB4-408A-0517-2B588CAABA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71A617-D517-8A1D-49BD-B8FA07B2D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2500745" cy="1048039"/>
          </a:xfrm>
        </p:spPr>
        <p:txBody>
          <a:bodyPr/>
          <a:lstStyle/>
          <a:p>
            <a:r>
              <a:rPr lang="de-AT" dirty="0"/>
              <a:t>Aufgabe 5:</a:t>
            </a:r>
            <a:br>
              <a:rPr lang="de-AT" dirty="0"/>
            </a:br>
            <a:r>
              <a:rPr lang="de-AT" dirty="0"/>
              <a:t>Photosynthese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feld 3">
                <a:extLst>
                  <a:ext uri="{FF2B5EF4-FFF2-40B4-BE49-F238E27FC236}">
                    <a16:creationId xmlns:a16="http://schemas.microsoft.com/office/drawing/2014/main" id="{5946A20A-194C-6F6F-A590-CFE3C6EB463D}"/>
                  </a:ext>
                </a:extLst>
              </p:cNvPr>
              <p:cNvSpPr txBox="1"/>
              <p:nvPr/>
            </p:nvSpPr>
            <p:spPr>
              <a:xfrm>
                <a:off x="838199" y="1665744"/>
                <a:ext cx="10051473" cy="42473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buNone/>
                </a:pPr>
                <a:r>
                  <a:rPr lang="de-AT" dirty="0">
                    <a:effectLst/>
                    <a:latin typeface="+mn-lt"/>
                  </a:rPr>
                  <a:t>Die </a:t>
                </a:r>
                <a:r>
                  <a:rPr lang="de-AT" b="1" dirty="0">
                    <a:effectLst/>
                    <a:latin typeface="+mn-lt"/>
                  </a:rPr>
                  <a:t>Photosynthese</a:t>
                </a:r>
                <a:r>
                  <a:rPr lang="de-AT" dirty="0">
                    <a:effectLst/>
                    <a:latin typeface="+mn-lt"/>
                  </a:rPr>
                  <a:t> ist der Prozess, bei dem grüne Pflanzen mithilfe von Sonnenlicht aus energiearmen Stoffen energiereiche Nährstoffe herstellen.</a:t>
                </a:r>
              </a:p>
              <a:p>
                <a:pPr marL="0" marR="0" lvl="0" indent="-342900">
                  <a:buFont typeface="Arial" panose="020B0604020202020204" pitchFamily="34" charset="0"/>
                  <a:buChar char="•"/>
                </a:pPr>
                <a:r>
                  <a:rPr lang="de-AT" b="1" dirty="0">
                    <a:effectLst/>
                    <a:latin typeface="+mn-lt"/>
                  </a:rPr>
                  <a:t>Wo sie stattfindet:</a:t>
                </a:r>
                <a:r>
                  <a:rPr lang="de-AT" dirty="0">
                    <a:effectLst/>
                    <a:latin typeface="+mn-lt"/>
                  </a:rPr>
                  <a:t> In den Chloroplasten der Pflanzenzellen (mithilfe des grünen Farbstoffs Chlorophyll).</a:t>
                </a:r>
              </a:p>
              <a:p>
                <a:pPr marL="0" marR="0" lvl="0" indent="-342900">
                  <a:buFont typeface="Arial" panose="020B0604020202020204" pitchFamily="34" charset="0"/>
                  <a:buChar char="•"/>
                </a:pPr>
                <a:r>
                  <a:rPr lang="de-AT" b="1" dirty="0">
                    <a:effectLst/>
                    <a:latin typeface="+mn-lt"/>
                  </a:rPr>
                  <a:t>Ausgangsstoffe (Was benötigt wird):</a:t>
                </a:r>
                <a:endParaRPr lang="de-AT" dirty="0">
                  <a:effectLst/>
                  <a:latin typeface="+mn-lt"/>
                </a:endParaRPr>
              </a:p>
              <a:p>
                <a:pPr marL="457200" lvl="2" indent="-285750">
                  <a:buFont typeface="Arial" panose="020B0604020202020204" pitchFamily="34" charset="0"/>
                  <a:buChar char="•"/>
                </a:pPr>
                <a:r>
                  <a:rPr lang="de-AT" dirty="0">
                    <a:effectLst/>
                    <a:latin typeface="+mn-lt"/>
                  </a:rPr>
                  <a:t>Wasser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AT" i="1">
                            <a:latin typeface="+mn-lt"/>
                          </a:rPr>
                        </m:ctrlPr>
                      </m:sSubPr>
                      <m:e>
                        <m:r>
                          <a:rPr lang="de-AT" i="1">
                            <a:latin typeface="+mn-lt"/>
                          </a:rPr>
                          <m:t>𝐻</m:t>
                        </m:r>
                      </m:e>
                      <m:sub>
                        <m:r>
                          <a:rPr lang="de-AT" i="0">
                            <a:latin typeface="+mn-lt"/>
                          </a:rPr>
                          <m:t>2</m:t>
                        </m:r>
                      </m:sub>
                    </m:sSub>
                    <m:r>
                      <a:rPr lang="de-AT" i="1">
                        <a:latin typeface="+mn-lt"/>
                      </a:rPr>
                      <m:t>𝑂</m:t>
                    </m:r>
                  </m:oMath>
                </a14:m>
                <a:r>
                  <a:rPr lang="de-AT" dirty="0">
                    <a:effectLst/>
                    <a:latin typeface="+mn-lt"/>
                  </a:rPr>
                  <a:t>) aus dem Boden</a:t>
                </a:r>
              </a:p>
              <a:p>
                <a:pPr marL="457200" lvl="2" indent="-285750">
                  <a:buFont typeface="Arial" panose="020B0604020202020204" pitchFamily="34" charset="0"/>
                  <a:buChar char="•"/>
                </a:pPr>
                <a:r>
                  <a:rPr lang="de-AT" dirty="0">
                    <a:effectLst/>
                    <a:latin typeface="+mn-lt"/>
                  </a:rPr>
                  <a:t>Kohlenstoffdioxid (</a:t>
                </a:r>
                <a14:m>
                  <m:oMath xmlns:m="http://schemas.openxmlformats.org/officeDocument/2006/math">
                    <m:r>
                      <a:rPr lang="de-AT" i="1" smtClean="0">
                        <a:latin typeface="+mn-lt"/>
                      </a:rPr>
                      <m:t>𝐶</m:t>
                    </m:r>
                    <m:sSub>
                      <m:sSubPr>
                        <m:ctrlPr>
                          <a:rPr lang="de-AT" i="1">
                            <a:latin typeface="+mn-lt"/>
                          </a:rPr>
                        </m:ctrlPr>
                      </m:sSubPr>
                      <m:e>
                        <m:r>
                          <a:rPr lang="de-AT" i="1">
                            <a:latin typeface="+mn-lt"/>
                          </a:rPr>
                          <m:t>𝑂</m:t>
                        </m:r>
                      </m:e>
                      <m:sub>
                        <m:r>
                          <a:rPr lang="de-AT" i="0">
                            <a:latin typeface="+mn-lt"/>
                          </a:rPr>
                          <m:t>2</m:t>
                        </m:r>
                      </m:sub>
                    </m:sSub>
                  </m:oMath>
                </a14:m>
                <a:r>
                  <a:rPr lang="de-AT" dirty="0">
                    <a:effectLst/>
                    <a:latin typeface="+mn-lt"/>
                  </a:rPr>
                  <a:t>) aus der Luft</a:t>
                </a:r>
              </a:p>
              <a:p>
                <a:pPr marL="457200" lvl="2" indent="-285750">
                  <a:buFont typeface="Arial" panose="020B0604020202020204" pitchFamily="34" charset="0"/>
                  <a:buChar char="•"/>
                </a:pPr>
                <a:r>
                  <a:rPr lang="de-AT" dirty="0">
                    <a:effectLst/>
                    <a:latin typeface="+mn-lt"/>
                  </a:rPr>
                  <a:t>Sonnenlicht als Energiequelle</a:t>
                </a:r>
              </a:p>
              <a:p>
                <a:pPr marL="0" marR="0" lvl="0" indent="-342900">
                  <a:buFont typeface="Arial" panose="020B0604020202020204" pitchFamily="34" charset="0"/>
                  <a:buChar char="•"/>
                </a:pPr>
                <a:r>
                  <a:rPr lang="de-AT" b="1" dirty="0">
                    <a:effectLst/>
                    <a:latin typeface="+mn-lt"/>
                  </a:rPr>
                  <a:t>Endprodukte (Was entsteht):</a:t>
                </a:r>
                <a:endParaRPr lang="de-AT" dirty="0">
                  <a:effectLst/>
                  <a:latin typeface="+mn-lt"/>
                </a:endParaRPr>
              </a:p>
              <a:p>
                <a:pPr marL="457200" lvl="2" indent="-285750">
                  <a:buFont typeface="Arial" panose="020B0604020202020204" pitchFamily="34" charset="0"/>
                  <a:buChar char="•"/>
                </a:pPr>
                <a:r>
                  <a:rPr lang="de-AT" dirty="0">
                    <a:effectLst/>
                    <a:latin typeface="+mn-lt"/>
                  </a:rPr>
                  <a:t>Glucose (Traubenzucker) als Energiespeicher für die Pflanze</a:t>
                </a:r>
              </a:p>
              <a:p>
                <a:pPr marL="457200" lvl="2" indent="-285750">
                  <a:buFont typeface="Arial" panose="020B0604020202020204" pitchFamily="34" charset="0"/>
                  <a:buChar char="•"/>
                </a:pPr>
                <a:r>
                  <a:rPr lang="de-AT" dirty="0">
                    <a:effectLst/>
                    <a:latin typeface="+mn-lt"/>
                  </a:rPr>
                  <a:t>Sauerstoff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AT" i="1">
                            <a:latin typeface="+mn-lt"/>
                          </a:rPr>
                        </m:ctrlPr>
                      </m:sSubPr>
                      <m:e>
                        <m:r>
                          <a:rPr lang="de-AT" i="1">
                            <a:latin typeface="+mn-lt"/>
                          </a:rPr>
                          <m:t>𝑂</m:t>
                        </m:r>
                      </m:e>
                      <m:sub>
                        <m:r>
                          <a:rPr lang="de-AT" i="0">
                            <a:latin typeface="+mn-lt"/>
                          </a:rPr>
                          <m:t>2</m:t>
                        </m:r>
                      </m:sub>
                    </m:sSub>
                  </m:oMath>
                </a14:m>
                <a:r>
                  <a:rPr lang="de-AT" dirty="0">
                    <a:effectLst/>
                    <a:latin typeface="+mn-lt"/>
                  </a:rPr>
                  <a:t>) als Nebenprodukt, der an die Umwelt abgegeben wird</a:t>
                </a:r>
              </a:p>
              <a:p>
                <a:pPr marL="0" marR="0" lvl="0" indent="-342900">
                  <a:buFont typeface="Arial" panose="020B0604020202020204" pitchFamily="34" charset="0"/>
                  <a:buChar char="•"/>
                </a:pPr>
                <a:r>
                  <a:rPr lang="de-AT" b="1" dirty="0">
                    <a:effectLst/>
                    <a:latin typeface="+mn-lt"/>
                  </a:rPr>
                  <a:t>Wortgleichung:</a:t>
                </a:r>
                <a:endParaRPr lang="de-AT" dirty="0">
                  <a:effectLst/>
                  <a:latin typeface="+mn-lt"/>
                </a:endParaRPr>
              </a:p>
              <a:p>
                <a:pPr lvl="1" indent="-342900">
                  <a:buFont typeface="Arial" panose="020B0604020202020204" pitchFamily="34" charset="0"/>
                  <a:buChar char="•"/>
                </a:pPr>
                <a:r>
                  <a:rPr lang="de-AT" dirty="0">
                    <a:effectLst/>
                    <a:latin typeface="+mn-lt"/>
                  </a:rPr>
                  <a:t>Wasser + Kohlenstoffdioxid + Lichtenergie </a:t>
                </a:r>
                <a14:m>
                  <m:oMath xmlns:m="http://schemas.openxmlformats.org/officeDocument/2006/math">
                    <m:r>
                      <a:rPr lang="de-AT" smtClean="0">
                        <a:latin typeface="+mn-lt"/>
                      </a:rPr>
                      <m:t>→</m:t>
                    </m:r>
                  </m:oMath>
                </a14:m>
                <a:r>
                  <a:rPr lang="de-AT" dirty="0">
                    <a:effectLst/>
                    <a:latin typeface="+mn-lt"/>
                  </a:rPr>
                  <a:t>Glucose + Sauerstoff</a:t>
                </a:r>
              </a:p>
              <a:p>
                <a:pPr marL="0" marR="0" lvl="0" indent="-342900">
                  <a:buFont typeface="Arial" panose="020B0604020202020204" pitchFamily="34" charset="0"/>
                  <a:buChar char="•"/>
                </a:pPr>
                <a:r>
                  <a:rPr lang="de-AT" b="1" dirty="0">
                    <a:effectLst/>
                    <a:latin typeface="+mn-lt"/>
                  </a:rPr>
                  <a:t>Bedeutung:</a:t>
                </a:r>
                <a:r>
                  <a:rPr lang="de-AT" dirty="0">
                    <a:effectLst/>
                    <a:latin typeface="+mn-lt"/>
                  </a:rPr>
                  <a:t> Sie bildet die Lebensgrundlage für fast alle Lebewesen auf der Erde, da sie den benötigten Sauerstoff liefert und die Basis der Nahrungskette darstellt.</a:t>
                </a:r>
                <a:endParaRPr lang="de-AT" dirty="0">
                  <a:effectLst/>
                  <a:latin typeface="Google Sans Text"/>
                </a:endParaRPr>
              </a:p>
            </p:txBody>
          </p:sp>
        </mc:Choice>
        <mc:Fallback xmlns="">
          <p:sp>
            <p:nvSpPr>
              <p:cNvPr id="4" name="Textfeld 3">
                <a:extLst>
                  <a:ext uri="{FF2B5EF4-FFF2-40B4-BE49-F238E27FC236}">
                    <a16:creationId xmlns:a16="http://schemas.microsoft.com/office/drawing/2014/main" id="{FE555207-561B-D338-1B12-99A5CE2489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199" y="1665744"/>
                <a:ext cx="10051473" cy="4247317"/>
              </a:xfrm>
              <a:prstGeom prst="rect">
                <a:avLst/>
              </a:prstGeom>
              <a:blipFill>
                <a:blip r:embed="rId2"/>
                <a:stretch>
                  <a:fillRect l="-485" t="-574" b="-1435"/>
                </a:stretch>
              </a:blipFill>
            </p:spPr>
            <p:txBody>
              <a:bodyPr/>
              <a:lstStyle/>
              <a:p>
                <a:r>
                  <a:rPr lang="de-A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A536CDE-356C-F973-5F61-88939A349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Easy4me</a:t>
            </a:r>
          </a:p>
        </p:txBody>
      </p:sp>
    </p:spTree>
    <p:extLst>
      <p:ext uri="{BB962C8B-B14F-4D97-AF65-F5344CB8AC3E}">
        <p14:creationId xmlns:p14="http://schemas.microsoft.com/office/powerpoint/2010/main" val="32309963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DEDA3-40F4-FA9F-5B59-549D126B4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8F1B39-7BC3-0F16-53A1-A08DDD54B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840" y="365125"/>
            <a:ext cx="3840480" cy="1666875"/>
          </a:xfrm>
        </p:spPr>
        <p:txBody>
          <a:bodyPr>
            <a:normAutofit/>
          </a:bodyPr>
          <a:lstStyle/>
          <a:p>
            <a:r>
              <a:rPr lang="de-AT" dirty="0"/>
              <a:t>Aufgabe 6: Wasserkreislauf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14AEE58-FA0D-F7BA-70E6-9A671F1298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7666" y="0"/>
            <a:ext cx="7504334" cy="6858000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7798D6-C079-9311-A1DD-0305AEF17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Easy4me</a:t>
            </a:r>
          </a:p>
        </p:txBody>
      </p:sp>
    </p:spTree>
    <p:extLst>
      <p:ext uri="{BB962C8B-B14F-4D97-AF65-F5344CB8AC3E}">
        <p14:creationId xmlns:p14="http://schemas.microsoft.com/office/powerpoint/2010/main" val="5375533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13D4E-F3A9-ECA3-6E89-434A75D4F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98053D-E70C-52B3-5E67-4333F4FF7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00" y="365125"/>
            <a:ext cx="4305300" cy="1457325"/>
          </a:xfrm>
        </p:spPr>
        <p:txBody>
          <a:bodyPr>
            <a:normAutofit/>
          </a:bodyPr>
          <a:lstStyle/>
          <a:p>
            <a:r>
              <a:rPr lang="de-AT" dirty="0"/>
              <a:t>Aufgabe 7: Elektromobilität. Vergleich Energieverbrauch und Leistung </a:t>
            </a:r>
          </a:p>
        </p:txBody>
      </p:sp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E7FBF8D4-8724-D48B-3C01-10B5D1CA24E9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4608124"/>
          <a:ext cx="10515600" cy="1584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3987871292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124418498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7943996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Elektroauto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Benziner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extLst>
                  <a:ext uri="{0D108BD9-81ED-4DB2-BD59-A6C34878D82A}">
                    <a16:rowId xmlns:a16="http://schemas.microsoft.com/office/drawing/2014/main" val="31352828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Verbrauch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18 kWh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53 kWh (entspricht 6 Liter Benzin)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extLst>
                  <a:ext uri="{0D108BD9-81ED-4DB2-BD59-A6C34878D82A}">
                    <a16:rowId xmlns:a16="http://schemas.microsoft.com/office/drawing/2014/main" val="1075453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Nutzen für Fahrt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15 kWh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13 kWh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extLst>
                  <a:ext uri="{0D108BD9-81ED-4DB2-BD59-A6C34878D82A}">
                    <a16:rowId xmlns:a16="http://schemas.microsoft.com/office/drawing/2014/main" val="32164217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Verlust (Wärme)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nur 3 kWh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de-AT" dirty="0">
                          <a:effectLst/>
                        </a:rPr>
                        <a:t>40 kWh (geht als Hitze verloren!)</a:t>
                      </a:r>
                      <a:endParaRPr lang="de-AT" dirty="0">
                        <a:effectLst/>
                        <a:latin typeface="Google Sans Text"/>
                      </a:endParaRPr>
                    </a:p>
                  </a:txBody>
                  <a:tcPr marT="60960" marB="60960" anchor="ctr"/>
                </a:tc>
                <a:extLst>
                  <a:ext uri="{0D108BD9-81ED-4DB2-BD59-A6C34878D82A}">
                    <a16:rowId xmlns:a16="http://schemas.microsoft.com/office/drawing/2014/main" val="847255851"/>
                  </a:ext>
                </a:extLst>
              </a:tr>
            </a:tbl>
          </a:graphicData>
        </a:graphic>
      </p:graphicFrame>
      <p:sp>
        <p:nvSpPr>
          <p:cNvPr id="6" name="Textfeld 5">
            <a:extLst>
              <a:ext uri="{FF2B5EF4-FFF2-40B4-BE49-F238E27FC236}">
                <a16:creationId xmlns:a16="http://schemas.microsoft.com/office/drawing/2014/main" id="{B78D9D0E-475E-6A78-85E4-D914DC4C805E}"/>
              </a:ext>
            </a:extLst>
          </p:cNvPr>
          <p:cNvSpPr txBox="1"/>
          <p:nvPr/>
        </p:nvSpPr>
        <p:spPr>
          <a:xfrm>
            <a:off x="5257800" y="264717"/>
            <a:ext cx="60960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de-AT" b="1" dirty="0">
                <a:effectLst/>
                <a:latin typeface="+mn-lt"/>
              </a:rPr>
              <a:t>Elektroauto vs. Benziner: Energie &amp; Leistung</a:t>
            </a:r>
          </a:p>
          <a:p>
            <a:pPr marL="0" marR="0">
              <a:buNone/>
            </a:pPr>
            <a:r>
              <a:rPr lang="de-AT" b="1" dirty="0">
                <a:effectLst/>
                <a:latin typeface="+mn-lt"/>
              </a:rPr>
              <a:t>1. Der Unterschied kurz erklärt</a:t>
            </a:r>
          </a:p>
          <a:p>
            <a:pPr marL="0" marR="0" lvl="0" indent="-342900">
              <a:buFont typeface="Arial" panose="020B0604020202020204" pitchFamily="34" charset="0"/>
              <a:buChar char="•"/>
            </a:pPr>
            <a:r>
              <a:rPr lang="de-AT" b="1" dirty="0">
                <a:effectLst/>
                <a:latin typeface="+mn-lt"/>
              </a:rPr>
              <a:t>Leistung (in kW):</a:t>
            </a:r>
            <a:r>
              <a:rPr lang="de-AT" dirty="0">
                <a:effectLst/>
                <a:latin typeface="+mn-lt"/>
              </a:rPr>
              <a:t> Gibt an, wie viel Kraft der Motor </a:t>
            </a:r>
            <a:r>
              <a:rPr lang="de-AT" i="1" dirty="0">
                <a:effectLst/>
                <a:latin typeface="+mn-lt"/>
              </a:rPr>
              <a:t>in einem Moment</a:t>
            </a:r>
            <a:r>
              <a:rPr lang="de-AT" dirty="0">
                <a:effectLst/>
                <a:latin typeface="+mn-lt"/>
              </a:rPr>
              <a:t> hat.</a:t>
            </a:r>
          </a:p>
          <a:p>
            <a:pPr marL="0" marR="0" lvl="0" indent="-342900">
              <a:buFont typeface="Arial" panose="020B0604020202020204" pitchFamily="34" charset="0"/>
              <a:buChar char="•"/>
            </a:pPr>
            <a:r>
              <a:rPr lang="de-AT" b="1" dirty="0">
                <a:effectLst/>
                <a:latin typeface="+mn-lt"/>
              </a:rPr>
              <a:t>Energie (in kWh):</a:t>
            </a:r>
            <a:r>
              <a:rPr lang="de-AT" dirty="0">
                <a:effectLst/>
                <a:latin typeface="+mn-lt"/>
              </a:rPr>
              <a:t> Ist die Menge an „Treibstoff“, die über Zeit verbraucht wird.</a:t>
            </a:r>
          </a:p>
          <a:p>
            <a:pPr marL="0" marR="0">
              <a:buNone/>
            </a:pPr>
            <a:r>
              <a:rPr lang="de-AT" b="1" dirty="0">
                <a:effectLst/>
                <a:latin typeface="+mn-lt"/>
              </a:rPr>
              <a:t>2. Der Vergleich auf 100 km</a:t>
            </a:r>
          </a:p>
          <a:p>
            <a:pPr marL="0" marR="0">
              <a:buNone/>
            </a:pPr>
            <a:r>
              <a:rPr lang="de-AT" b="1" dirty="0">
                <a:effectLst/>
                <a:latin typeface="+mn-lt"/>
              </a:rPr>
              <a:t>3. Das Fazit</a:t>
            </a:r>
          </a:p>
          <a:p>
            <a:pPr marL="0" marR="0" lvl="0" indent="-342900">
              <a:buFont typeface="Arial" panose="020B0604020202020204" pitchFamily="34" charset="0"/>
              <a:buChar char="•"/>
            </a:pPr>
            <a:r>
              <a:rPr lang="de-AT" dirty="0">
                <a:effectLst/>
                <a:latin typeface="+mn-lt"/>
              </a:rPr>
              <a:t>Der </a:t>
            </a:r>
            <a:r>
              <a:rPr lang="de-AT" b="1" dirty="0">
                <a:effectLst/>
                <a:latin typeface="+mn-lt"/>
              </a:rPr>
              <a:t>Elektromotor</a:t>
            </a:r>
            <a:r>
              <a:rPr lang="de-AT" dirty="0">
                <a:effectLst/>
                <a:latin typeface="+mn-lt"/>
              </a:rPr>
              <a:t> nutzt fast die gesamte Energie für die Fahrt (Wirkungsgrad über 85 %).</a:t>
            </a:r>
          </a:p>
          <a:p>
            <a:pPr marL="0" marR="0" lvl="0" indent="-342900">
              <a:buFont typeface="Arial" panose="020B0604020202020204" pitchFamily="34" charset="0"/>
              <a:buChar char="•"/>
            </a:pPr>
            <a:r>
              <a:rPr lang="de-AT" dirty="0">
                <a:effectLst/>
                <a:latin typeface="+mn-lt"/>
              </a:rPr>
              <a:t>Der </a:t>
            </a:r>
            <a:r>
              <a:rPr lang="de-AT" b="1" dirty="0">
                <a:effectLst/>
                <a:latin typeface="+mn-lt"/>
              </a:rPr>
              <a:t>Verbrennungsmotor</a:t>
            </a:r>
            <a:r>
              <a:rPr lang="de-AT" dirty="0">
                <a:effectLst/>
                <a:latin typeface="+mn-lt"/>
              </a:rPr>
              <a:t> verschwendet den Großteil der Energie als ungenutzte Wärme (Wirkungsgrad nur ca. 25 %).</a:t>
            </a:r>
          </a:p>
          <a:p>
            <a:pPr marL="0" marR="0" lvl="0" indent="-342900">
              <a:buFont typeface="Arial" panose="020B0604020202020204" pitchFamily="34" charset="0"/>
              <a:buChar char="•"/>
            </a:pPr>
            <a:r>
              <a:rPr lang="de-AT" b="1" dirty="0">
                <a:effectLst/>
                <a:latin typeface="+mn-lt"/>
              </a:rPr>
              <a:t>Ergebnis:</a:t>
            </a:r>
            <a:r>
              <a:rPr lang="de-AT" dirty="0">
                <a:effectLst/>
                <a:latin typeface="+mn-lt"/>
              </a:rPr>
              <a:t> Das Elektroauto braucht für dieselbe Strecke </a:t>
            </a:r>
            <a:r>
              <a:rPr lang="de-AT" b="1" dirty="0">
                <a:effectLst/>
                <a:latin typeface="+mn-lt"/>
              </a:rPr>
              <a:t>weniger als ein Drittel der Energie</a:t>
            </a:r>
            <a:r>
              <a:rPr lang="de-AT" dirty="0">
                <a:effectLst/>
                <a:latin typeface="+mn-lt"/>
              </a:rPr>
              <a:t>!</a:t>
            </a:r>
            <a:endParaRPr lang="de-AT" dirty="0">
              <a:effectLst/>
              <a:latin typeface="Google Sans Text"/>
            </a:endParaRP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D35272CE-3A5A-B219-FCA5-AAB4CE695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 dirty="0"/>
              <a:t>Easy4me</a:t>
            </a:r>
          </a:p>
        </p:txBody>
      </p:sp>
    </p:spTree>
    <p:extLst>
      <p:ext uri="{BB962C8B-B14F-4D97-AF65-F5344CB8AC3E}">
        <p14:creationId xmlns:p14="http://schemas.microsoft.com/office/powerpoint/2010/main" val="3612687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1104</Words>
  <Application>Microsoft Office PowerPoint</Application>
  <PresentationFormat>Breitbild</PresentationFormat>
  <Paragraphs>143</Paragraphs>
  <Slides>13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20" baseType="lpstr">
      <vt:lpstr>Aptos</vt:lpstr>
      <vt:lpstr>Aptos Display</vt:lpstr>
      <vt:lpstr>Arial</vt:lpstr>
      <vt:lpstr>Cambria Math</vt:lpstr>
      <vt:lpstr>Google Sans Text</vt:lpstr>
      <vt:lpstr>Verdana</vt:lpstr>
      <vt:lpstr>Office</vt:lpstr>
      <vt:lpstr>Prompts formulieren</vt:lpstr>
      <vt:lpstr>Aufgabe 3: Passwörter</vt:lpstr>
      <vt:lpstr>Aufgabe 4 Passwörter - Quiz</vt:lpstr>
      <vt:lpstr>PowerPoint-Präsentation</vt:lpstr>
      <vt:lpstr>Aufgabe 5: Photosynthese</vt:lpstr>
      <vt:lpstr>Aufgabe 6: Wasserkreislauf</vt:lpstr>
      <vt:lpstr>Aufgabe 7: Elektromobilität. Vergleich Energieverbrauch und Leistung </vt:lpstr>
      <vt:lpstr>Gute Prompts formulieren</vt:lpstr>
      <vt:lpstr>Aufgabe 3: Passwörter</vt:lpstr>
      <vt:lpstr>Aufgabe 4 Passwörter - Quiz</vt:lpstr>
      <vt:lpstr>Aufgabe 5: Photosynthese</vt:lpstr>
      <vt:lpstr>Aufgabe 6: Wasserkreislauf</vt:lpstr>
      <vt:lpstr>Aufgabe 7: Elektromobilität. Vergleich Energieverbrauch und Leistung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Easy4me</dc:creator>
  <cp:lastModifiedBy>Alois Klotz</cp:lastModifiedBy>
  <cp:revision>1</cp:revision>
  <dcterms:created xsi:type="dcterms:W3CDTF">2026-10-15T18:51:04Z</dcterms:created>
  <dcterms:modified xsi:type="dcterms:W3CDTF">2026-10-17T17:42:15Z</dcterms:modified>
</cp:coreProperties>
</file>