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AF3FA-A6BA-4AB5-94E5-CC6C0E3206FB}" type="datetimeFigureOut">
              <a:rPr lang="de-AT" smtClean="0"/>
              <a:t>22.10.2022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0E90A-4D89-4AB1-858B-3608D8367B7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883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7267D-8D9D-4445-BD1C-37A06D4B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E72731-9136-42C4-9C82-1070E62DD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672E59-94C1-4ED0-8EDE-AC8492CB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1F84-7BE8-46CE-9D5E-2ED533A9E123}" type="datetime1">
              <a:rPr lang="de-AT" smtClean="0"/>
              <a:t>22.10.2022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91E042-A529-445E-B441-77CDCC01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Digitale Grundbildung - Scratch - Easy4me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502C6D-F1C8-4066-9540-A28A5F0E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7A8B-669F-4F99-B63C-534FC749BA2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384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F2554-F328-4A21-BF8C-7C0B782F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0C8E507-6C69-44B3-AA59-5D4FF020D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6952C9-04A4-4D91-A3B2-3290503F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1BEC-9E8F-4645-9142-56B19E408FAE}" type="datetime1">
              <a:rPr lang="de-AT" smtClean="0"/>
              <a:t>22.10.2022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898CBC-AA01-4EA1-B334-6F6DF52AE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Digitale Grundbildung - Scratch - Easy4me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E6173C-16FD-4CB1-A0F5-46EE60A8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7A8B-669F-4F99-B63C-534FC749BA2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519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754481A-D8E4-4C09-8EE9-F3663A43D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D2B50C-AD39-47E6-96DE-D0BB4A56C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F52D10-62F0-429E-BB3E-32C5F7551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3CBB-8902-4166-9A11-EF35FBC1C896}" type="datetime1">
              <a:rPr lang="de-AT" smtClean="0"/>
              <a:t>22.10.2022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2A9BDF-4EA6-4BEB-961E-DE294A57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Digitale Grundbildung - Scratch - Easy4me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40D07C-7660-48A9-A081-32881224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7A8B-669F-4F99-B63C-534FC749BA2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012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FF6B4-503C-4A68-A39F-F4CC11FBD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4DED48-9435-48EF-8ACF-470EC7B3F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0C376D-F1E8-44C6-ABFF-8C331488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67975-49D2-4BA9-B4EB-22DA371D3B6E}" type="datetime1">
              <a:rPr lang="de-AT" smtClean="0"/>
              <a:t>22.10.2022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CDDB0F-B351-40EE-8A2E-2C3EE176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Digitale Grundbildung - Scratch - Easy4me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21DB11-BFBA-4DDF-A65E-7CD8C3FD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7A8B-669F-4F99-B63C-534FC749BA2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293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C3C8F-EE5A-4060-BF51-47A48055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063DB8-579D-42BA-932B-C26A0AD33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C18AEF-AE55-4AFF-A6DE-75AF4699B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D33C-7EC9-4861-B413-EFBD0E3DD649}" type="datetime1">
              <a:rPr lang="de-AT" smtClean="0"/>
              <a:t>22.10.2022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8C7A9-5194-4DD5-8585-0F078E58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Digitale Grundbildung - Scratch - Easy4me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A6CFB9-8172-4E13-B1C7-229B58D1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7A8B-669F-4F99-B63C-534FC749BA2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831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92CF0-FBBD-47DE-B11E-00F27673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ECC5BB-C338-4273-AC4B-78BE2FCBE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A020E5-4401-435D-8C79-7FED48795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6AF022-FE23-408C-8012-C3A072D2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AD9A-7183-4FCF-AD24-0C0B26306D0C}" type="datetime1">
              <a:rPr lang="de-AT" smtClean="0"/>
              <a:t>22.10.2022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02DF52F-E25B-4839-BC63-175F074A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Digitale Grundbildung - Scratch - Easy4me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AF6495-14A6-466A-80B2-3C997C46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7A8B-669F-4F99-B63C-534FC749BA2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16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4604B-336B-421D-9360-8A267012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497EB2-AD67-4F6C-B7EA-32BC2DCD0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FA4678-60FF-41A5-8AAB-BCE1C572D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BBE4B7-5F55-4CA2-A813-5410CD00D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F4F812C-1887-41C4-9C67-D09EF37D8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B34E53D-1737-4A6B-94AB-D10AD08B2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567B-0A1C-4F86-90D2-76E6C4698237}" type="datetime1">
              <a:rPr lang="de-AT" smtClean="0"/>
              <a:t>22.10.2022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C916DC9-63AE-444E-A63B-7C089979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Digitale Grundbildung - Scratch - Easy4me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F1FDF91-C5A7-4AE2-8A6B-2A961E404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7A8B-669F-4F99-B63C-534FC749BA2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941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6BA3A-00D8-499C-85BE-1E7747D42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13B7ED-B122-4553-B7D8-21C74CAB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ECF2-B5B5-4D76-875D-2A8F7CA5A6D8}" type="datetime1">
              <a:rPr lang="de-AT" smtClean="0"/>
              <a:t>22.10.2022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06B482-24A4-43B6-9182-9927575D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Digitale Grundbildung - Scratch - Easy4me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FC33CD-BAB2-44FD-826C-8CA9FF2C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7A8B-669F-4F99-B63C-534FC749BA2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805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EADE0A-5948-401C-8C89-2E7A4EA2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B249-5112-4EE4-9558-CC37C5B74128}" type="datetime1">
              <a:rPr lang="de-AT" smtClean="0"/>
              <a:t>22.10.2022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334B2D-52A2-42E7-8791-90C1EC71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de-AT" dirty="0"/>
              <a:t>Digitale Grundbildung - Scratch - Easy4me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D589F5-5C67-4310-9820-0D75328D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4883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4620D3-7CD3-4AAB-B08D-4D13028A9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92E441-7218-40F3-B4EF-6930D9F6F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8FDDF7-7AD2-4310-81E3-DE169A3EA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987C29-CA89-4CCC-8322-F6E77CA2F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64DB-0FC0-4F0F-B4BF-C7404F65C2B9}" type="datetime1">
              <a:rPr lang="de-AT" smtClean="0"/>
              <a:t>22.10.2022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F557B8-B9FE-46FA-B2E1-A478E7BA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Digitale Grundbildung - Scratch - Easy4me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620E7E-CEB8-4A72-B183-5A6F5EC1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7A8B-669F-4F99-B63C-534FC749BA2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281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98648-93F3-4525-B377-C2E7EFB7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EC935C-92CC-4FB4-B9E2-DBEE96755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C33E31-70D2-4B73-8779-CF4A7FDEF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7DE529-A01E-4C60-BEB9-C1A0C4E1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6CBE-AE21-4295-BD76-FD2C4C212B93}" type="datetime1">
              <a:rPr lang="de-AT" smtClean="0"/>
              <a:t>22.10.2022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B859C7-DFC0-4468-8347-5F6CB6B2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Digitale Grundbildung - Scratch - Easy4me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1F598A-8064-40EB-86BE-38CAAC0E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37A8B-669F-4F99-B63C-534FC749BA2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109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3B097A9-AEDF-435A-B106-5FF72BDE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BEB3AB-B3E3-4BAD-8639-D828C7806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BDEBEA-2D9E-41FE-B722-B1FCA58D7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B5BE0-E403-47F7-8330-D64D9CA03255}" type="datetime1">
              <a:rPr lang="de-AT" smtClean="0"/>
              <a:t>22.10.2022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9E9AC0-BB67-453A-9006-CE79D1B51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Digitale Grundbildung - Scratch - Easy4me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7888F9-C763-4EF8-9454-1C279D31D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Easy4me</a:t>
            </a:r>
          </a:p>
        </p:txBody>
      </p:sp>
    </p:spTree>
    <p:extLst>
      <p:ext uri="{BB962C8B-B14F-4D97-AF65-F5344CB8AC3E}">
        <p14:creationId xmlns:p14="http://schemas.microsoft.com/office/powerpoint/2010/main" val="420884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3A12804-D19D-4D57-8E9F-0110EE0EE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2586" y="681134"/>
            <a:ext cx="6944619" cy="454401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ABA48AD-0DFD-4C41-B8C8-A6C9B30B55C9}"/>
              </a:ext>
            </a:extLst>
          </p:cNvPr>
          <p:cNvSpPr txBox="1"/>
          <p:nvPr/>
        </p:nvSpPr>
        <p:spPr>
          <a:xfrm>
            <a:off x="1069910" y="148935"/>
            <a:ext cx="5026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Scratch – Oberfläche</a:t>
            </a:r>
          </a:p>
        </p:txBody>
      </p:sp>
      <p:sp>
        <p:nvSpPr>
          <p:cNvPr id="7" name="Legende: Linie 6">
            <a:extLst>
              <a:ext uri="{FF2B5EF4-FFF2-40B4-BE49-F238E27FC236}">
                <a16:creationId xmlns:a16="http://schemas.microsoft.com/office/drawing/2014/main" id="{61D9A7B6-B3C2-42AF-BCFD-B90E5C7F0A75}"/>
              </a:ext>
            </a:extLst>
          </p:cNvPr>
          <p:cNvSpPr/>
          <p:nvPr/>
        </p:nvSpPr>
        <p:spPr>
          <a:xfrm>
            <a:off x="1150775" y="2799186"/>
            <a:ext cx="2177143" cy="634482"/>
          </a:xfrm>
          <a:prstGeom prst="borderCallout1">
            <a:avLst>
              <a:gd name="adj1" fmla="val 47782"/>
              <a:gd name="adj2" fmla="val 102778"/>
              <a:gd name="adj3" fmla="val -49613"/>
              <a:gd name="adj4" fmla="val 181818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Blockpalette</a:t>
            </a:r>
          </a:p>
          <a:p>
            <a:pPr algn="ctr"/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Anweisungen bzw. Befehle</a:t>
            </a:r>
            <a:endParaRPr lang="de-AT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Legende: Linie 7">
            <a:extLst>
              <a:ext uri="{FF2B5EF4-FFF2-40B4-BE49-F238E27FC236}">
                <a16:creationId xmlns:a16="http://schemas.microsoft.com/office/drawing/2014/main" id="{6C7FBEBC-25B5-4D04-BD03-6FA0FB8BF79F}"/>
              </a:ext>
            </a:extLst>
          </p:cNvPr>
          <p:cNvSpPr/>
          <p:nvPr/>
        </p:nvSpPr>
        <p:spPr>
          <a:xfrm>
            <a:off x="1150775" y="3598508"/>
            <a:ext cx="2223796" cy="634482"/>
          </a:xfrm>
          <a:prstGeom prst="borderCallout1">
            <a:avLst>
              <a:gd name="adj1" fmla="val 47782"/>
              <a:gd name="adj2" fmla="val 102778"/>
              <a:gd name="adj3" fmla="val -150594"/>
              <a:gd name="adj4" fmla="val 256092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Programmierbereich</a:t>
            </a:r>
          </a:p>
          <a:p>
            <a:pPr algn="ctr"/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Die einzelnen Blöcke werden hingezogen.</a:t>
            </a:r>
            <a:endParaRPr lang="de-AT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Legende: Linie 8">
            <a:extLst>
              <a:ext uri="{FF2B5EF4-FFF2-40B4-BE49-F238E27FC236}">
                <a16:creationId xmlns:a16="http://schemas.microsoft.com/office/drawing/2014/main" id="{DD30AF4A-4004-4945-ADA4-4F9FD20F5163}"/>
              </a:ext>
            </a:extLst>
          </p:cNvPr>
          <p:cNvSpPr/>
          <p:nvPr/>
        </p:nvSpPr>
        <p:spPr>
          <a:xfrm>
            <a:off x="1150775" y="4416492"/>
            <a:ext cx="2223796" cy="808652"/>
          </a:xfrm>
          <a:prstGeom prst="borderCallout1">
            <a:avLst>
              <a:gd name="adj1" fmla="val 47782"/>
              <a:gd name="adj2" fmla="val 102778"/>
              <a:gd name="adj3" fmla="val -244214"/>
              <a:gd name="adj4" fmla="val 356232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Bühne</a:t>
            </a:r>
          </a:p>
          <a:p>
            <a:pPr algn="ctr"/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Hier sieht man das Ergebnis!</a:t>
            </a:r>
            <a:endParaRPr lang="de-AT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Legende: Linie 9">
            <a:extLst>
              <a:ext uri="{FF2B5EF4-FFF2-40B4-BE49-F238E27FC236}">
                <a16:creationId xmlns:a16="http://schemas.microsoft.com/office/drawing/2014/main" id="{5428C9E8-123C-40D8-8E52-B3336BCA17AA}"/>
              </a:ext>
            </a:extLst>
          </p:cNvPr>
          <p:cNvSpPr/>
          <p:nvPr/>
        </p:nvSpPr>
        <p:spPr>
          <a:xfrm>
            <a:off x="1150774" y="1782148"/>
            <a:ext cx="2177143" cy="855309"/>
          </a:xfrm>
          <a:prstGeom prst="borderCallout1">
            <a:avLst>
              <a:gd name="adj1" fmla="val 47782"/>
              <a:gd name="adj2" fmla="val 102778"/>
              <a:gd name="adj3" fmla="val 24862"/>
              <a:gd name="adj4" fmla="val 129818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36000" rtlCol="0" anchor="ctr"/>
          <a:lstStyle/>
          <a:p>
            <a:pPr algn="ctr"/>
            <a:r>
              <a:rPr lang="de-DE" dirty="0"/>
              <a:t>Blockkategorien</a:t>
            </a:r>
          </a:p>
          <a:p>
            <a:pPr algn="ctr"/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Z. B.  in der Kategorie 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Bewegung</a:t>
            </a:r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 werden Blöcke angezeigt, die mit Bewegung zu tun haben.</a:t>
            </a:r>
            <a:endParaRPr lang="de-AT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Legende: Linie 10">
            <a:extLst>
              <a:ext uri="{FF2B5EF4-FFF2-40B4-BE49-F238E27FC236}">
                <a16:creationId xmlns:a16="http://schemas.microsoft.com/office/drawing/2014/main" id="{D113CB09-F031-4EF8-99FB-D91F68E29630}"/>
              </a:ext>
            </a:extLst>
          </p:cNvPr>
          <p:cNvSpPr/>
          <p:nvPr/>
        </p:nvSpPr>
        <p:spPr>
          <a:xfrm>
            <a:off x="5156718" y="5495733"/>
            <a:ext cx="2960914" cy="808652"/>
          </a:xfrm>
          <a:prstGeom prst="borderCallout1">
            <a:avLst>
              <a:gd name="adj1" fmla="val -6064"/>
              <a:gd name="adj2" fmla="val 47114"/>
              <a:gd name="adj3" fmla="val -127291"/>
              <a:gd name="adj4" fmla="val 108269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Diese Figuren befinden sich auf der Bühne.</a:t>
            </a:r>
          </a:p>
        </p:txBody>
      </p:sp>
      <p:sp>
        <p:nvSpPr>
          <p:cNvPr id="12" name="Legende: Linie 11">
            <a:extLst>
              <a:ext uri="{FF2B5EF4-FFF2-40B4-BE49-F238E27FC236}">
                <a16:creationId xmlns:a16="http://schemas.microsoft.com/office/drawing/2014/main" id="{6E550380-21EE-4FB4-94EF-C83CB5E8DA8C}"/>
              </a:ext>
            </a:extLst>
          </p:cNvPr>
          <p:cNvSpPr/>
          <p:nvPr/>
        </p:nvSpPr>
        <p:spPr>
          <a:xfrm>
            <a:off x="8251371" y="5495733"/>
            <a:ext cx="2960914" cy="808652"/>
          </a:xfrm>
          <a:prstGeom prst="borderCallout1">
            <a:avLst>
              <a:gd name="adj1" fmla="val -3756"/>
              <a:gd name="adj2" fmla="val 33248"/>
              <a:gd name="adj3" fmla="val -51137"/>
              <a:gd name="adj4" fmla="val 56378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Figuren und Hintergründe können ausgewählt werden.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3F7883FA-43E7-4B4A-82BE-6263F5DFB7C5}"/>
              </a:ext>
            </a:extLst>
          </p:cNvPr>
          <p:cNvCxnSpPr/>
          <p:nvPr/>
        </p:nvCxnSpPr>
        <p:spPr>
          <a:xfrm flipV="1">
            <a:off x="10313437" y="5106955"/>
            <a:ext cx="87085" cy="342123"/>
          </a:xfrm>
          <a:prstGeom prst="straightConnector1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cxnSp>
      <p:sp>
        <p:nvSpPr>
          <p:cNvPr id="17" name="Legende: Linie 16">
            <a:extLst>
              <a:ext uri="{FF2B5EF4-FFF2-40B4-BE49-F238E27FC236}">
                <a16:creationId xmlns:a16="http://schemas.microsoft.com/office/drawing/2014/main" id="{94972FB6-62BF-49CC-9150-16256404614D}"/>
              </a:ext>
            </a:extLst>
          </p:cNvPr>
          <p:cNvSpPr/>
          <p:nvPr/>
        </p:nvSpPr>
        <p:spPr>
          <a:xfrm>
            <a:off x="1150775" y="5408646"/>
            <a:ext cx="2223796" cy="808652"/>
          </a:xfrm>
          <a:prstGeom prst="borderCallout1">
            <a:avLst>
              <a:gd name="adj1" fmla="val 47782"/>
              <a:gd name="adj2" fmla="val 102778"/>
              <a:gd name="adj3" fmla="val -40368"/>
              <a:gd name="adj4" fmla="val 127980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Blockkategorien</a:t>
            </a:r>
          </a:p>
          <a:p>
            <a:pPr algn="ctr"/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können noch hinzugefügt werden.</a:t>
            </a:r>
            <a:endParaRPr lang="de-AT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E97192-0332-4C59-8459-28B658E3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Digitale Grundbildung - Scratch - Easy4me</a:t>
            </a:r>
          </a:p>
        </p:txBody>
      </p:sp>
    </p:spTree>
    <p:extLst>
      <p:ext uri="{BB962C8B-B14F-4D97-AF65-F5344CB8AC3E}">
        <p14:creationId xmlns:p14="http://schemas.microsoft.com/office/powerpoint/2010/main" val="25299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060B3A5-81E0-4B57-B28C-4D1930EBEC25}"/>
              </a:ext>
            </a:extLst>
          </p:cNvPr>
          <p:cNvGrpSpPr/>
          <p:nvPr/>
        </p:nvGrpSpPr>
        <p:grpSpPr>
          <a:xfrm>
            <a:off x="1164772" y="1257704"/>
            <a:ext cx="6808738" cy="4782328"/>
            <a:chOff x="1370045" y="1438081"/>
            <a:chExt cx="6808738" cy="4782328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9C433FC0-46B9-4376-9C21-778A9A977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70045" y="1438081"/>
              <a:ext cx="6808738" cy="4782328"/>
            </a:xfrm>
            <a:prstGeom prst="rect">
              <a:avLst/>
            </a:prstGeom>
          </p:spPr>
        </p:pic>
        <p:cxnSp>
          <p:nvCxnSpPr>
            <p:cNvPr id="4" name="Gerade Verbindung mit Pfeil 3">
              <a:extLst>
                <a:ext uri="{FF2B5EF4-FFF2-40B4-BE49-F238E27FC236}">
                  <a16:creationId xmlns:a16="http://schemas.microsoft.com/office/drawing/2014/main" id="{BF0ECE47-34AF-48CB-A96D-06F258AF4A45}"/>
                </a:ext>
              </a:extLst>
            </p:cNvPr>
            <p:cNvCxnSpPr/>
            <p:nvPr/>
          </p:nvCxnSpPr>
          <p:spPr>
            <a:xfrm>
              <a:off x="2743199" y="2649894"/>
              <a:ext cx="9828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2CA0CAE9-B84C-4B96-BD38-DBD44357FF00}"/>
                </a:ext>
              </a:extLst>
            </p:cNvPr>
            <p:cNvCxnSpPr>
              <a:cxnSpLocks/>
            </p:cNvCxnSpPr>
            <p:nvPr/>
          </p:nvCxnSpPr>
          <p:spPr>
            <a:xfrm>
              <a:off x="2743199" y="2749420"/>
              <a:ext cx="1035700" cy="36700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652D1B31-DE16-4B39-8121-0B5F7DF6FF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8710" y="2900265"/>
              <a:ext cx="880189" cy="5909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Rechteck 12">
            <a:extLst>
              <a:ext uri="{FF2B5EF4-FFF2-40B4-BE49-F238E27FC236}">
                <a16:creationId xmlns:a16="http://schemas.microsoft.com/office/drawing/2014/main" id="{DFF4696E-6DB0-4668-9F85-BC7792388D84}"/>
              </a:ext>
            </a:extLst>
          </p:cNvPr>
          <p:cNvSpPr/>
          <p:nvPr/>
        </p:nvSpPr>
        <p:spPr>
          <a:xfrm>
            <a:off x="626158" y="452538"/>
            <a:ext cx="2679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Scratch – erstes Programm</a:t>
            </a:r>
          </a:p>
        </p:txBody>
      </p:sp>
      <p:sp>
        <p:nvSpPr>
          <p:cNvPr id="14" name="Sprechblase: oval 13">
            <a:extLst>
              <a:ext uri="{FF2B5EF4-FFF2-40B4-BE49-F238E27FC236}">
                <a16:creationId xmlns:a16="http://schemas.microsoft.com/office/drawing/2014/main" id="{69BE9987-2F68-4027-BDD6-C2DCED91C907}"/>
              </a:ext>
            </a:extLst>
          </p:cNvPr>
          <p:cNvSpPr/>
          <p:nvPr/>
        </p:nvSpPr>
        <p:spPr>
          <a:xfrm>
            <a:off x="3815367" y="3281782"/>
            <a:ext cx="1804677" cy="952593"/>
          </a:xfrm>
          <a:prstGeom prst="wedgeEllipseCallout">
            <a:avLst>
              <a:gd name="adj1" fmla="val -100676"/>
              <a:gd name="adj2" fmla="val -3813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Ziehe die Blöcke nach rechts!</a:t>
            </a:r>
            <a:endParaRPr lang="de-A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Sprechblase: oval 16">
            <a:extLst>
              <a:ext uri="{FF2B5EF4-FFF2-40B4-BE49-F238E27FC236}">
                <a16:creationId xmlns:a16="http://schemas.microsoft.com/office/drawing/2014/main" id="{AEC8D66A-E4DF-4619-8F59-E360B782DF49}"/>
              </a:ext>
            </a:extLst>
          </p:cNvPr>
          <p:cNvSpPr/>
          <p:nvPr/>
        </p:nvSpPr>
        <p:spPr>
          <a:xfrm>
            <a:off x="4439035" y="828519"/>
            <a:ext cx="3094214" cy="952593"/>
          </a:xfrm>
          <a:prstGeom prst="wedgeEllipseCallout">
            <a:avLst>
              <a:gd name="adj1" fmla="val -72064"/>
              <a:gd name="adj2" fmla="val 12874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Klick auf einen Block: Alle drei Befehle werden ausgeführt!</a:t>
            </a:r>
            <a:endParaRPr lang="de-A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4742C1-FF19-4C2A-A893-4D5222AEC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Digitale Grundbildung - Scratch - Easy4me</a:t>
            </a:r>
          </a:p>
        </p:txBody>
      </p:sp>
    </p:spTree>
    <p:extLst>
      <p:ext uri="{BB962C8B-B14F-4D97-AF65-F5344CB8AC3E}">
        <p14:creationId xmlns:p14="http://schemas.microsoft.com/office/powerpoint/2010/main" val="131106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DFF4696E-6DB0-4668-9F85-BC7792388D84}"/>
              </a:ext>
            </a:extLst>
          </p:cNvPr>
          <p:cNvSpPr/>
          <p:nvPr/>
        </p:nvSpPr>
        <p:spPr>
          <a:xfrm>
            <a:off x="626158" y="452538"/>
            <a:ext cx="2408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Scratch – Ereignisbefehl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B3564FB-4E1B-446F-B645-F175B3B42043}"/>
              </a:ext>
            </a:extLst>
          </p:cNvPr>
          <p:cNvGrpSpPr/>
          <p:nvPr/>
        </p:nvGrpSpPr>
        <p:grpSpPr>
          <a:xfrm>
            <a:off x="1235259" y="611946"/>
            <a:ext cx="7922809" cy="5310554"/>
            <a:chOff x="1235259" y="611946"/>
            <a:chExt cx="7922809" cy="5310554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EBA8F471-FA5D-4923-B7F2-3BC636456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5259" y="1148890"/>
              <a:ext cx="6798162" cy="4773610"/>
            </a:xfrm>
            <a:prstGeom prst="rect">
              <a:avLst/>
            </a:prstGeom>
          </p:spPr>
        </p:pic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5E8E230D-DC6D-4D9C-AE72-B08042496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6778" y="2588455"/>
              <a:ext cx="572613" cy="46295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2F72818A-15E2-42BC-82E3-660A24A505B1}"/>
                </a:ext>
              </a:extLst>
            </p:cNvPr>
            <p:cNvCxnSpPr>
              <a:cxnSpLocks/>
            </p:cNvCxnSpPr>
            <p:nvPr/>
          </p:nvCxnSpPr>
          <p:spPr>
            <a:xfrm>
              <a:off x="2574388" y="2398542"/>
              <a:ext cx="1188720" cy="2532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963726EC-52DE-454B-B6C3-9A9A753A9D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1277" y="1899138"/>
              <a:ext cx="933683" cy="62601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Sprechblase: oval 17">
              <a:extLst>
                <a:ext uri="{FF2B5EF4-FFF2-40B4-BE49-F238E27FC236}">
                  <a16:creationId xmlns:a16="http://schemas.microsoft.com/office/drawing/2014/main" id="{E92E94F0-1FBF-4450-9A9E-206694DDA0A7}"/>
                </a:ext>
              </a:extLst>
            </p:cNvPr>
            <p:cNvSpPr/>
            <p:nvPr/>
          </p:nvSpPr>
          <p:spPr>
            <a:xfrm>
              <a:off x="6228744" y="611946"/>
              <a:ext cx="2929324" cy="1162518"/>
            </a:xfrm>
            <a:prstGeom prst="wedgeEllipseCallout">
              <a:avLst>
                <a:gd name="adj1" fmla="val -74757"/>
                <a:gd name="adj2" fmla="val 50871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000" tIns="18000" rIns="18000" bIns="18000" rtlCol="0" anchor="ctr"/>
            <a:lstStyle/>
            <a:p>
              <a:pPr algn="ctr"/>
              <a:r>
                <a:rPr lang="de-DE" dirty="0">
                  <a:solidFill>
                    <a:schemeClr val="accent2">
                      <a:lumMod val="50000"/>
                    </a:schemeClr>
                  </a:solidFill>
                </a:rPr>
                <a:t>Klick auf das Fähnchen: Programm wird gestartet!</a:t>
              </a:r>
              <a:endParaRPr lang="de-AT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ECBBBE-BE32-40C4-8EAD-42967B9A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Digitale Grundbildung - Scratch - Easy4me</a:t>
            </a:r>
          </a:p>
        </p:txBody>
      </p:sp>
    </p:spTree>
    <p:extLst>
      <p:ext uri="{BB962C8B-B14F-4D97-AF65-F5344CB8AC3E}">
        <p14:creationId xmlns:p14="http://schemas.microsoft.com/office/powerpoint/2010/main" val="142247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DD6207E-4E49-44DD-9E0F-EA00FB88CD9F}"/>
              </a:ext>
            </a:extLst>
          </p:cNvPr>
          <p:cNvSpPr/>
          <p:nvPr/>
        </p:nvSpPr>
        <p:spPr>
          <a:xfrm>
            <a:off x="636347" y="247916"/>
            <a:ext cx="6184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Scratch – Figur auf die Bühne holen, Bühnenhintergrund ändern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1D9AC70-6235-4B3C-B9E4-B2F557516084}"/>
              </a:ext>
            </a:extLst>
          </p:cNvPr>
          <p:cNvGrpSpPr/>
          <p:nvPr/>
        </p:nvGrpSpPr>
        <p:grpSpPr>
          <a:xfrm>
            <a:off x="595646" y="858130"/>
            <a:ext cx="11521033" cy="5233182"/>
            <a:chOff x="595646" y="858130"/>
            <a:chExt cx="11521033" cy="5233182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0AB82C0D-480A-4815-A5F2-F7665DE65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881" y="858130"/>
              <a:ext cx="7556686" cy="5233182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860EB010-D5B5-4B89-B8B9-9E3E768A6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932" y="1466556"/>
              <a:ext cx="5440700" cy="3763108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6218A225-8C2A-45D0-8E94-0032911BE3C3}"/>
                </a:ext>
              </a:extLst>
            </p:cNvPr>
            <p:cNvSpPr/>
            <p:nvPr/>
          </p:nvSpPr>
          <p:spPr>
            <a:xfrm>
              <a:off x="6646985" y="5148775"/>
              <a:ext cx="1568547" cy="661182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F82444C1-A885-4EA4-A963-412DB8666B93}"/>
                </a:ext>
              </a:extLst>
            </p:cNvPr>
            <p:cNvSpPr/>
            <p:nvPr/>
          </p:nvSpPr>
          <p:spPr>
            <a:xfrm>
              <a:off x="595646" y="4234375"/>
              <a:ext cx="1568547" cy="661182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824ED177-8D9B-4075-AF4C-52D31873B6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99538" y="4564966"/>
              <a:ext cx="4341939" cy="84831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01FE8190-97B6-48FF-B870-CAE60084C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5581" y="1466555"/>
              <a:ext cx="5461098" cy="3763109"/>
            </a:xfrm>
            <a:prstGeom prst="rect">
              <a:avLst/>
            </a:prstGeom>
          </p:spPr>
        </p:pic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FCCD0F5-2F2A-4572-8E19-96452A49B356}"/>
                </a:ext>
              </a:extLst>
            </p:cNvPr>
            <p:cNvSpPr/>
            <p:nvPr/>
          </p:nvSpPr>
          <p:spPr>
            <a:xfrm>
              <a:off x="7987294" y="5584874"/>
              <a:ext cx="889782" cy="506438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AE9BE3E2-2803-4892-8027-795C2CDCB2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68290" y="3854549"/>
              <a:ext cx="1163895" cy="1690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D561ED-7537-48FB-994A-3B95A973E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Digitale Grundbildung - Scratch - Easy4me</a:t>
            </a:r>
          </a:p>
        </p:txBody>
      </p:sp>
    </p:spTree>
    <p:extLst>
      <p:ext uri="{BB962C8B-B14F-4D97-AF65-F5344CB8AC3E}">
        <p14:creationId xmlns:p14="http://schemas.microsoft.com/office/powerpoint/2010/main" val="202220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B7FF273-7B51-4797-93B2-13CE9C640851}"/>
              </a:ext>
            </a:extLst>
          </p:cNvPr>
          <p:cNvSpPr/>
          <p:nvPr/>
        </p:nvSpPr>
        <p:spPr>
          <a:xfrm>
            <a:off x="636347" y="247916"/>
            <a:ext cx="4193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Scratch – die Ausrichtung der Figur ändern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C855AA1-BA58-4B4F-8193-FC9C6997B2AE}"/>
              </a:ext>
            </a:extLst>
          </p:cNvPr>
          <p:cNvGrpSpPr/>
          <p:nvPr/>
        </p:nvGrpSpPr>
        <p:grpSpPr>
          <a:xfrm>
            <a:off x="1466375" y="1090245"/>
            <a:ext cx="8282098" cy="4860388"/>
            <a:chOff x="1466375" y="1090245"/>
            <a:chExt cx="8282098" cy="4860388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ECBB4D21-79EC-4B3E-9533-3AB1C3948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66375" y="1090245"/>
              <a:ext cx="7060699" cy="4860388"/>
            </a:xfrm>
            <a:prstGeom prst="rect">
              <a:avLst/>
            </a:prstGeom>
          </p:spPr>
        </p:pic>
        <p:sp>
          <p:nvSpPr>
            <p:cNvPr id="4" name="Rechteck: abgerundete Ecken 3">
              <a:extLst>
                <a:ext uri="{FF2B5EF4-FFF2-40B4-BE49-F238E27FC236}">
                  <a16:creationId xmlns:a16="http://schemas.microsoft.com/office/drawing/2014/main" id="{83E84153-C04A-4BFC-98F7-BE42D9663F9E}"/>
                </a:ext>
              </a:extLst>
            </p:cNvPr>
            <p:cNvSpPr/>
            <p:nvPr/>
          </p:nvSpPr>
          <p:spPr>
            <a:xfrm>
              <a:off x="5591908" y="4712677"/>
              <a:ext cx="731520" cy="794825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488DA66F-E41F-44AA-A142-44EF666A44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72666" y="4712677"/>
              <a:ext cx="1048042" cy="47409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Sprechblase: oval 7">
              <a:extLst>
                <a:ext uri="{FF2B5EF4-FFF2-40B4-BE49-F238E27FC236}">
                  <a16:creationId xmlns:a16="http://schemas.microsoft.com/office/drawing/2014/main" id="{50FAD9D4-E97B-4287-B226-EB19E02214CA}"/>
                </a:ext>
              </a:extLst>
            </p:cNvPr>
            <p:cNvSpPr/>
            <p:nvPr/>
          </p:nvSpPr>
          <p:spPr>
            <a:xfrm>
              <a:off x="3388261" y="4206241"/>
              <a:ext cx="2051418" cy="851094"/>
            </a:xfrm>
            <a:prstGeom prst="wedgeEllipseCallout">
              <a:avLst>
                <a:gd name="adj1" fmla="val 58854"/>
                <a:gd name="adj2" fmla="val 36084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000" tIns="18000" rIns="18000" bIns="18000" rtlCol="0" anchor="ctr"/>
            <a:lstStyle/>
            <a:p>
              <a:pPr algn="ctr"/>
              <a:r>
                <a:rPr lang="de-DE" dirty="0">
                  <a:solidFill>
                    <a:schemeClr val="accent2">
                      <a:lumMod val="50000"/>
                    </a:schemeClr>
                  </a:solidFill>
                </a:rPr>
                <a:t>Figur auf der Bühne auswählen!</a:t>
              </a:r>
              <a:endParaRPr lang="de-AT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9" name="Sprechblase: oval 8">
              <a:extLst>
                <a:ext uri="{FF2B5EF4-FFF2-40B4-BE49-F238E27FC236}">
                  <a16:creationId xmlns:a16="http://schemas.microsoft.com/office/drawing/2014/main" id="{7568C043-0A17-4E52-815F-3C0090465040}"/>
                </a:ext>
              </a:extLst>
            </p:cNvPr>
            <p:cNvSpPr/>
            <p:nvPr/>
          </p:nvSpPr>
          <p:spPr>
            <a:xfrm>
              <a:off x="7783978" y="4761223"/>
              <a:ext cx="1964495" cy="851094"/>
            </a:xfrm>
            <a:prstGeom prst="wedgeEllipseCallout">
              <a:avLst>
                <a:gd name="adj1" fmla="val -56080"/>
                <a:gd name="adj2" fmla="val -54825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18000" tIns="18000" rIns="18000" bIns="18000" rtlCol="0" anchor="ctr"/>
            <a:lstStyle/>
            <a:p>
              <a:pPr algn="ctr"/>
              <a:r>
                <a:rPr lang="de-DE" dirty="0">
                  <a:solidFill>
                    <a:schemeClr val="accent2">
                      <a:lumMod val="50000"/>
                    </a:schemeClr>
                  </a:solidFill>
                </a:rPr>
                <a:t>Ausrichtung einstellen</a:t>
              </a:r>
              <a:endParaRPr lang="de-AT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819F88E9-E8D9-4A2B-A46D-7FD3A2C6011E}"/>
              </a:ext>
            </a:extLst>
          </p:cNvPr>
          <p:cNvSpPr/>
          <p:nvPr/>
        </p:nvSpPr>
        <p:spPr>
          <a:xfrm>
            <a:off x="5669280" y="742553"/>
            <a:ext cx="3523957" cy="851094"/>
          </a:xfrm>
          <a:prstGeom prst="wedgeEllipseCallout">
            <a:avLst>
              <a:gd name="adj1" fmla="val -28006"/>
              <a:gd name="adj2" fmla="val 2022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Mit der Maus kann die Figur verschoben werden.</a:t>
            </a:r>
            <a:endParaRPr lang="de-A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DF4112-74C3-4CA7-8634-AFF20BC9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Digitale Grundbildung - Scratch - Easy4me</a:t>
            </a:r>
          </a:p>
        </p:txBody>
      </p:sp>
    </p:spTree>
    <p:extLst>
      <p:ext uri="{BB962C8B-B14F-4D97-AF65-F5344CB8AC3E}">
        <p14:creationId xmlns:p14="http://schemas.microsoft.com/office/powerpoint/2010/main" val="229991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E1CED46-72FB-4E93-8F8A-83FC0D0DD0F7}"/>
              </a:ext>
            </a:extLst>
          </p:cNvPr>
          <p:cNvGrpSpPr/>
          <p:nvPr/>
        </p:nvGrpSpPr>
        <p:grpSpPr>
          <a:xfrm>
            <a:off x="899551" y="2709828"/>
            <a:ext cx="6776068" cy="2977262"/>
            <a:chOff x="899551" y="41026"/>
            <a:chExt cx="9402691" cy="5652060"/>
          </a:xfrm>
        </p:grpSpPr>
        <p:sp>
          <p:nvSpPr>
            <p:cNvPr id="2" name="Pfeil: nach rechts 1">
              <a:extLst>
                <a:ext uri="{FF2B5EF4-FFF2-40B4-BE49-F238E27FC236}">
                  <a16:creationId xmlns:a16="http://schemas.microsoft.com/office/drawing/2014/main" id="{FCB60DB5-4725-44AD-A1DD-564017694B68}"/>
                </a:ext>
              </a:extLst>
            </p:cNvPr>
            <p:cNvSpPr/>
            <p:nvPr/>
          </p:nvSpPr>
          <p:spPr>
            <a:xfrm>
              <a:off x="899551" y="4607169"/>
              <a:ext cx="2229729" cy="87219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100 Schritte</a:t>
              </a:r>
              <a:endParaRPr lang="de-AT" sz="1200" dirty="0"/>
            </a:p>
          </p:txBody>
        </p:sp>
        <p:sp>
          <p:nvSpPr>
            <p:cNvPr id="3" name="Pfeil: nach links und oben 2">
              <a:extLst>
                <a:ext uri="{FF2B5EF4-FFF2-40B4-BE49-F238E27FC236}">
                  <a16:creationId xmlns:a16="http://schemas.microsoft.com/office/drawing/2014/main" id="{723E9AD3-7133-4BD9-990F-18FAA025019E}"/>
                </a:ext>
              </a:extLst>
            </p:cNvPr>
            <p:cNvSpPr/>
            <p:nvPr/>
          </p:nvSpPr>
          <p:spPr>
            <a:xfrm>
              <a:off x="3241042" y="4092134"/>
              <a:ext cx="1493520" cy="1280161"/>
            </a:xfrm>
            <a:prstGeom prst="leftUpArrow">
              <a:avLst/>
            </a:prstGeom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de-DE" sz="1200" dirty="0"/>
                <a:t>90 ° links</a:t>
              </a:r>
              <a:endParaRPr lang="de-AT" sz="1200" dirty="0"/>
            </a:p>
          </p:txBody>
        </p:sp>
        <p:sp>
          <p:nvSpPr>
            <p:cNvPr id="4" name="Pfeil: nach rechts 3">
              <a:extLst>
                <a:ext uri="{FF2B5EF4-FFF2-40B4-BE49-F238E27FC236}">
                  <a16:creationId xmlns:a16="http://schemas.microsoft.com/office/drawing/2014/main" id="{79C0DB11-941E-48AD-8100-6A871F05BC0F}"/>
                </a:ext>
              </a:extLst>
            </p:cNvPr>
            <p:cNvSpPr/>
            <p:nvPr/>
          </p:nvSpPr>
          <p:spPr>
            <a:xfrm rot="16200000">
              <a:off x="3296532" y="2463407"/>
              <a:ext cx="2229729" cy="8268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100 Schritte </a:t>
              </a:r>
              <a:endParaRPr lang="de-AT" sz="1200" dirty="0"/>
            </a:p>
          </p:txBody>
        </p:sp>
        <p:sp>
          <p:nvSpPr>
            <p:cNvPr id="7" name="Pfeil: nach links und oben 6">
              <a:extLst>
                <a:ext uri="{FF2B5EF4-FFF2-40B4-BE49-F238E27FC236}">
                  <a16:creationId xmlns:a16="http://schemas.microsoft.com/office/drawing/2014/main" id="{D402FED7-32F3-465C-AD77-ACDD187E872A}"/>
                </a:ext>
              </a:extLst>
            </p:cNvPr>
            <p:cNvSpPr/>
            <p:nvPr/>
          </p:nvSpPr>
          <p:spPr>
            <a:xfrm>
              <a:off x="4078072" y="381389"/>
              <a:ext cx="1824888" cy="1280161"/>
            </a:xfrm>
            <a:prstGeom prst="leftUpArrow">
              <a:avLst/>
            </a:prstGeom>
            <a:ln cap="flat"/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de-DE" sz="1200" dirty="0"/>
                <a:t>90 ° rechts</a:t>
              </a:r>
              <a:endParaRPr lang="de-AT" sz="1200" dirty="0"/>
            </a:p>
          </p:txBody>
        </p:sp>
        <p:sp>
          <p:nvSpPr>
            <p:cNvPr id="8" name="Pfeil: nach rechts 7">
              <a:extLst>
                <a:ext uri="{FF2B5EF4-FFF2-40B4-BE49-F238E27FC236}">
                  <a16:creationId xmlns:a16="http://schemas.microsoft.com/office/drawing/2014/main" id="{54D4AC61-AF82-44DD-9247-D9A4B04F2FF5}"/>
                </a:ext>
              </a:extLst>
            </p:cNvPr>
            <p:cNvSpPr/>
            <p:nvPr/>
          </p:nvSpPr>
          <p:spPr>
            <a:xfrm rot="16200000">
              <a:off x="8773943" y="2463407"/>
              <a:ext cx="2229728" cy="826871"/>
            </a:xfrm>
            <a:prstGeom prst="rightArrow">
              <a:avLst/>
            </a:prstGeom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de-DE" sz="1200" dirty="0"/>
                <a:t>100 Schritte</a:t>
              </a:r>
              <a:endParaRPr lang="de-AT" sz="1200" dirty="0"/>
            </a:p>
          </p:txBody>
        </p:sp>
        <p:sp>
          <p:nvSpPr>
            <p:cNvPr id="9" name="Pfeil: nach rechts 8">
              <a:extLst>
                <a:ext uri="{FF2B5EF4-FFF2-40B4-BE49-F238E27FC236}">
                  <a16:creationId xmlns:a16="http://schemas.microsoft.com/office/drawing/2014/main" id="{E1AB0854-CF1B-49B7-B6BC-FF127E64927E}"/>
                </a:ext>
              </a:extLst>
            </p:cNvPr>
            <p:cNvSpPr/>
            <p:nvPr/>
          </p:nvSpPr>
          <p:spPr>
            <a:xfrm>
              <a:off x="5999871" y="254119"/>
              <a:ext cx="2229729" cy="8678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100 Schritte</a:t>
              </a:r>
              <a:endParaRPr lang="de-AT" sz="1200" dirty="0"/>
            </a:p>
          </p:txBody>
        </p:sp>
        <p:sp>
          <p:nvSpPr>
            <p:cNvPr id="10" name="Pfeil: nach links und oben 9">
              <a:extLst>
                <a:ext uri="{FF2B5EF4-FFF2-40B4-BE49-F238E27FC236}">
                  <a16:creationId xmlns:a16="http://schemas.microsoft.com/office/drawing/2014/main" id="{E6C9D57B-D1E5-43A7-93A1-36D2B300DE1B}"/>
                </a:ext>
              </a:extLst>
            </p:cNvPr>
            <p:cNvSpPr/>
            <p:nvPr/>
          </p:nvSpPr>
          <p:spPr>
            <a:xfrm flipH="1">
              <a:off x="8310880" y="355599"/>
              <a:ext cx="1824888" cy="1280161"/>
            </a:xfrm>
            <a:prstGeom prst="leftUpArrow">
              <a:avLst/>
            </a:prstGeom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de-DE" sz="1200" dirty="0"/>
                <a:t>90 ° rechts</a:t>
              </a:r>
              <a:endParaRPr lang="de-AT" sz="1200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68331DF-536D-4646-B394-575A9162F9C0}"/>
                </a:ext>
              </a:extLst>
            </p:cNvPr>
            <p:cNvSpPr/>
            <p:nvPr/>
          </p:nvSpPr>
          <p:spPr>
            <a:xfrm>
              <a:off x="4560672" y="1172697"/>
              <a:ext cx="335280" cy="463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sz="120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0B9294D-70BE-46D8-A2AF-19A7FCAB285A}"/>
                </a:ext>
              </a:extLst>
            </p:cNvPr>
            <p:cNvSpPr/>
            <p:nvPr/>
          </p:nvSpPr>
          <p:spPr>
            <a:xfrm>
              <a:off x="3853068" y="1192623"/>
              <a:ext cx="335280" cy="463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sz="1200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1E9FB0FB-F1C6-4502-808C-75DFDDE98D95}"/>
                </a:ext>
              </a:extLst>
            </p:cNvPr>
            <p:cNvSpPr/>
            <p:nvPr/>
          </p:nvSpPr>
          <p:spPr>
            <a:xfrm>
              <a:off x="3250034" y="5230022"/>
              <a:ext cx="335280" cy="463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sz="1200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ACFC42B0-DC87-484E-961E-890922C99384}"/>
                </a:ext>
              </a:extLst>
            </p:cNvPr>
            <p:cNvSpPr/>
            <p:nvPr/>
          </p:nvSpPr>
          <p:spPr>
            <a:xfrm>
              <a:off x="3341474" y="4426437"/>
              <a:ext cx="335280" cy="463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sz="120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0DA7139-86F5-4409-BC8F-DFCB0BE089CD}"/>
                </a:ext>
              </a:extLst>
            </p:cNvPr>
            <p:cNvSpPr/>
            <p:nvPr/>
          </p:nvSpPr>
          <p:spPr>
            <a:xfrm>
              <a:off x="8326511" y="838393"/>
              <a:ext cx="335280" cy="463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sz="1200" dirty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141074C3-E02B-4E45-9A53-8C2849998268}"/>
                </a:ext>
              </a:extLst>
            </p:cNvPr>
            <p:cNvSpPr/>
            <p:nvPr/>
          </p:nvSpPr>
          <p:spPr>
            <a:xfrm>
              <a:off x="8326511" y="41026"/>
              <a:ext cx="335280" cy="463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20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84D47DEC-D0FC-4E0C-BB00-A356F81C4C47}"/>
                </a:ext>
              </a:extLst>
            </p:cNvPr>
            <p:cNvSpPr/>
            <p:nvPr/>
          </p:nvSpPr>
          <p:spPr>
            <a:xfrm>
              <a:off x="4441488" y="1248701"/>
              <a:ext cx="335280" cy="463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sz="1200" dirty="0"/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DAE937FD-0BA0-463A-A360-972D7CE8F032}"/>
              </a:ext>
            </a:extLst>
          </p:cNvPr>
          <p:cNvSpPr/>
          <p:nvPr/>
        </p:nvSpPr>
        <p:spPr>
          <a:xfrm>
            <a:off x="636347" y="247916"/>
            <a:ext cx="18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Scratch – Aufgabe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CA21CD1-1A4A-4E71-8152-9B0A02341F4E}"/>
              </a:ext>
            </a:extLst>
          </p:cNvPr>
          <p:cNvSpPr/>
          <p:nvPr/>
        </p:nvSpPr>
        <p:spPr>
          <a:xfrm>
            <a:off x="641038" y="633047"/>
            <a:ext cx="609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Die Figur solle folgenden Weg gehen und am Ende </a:t>
            </a:r>
            <a:r>
              <a:rPr lang="de-DE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Miau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sagen: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33E3F629-629B-4F47-8F13-5E33A3148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725" y="784203"/>
            <a:ext cx="3601431" cy="252174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5" name="Sprechblase: oval 24">
            <a:extLst>
              <a:ext uri="{FF2B5EF4-FFF2-40B4-BE49-F238E27FC236}">
                <a16:creationId xmlns:a16="http://schemas.microsoft.com/office/drawing/2014/main" id="{D691234A-58C6-48F8-938C-20106FC69B54}"/>
              </a:ext>
            </a:extLst>
          </p:cNvPr>
          <p:cNvSpPr/>
          <p:nvPr/>
        </p:nvSpPr>
        <p:spPr>
          <a:xfrm>
            <a:off x="9103952" y="3549866"/>
            <a:ext cx="2583013" cy="1713930"/>
          </a:xfrm>
          <a:prstGeom prst="wedgeEllipseCallout">
            <a:avLst>
              <a:gd name="adj1" fmla="val -2518"/>
              <a:gd name="adj2" fmla="val -6834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Stelle bei jedem Versuch wieder 90 ° ein.</a:t>
            </a:r>
            <a:endParaRPr lang="de-AT" dirty="0"/>
          </a:p>
        </p:txBody>
      </p:sp>
      <p:sp>
        <p:nvSpPr>
          <p:cNvPr id="26" name="Sprechblase: oval 25">
            <a:extLst>
              <a:ext uri="{FF2B5EF4-FFF2-40B4-BE49-F238E27FC236}">
                <a16:creationId xmlns:a16="http://schemas.microsoft.com/office/drawing/2014/main" id="{C33854CF-BA8D-4C48-9FD9-B001A8806531}"/>
              </a:ext>
            </a:extLst>
          </p:cNvPr>
          <p:cNvSpPr/>
          <p:nvPr/>
        </p:nvSpPr>
        <p:spPr>
          <a:xfrm>
            <a:off x="4645420" y="976270"/>
            <a:ext cx="2910230" cy="1713930"/>
          </a:xfrm>
          <a:prstGeom prst="wedgeEllipseCallout">
            <a:avLst>
              <a:gd name="adj1" fmla="val 88696"/>
              <a:gd name="adj2" fmla="val 1751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Ziehe die Katze eventuell an einen geeigneten Ort.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9F7731-5E2A-4282-A7E7-46270124E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Digitale Grundbildung - Scratch - Easy4me</a:t>
            </a:r>
          </a:p>
        </p:txBody>
      </p:sp>
    </p:spTree>
    <p:extLst>
      <p:ext uri="{BB962C8B-B14F-4D97-AF65-F5344CB8AC3E}">
        <p14:creationId xmlns:p14="http://schemas.microsoft.com/office/powerpoint/2010/main" val="301399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DA46622-67B3-46C4-BBBE-92BC52A0D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99" y="2502106"/>
            <a:ext cx="1886019" cy="309523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105A140-6E1B-441F-BD94-CD99E7231669}"/>
              </a:ext>
            </a:extLst>
          </p:cNvPr>
          <p:cNvSpPr txBox="1"/>
          <p:nvPr/>
        </p:nvSpPr>
        <p:spPr>
          <a:xfrm rot="20398998">
            <a:off x="5138672" y="2590622"/>
            <a:ext cx="4201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Lösung</a:t>
            </a:r>
            <a:endParaRPr lang="de-AT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8786D8-F2AC-4256-B256-EEEBFBF4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Digitale Grundbildung - Scratch - Easy4me</a:t>
            </a:r>
          </a:p>
        </p:txBody>
      </p:sp>
    </p:spTree>
    <p:extLst>
      <p:ext uri="{BB962C8B-B14F-4D97-AF65-F5344CB8AC3E}">
        <p14:creationId xmlns:p14="http://schemas.microsoft.com/office/powerpoint/2010/main" val="637890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E1CED46-72FB-4E93-8F8A-83FC0D0DD0F7}"/>
              </a:ext>
            </a:extLst>
          </p:cNvPr>
          <p:cNvGrpSpPr/>
          <p:nvPr/>
        </p:nvGrpSpPr>
        <p:grpSpPr>
          <a:xfrm>
            <a:off x="899551" y="2709828"/>
            <a:ext cx="6776068" cy="2977262"/>
            <a:chOff x="899551" y="41026"/>
            <a:chExt cx="9402691" cy="5652060"/>
          </a:xfrm>
        </p:grpSpPr>
        <p:sp>
          <p:nvSpPr>
            <p:cNvPr id="2" name="Pfeil: nach rechts 1">
              <a:extLst>
                <a:ext uri="{FF2B5EF4-FFF2-40B4-BE49-F238E27FC236}">
                  <a16:creationId xmlns:a16="http://schemas.microsoft.com/office/drawing/2014/main" id="{FCB60DB5-4725-44AD-A1DD-564017694B68}"/>
                </a:ext>
              </a:extLst>
            </p:cNvPr>
            <p:cNvSpPr/>
            <p:nvPr/>
          </p:nvSpPr>
          <p:spPr>
            <a:xfrm>
              <a:off x="899551" y="4607169"/>
              <a:ext cx="2229729" cy="87219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100 Schritte</a:t>
              </a:r>
              <a:endParaRPr lang="de-AT" sz="1200" dirty="0"/>
            </a:p>
          </p:txBody>
        </p:sp>
        <p:sp>
          <p:nvSpPr>
            <p:cNvPr id="3" name="Pfeil: nach links und oben 2">
              <a:extLst>
                <a:ext uri="{FF2B5EF4-FFF2-40B4-BE49-F238E27FC236}">
                  <a16:creationId xmlns:a16="http://schemas.microsoft.com/office/drawing/2014/main" id="{723E9AD3-7133-4BD9-990F-18FAA025019E}"/>
                </a:ext>
              </a:extLst>
            </p:cNvPr>
            <p:cNvSpPr/>
            <p:nvPr/>
          </p:nvSpPr>
          <p:spPr>
            <a:xfrm>
              <a:off x="3241042" y="4092134"/>
              <a:ext cx="1493520" cy="1280161"/>
            </a:xfrm>
            <a:prstGeom prst="leftUpArrow">
              <a:avLst/>
            </a:prstGeom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de-DE" sz="1200" dirty="0"/>
                <a:t>90 ° links</a:t>
              </a:r>
              <a:endParaRPr lang="de-AT" sz="1200" dirty="0"/>
            </a:p>
          </p:txBody>
        </p:sp>
        <p:sp>
          <p:nvSpPr>
            <p:cNvPr id="4" name="Pfeil: nach rechts 3">
              <a:extLst>
                <a:ext uri="{FF2B5EF4-FFF2-40B4-BE49-F238E27FC236}">
                  <a16:creationId xmlns:a16="http://schemas.microsoft.com/office/drawing/2014/main" id="{79C0DB11-941E-48AD-8100-6A871F05BC0F}"/>
                </a:ext>
              </a:extLst>
            </p:cNvPr>
            <p:cNvSpPr/>
            <p:nvPr/>
          </p:nvSpPr>
          <p:spPr>
            <a:xfrm rot="16200000">
              <a:off x="3296532" y="2463407"/>
              <a:ext cx="2229729" cy="8268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100 Schritte </a:t>
              </a:r>
              <a:endParaRPr lang="de-AT" sz="1200" dirty="0"/>
            </a:p>
          </p:txBody>
        </p:sp>
        <p:sp>
          <p:nvSpPr>
            <p:cNvPr id="7" name="Pfeil: nach links und oben 6">
              <a:extLst>
                <a:ext uri="{FF2B5EF4-FFF2-40B4-BE49-F238E27FC236}">
                  <a16:creationId xmlns:a16="http://schemas.microsoft.com/office/drawing/2014/main" id="{D402FED7-32F3-465C-AD77-ACDD187E872A}"/>
                </a:ext>
              </a:extLst>
            </p:cNvPr>
            <p:cNvSpPr/>
            <p:nvPr/>
          </p:nvSpPr>
          <p:spPr>
            <a:xfrm>
              <a:off x="4078072" y="381389"/>
              <a:ext cx="1824888" cy="1280161"/>
            </a:xfrm>
            <a:prstGeom prst="leftUpArrow">
              <a:avLst/>
            </a:prstGeom>
            <a:ln cap="flat"/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de-DE" sz="1200" dirty="0"/>
                <a:t>90 ° rechts</a:t>
              </a:r>
              <a:endParaRPr lang="de-AT" sz="1200" dirty="0"/>
            </a:p>
          </p:txBody>
        </p:sp>
        <p:sp>
          <p:nvSpPr>
            <p:cNvPr id="8" name="Pfeil: nach rechts 7">
              <a:extLst>
                <a:ext uri="{FF2B5EF4-FFF2-40B4-BE49-F238E27FC236}">
                  <a16:creationId xmlns:a16="http://schemas.microsoft.com/office/drawing/2014/main" id="{54D4AC61-AF82-44DD-9247-D9A4B04F2FF5}"/>
                </a:ext>
              </a:extLst>
            </p:cNvPr>
            <p:cNvSpPr/>
            <p:nvPr/>
          </p:nvSpPr>
          <p:spPr>
            <a:xfrm rot="16200000">
              <a:off x="8773943" y="2463407"/>
              <a:ext cx="2229728" cy="826871"/>
            </a:xfrm>
            <a:prstGeom prst="rightArrow">
              <a:avLst/>
            </a:prstGeom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de-DE" sz="1200" dirty="0"/>
                <a:t>100 Schritte</a:t>
              </a:r>
              <a:endParaRPr lang="de-AT" sz="1200" dirty="0"/>
            </a:p>
          </p:txBody>
        </p:sp>
        <p:sp>
          <p:nvSpPr>
            <p:cNvPr id="9" name="Pfeil: nach rechts 8">
              <a:extLst>
                <a:ext uri="{FF2B5EF4-FFF2-40B4-BE49-F238E27FC236}">
                  <a16:creationId xmlns:a16="http://schemas.microsoft.com/office/drawing/2014/main" id="{E1AB0854-CF1B-49B7-B6BC-FF127E64927E}"/>
                </a:ext>
              </a:extLst>
            </p:cNvPr>
            <p:cNvSpPr/>
            <p:nvPr/>
          </p:nvSpPr>
          <p:spPr>
            <a:xfrm>
              <a:off x="5999871" y="254119"/>
              <a:ext cx="2229729" cy="86789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/>
                <a:t>100 Schritte</a:t>
              </a:r>
              <a:endParaRPr lang="de-AT" sz="1200" dirty="0"/>
            </a:p>
          </p:txBody>
        </p:sp>
        <p:sp>
          <p:nvSpPr>
            <p:cNvPr id="10" name="Pfeil: nach links und oben 9">
              <a:extLst>
                <a:ext uri="{FF2B5EF4-FFF2-40B4-BE49-F238E27FC236}">
                  <a16:creationId xmlns:a16="http://schemas.microsoft.com/office/drawing/2014/main" id="{E6C9D57B-D1E5-43A7-93A1-36D2B300DE1B}"/>
                </a:ext>
              </a:extLst>
            </p:cNvPr>
            <p:cNvSpPr/>
            <p:nvPr/>
          </p:nvSpPr>
          <p:spPr>
            <a:xfrm flipH="1">
              <a:off x="8310880" y="355599"/>
              <a:ext cx="1824888" cy="1280161"/>
            </a:xfrm>
            <a:prstGeom prst="leftUpArrow">
              <a:avLst/>
            </a:prstGeom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de-DE" sz="1200" dirty="0"/>
                <a:t>90 ° rechts</a:t>
              </a:r>
              <a:endParaRPr lang="de-AT" sz="1200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68331DF-536D-4646-B394-575A9162F9C0}"/>
                </a:ext>
              </a:extLst>
            </p:cNvPr>
            <p:cNvSpPr/>
            <p:nvPr/>
          </p:nvSpPr>
          <p:spPr>
            <a:xfrm>
              <a:off x="4560672" y="1172697"/>
              <a:ext cx="335280" cy="463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sz="120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0B9294D-70BE-46D8-A2AF-19A7FCAB285A}"/>
                </a:ext>
              </a:extLst>
            </p:cNvPr>
            <p:cNvSpPr/>
            <p:nvPr/>
          </p:nvSpPr>
          <p:spPr>
            <a:xfrm>
              <a:off x="3853068" y="1192623"/>
              <a:ext cx="335280" cy="463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sz="1200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1E9FB0FB-F1C6-4502-808C-75DFDDE98D95}"/>
                </a:ext>
              </a:extLst>
            </p:cNvPr>
            <p:cNvSpPr/>
            <p:nvPr/>
          </p:nvSpPr>
          <p:spPr>
            <a:xfrm>
              <a:off x="3250034" y="5230022"/>
              <a:ext cx="335280" cy="463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sz="1200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ACFC42B0-DC87-484E-961E-890922C99384}"/>
                </a:ext>
              </a:extLst>
            </p:cNvPr>
            <p:cNvSpPr/>
            <p:nvPr/>
          </p:nvSpPr>
          <p:spPr>
            <a:xfrm>
              <a:off x="3341474" y="4426437"/>
              <a:ext cx="335280" cy="463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sz="120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0DA7139-86F5-4409-BC8F-DFCB0BE089CD}"/>
                </a:ext>
              </a:extLst>
            </p:cNvPr>
            <p:cNvSpPr/>
            <p:nvPr/>
          </p:nvSpPr>
          <p:spPr>
            <a:xfrm>
              <a:off x="8326511" y="838393"/>
              <a:ext cx="335280" cy="463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sz="1200" dirty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141074C3-E02B-4E45-9A53-8C2849998268}"/>
                </a:ext>
              </a:extLst>
            </p:cNvPr>
            <p:cNvSpPr/>
            <p:nvPr/>
          </p:nvSpPr>
          <p:spPr>
            <a:xfrm>
              <a:off x="8326511" y="41026"/>
              <a:ext cx="335280" cy="463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20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84D47DEC-D0FC-4E0C-BB00-A356F81C4C47}"/>
                </a:ext>
              </a:extLst>
            </p:cNvPr>
            <p:cNvSpPr/>
            <p:nvPr/>
          </p:nvSpPr>
          <p:spPr>
            <a:xfrm>
              <a:off x="4441488" y="1248701"/>
              <a:ext cx="335280" cy="463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sz="1200" dirty="0"/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DAE937FD-0BA0-463A-A360-972D7CE8F032}"/>
              </a:ext>
            </a:extLst>
          </p:cNvPr>
          <p:cNvSpPr/>
          <p:nvPr/>
        </p:nvSpPr>
        <p:spPr>
          <a:xfrm>
            <a:off x="636347" y="247916"/>
            <a:ext cx="3003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Scratch – Aufgabe - Ergänzung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CA21CD1-1A4A-4E71-8152-9B0A02341F4E}"/>
              </a:ext>
            </a:extLst>
          </p:cNvPr>
          <p:cNvSpPr/>
          <p:nvPr/>
        </p:nvSpPr>
        <p:spPr>
          <a:xfrm>
            <a:off x="641038" y="633047"/>
            <a:ext cx="6637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Die Figur solle nach 100 Schritten jeweils 4 Sekunden Pause machen!</a:t>
            </a:r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4BDFC3FA-FFD8-40AC-B112-44B55CE9CCDA}"/>
              </a:ext>
            </a:extLst>
          </p:cNvPr>
          <p:cNvSpPr/>
          <p:nvPr/>
        </p:nvSpPr>
        <p:spPr>
          <a:xfrm>
            <a:off x="2506410" y="6027031"/>
            <a:ext cx="1798612" cy="583053"/>
          </a:xfrm>
          <a:prstGeom prst="wedgeEllipseCallout">
            <a:avLst>
              <a:gd name="adj1" fmla="val -47923"/>
              <a:gd name="adj2" fmla="val -144698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Pause 4 s</a:t>
            </a:r>
            <a:endParaRPr lang="de-AT" dirty="0"/>
          </a:p>
        </p:txBody>
      </p:sp>
      <p:sp>
        <p:nvSpPr>
          <p:cNvPr id="21" name="Sprechblase: oval 20">
            <a:extLst>
              <a:ext uri="{FF2B5EF4-FFF2-40B4-BE49-F238E27FC236}">
                <a16:creationId xmlns:a16="http://schemas.microsoft.com/office/drawing/2014/main" id="{99C89048-A81E-4DC9-90B2-310C586B4139}"/>
              </a:ext>
            </a:extLst>
          </p:cNvPr>
          <p:cNvSpPr/>
          <p:nvPr/>
        </p:nvSpPr>
        <p:spPr>
          <a:xfrm>
            <a:off x="5998788" y="1867883"/>
            <a:ext cx="1798612" cy="583053"/>
          </a:xfrm>
          <a:prstGeom prst="wedgeEllipseCallout">
            <a:avLst>
              <a:gd name="adj1" fmla="val -37904"/>
              <a:gd name="adj2" fmla="val 12889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Pause 4 s</a:t>
            </a:r>
            <a:endParaRPr lang="de-AT" dirty="0"/>
          </a:p>
        </p:txBody>
      </p:sp>
      <p:sp>
        <p:nvSpPr>
          <p:cNvPr id="22" name="Sprechblase: oval 21">
            <a:extLst>
              <a:ext uri="{FF2B5EF4-FFF2-40B4-BE49-F238E27FC236}">
                <a16:creationId xmlns:a16="http://schemas.microsoft.com/office/drawing/2014/main" id="{6F6F6B76-C657-4A6B-AFE0-F032634172D1}"/>
              </a:ext>
            </a:extLst>
          </p:cNvPr>
          <p:cNvSpPr/>
          <p:nvPr/>
        </p:nvSpPr>
        <p:spPr>
          <a:xfrm>
            <a:off x="705869" y="3087551"/>
            <a:ext cx="1798612" cy="583053"/>
          </a:xfrm>
          <a:prstGeom prst="wedgeEllipseCallout">
            <a:avLst>
              <a:gd name="adj1" fmla="val 89751"/>
              <a:gd name="adj2" fmla="val 40750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Pause 4 s</a:t>
            </a:r>
            <a:endParaRPr lang="de-AT" dirty="0"/>
          </a:p>
        </p:txBody>
      </p:sp>
      <p:sp>
        <p:nvSpPr>
          <p:cNvPr id="24" name="Sprechblase: oval 23">
            <a:extLst>
              <a:ext uri="{FF2B5EF4-FFF2-40B4-BE49-F238E27FC236}">
                <a16:creationId xmlns:a16="http://schemas.microsoft.com/office/drawing/2014/main" id="{5D4CB103-8B9C-48B5-88E3-4C7C905AE3AC}"/>
              </a:ext>
            </a:extLst>
          </p:cNvPr>
          <p:cNvSpPr/>
          <p:nvPr/>
        </p:nvSpPr>
        <p:spPr>
          <a:xfrm>
            <a:off x="7377676" y="5511156"/>
            <a:ext cx="1798612" cy="583053"/>
          </a:xfrm>
          <a:prstGeom prst="wedgeEllipseCallout">
            <a:avLst>
              <a:gd name="adj1" fmla="val -47923"/>
              <a:gd name="adj2" fmla="val -144698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Pause 4 s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E7A355-975D-41A9-8E23-A0E6ADD1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Digitale Grundbildung - Scratch - Easy4me</a:t>
            </a:r>
          </a:p>
        </p:txBody>
      </p:sp>
    </p:spTree>
    <p:extLst>
      <p:ext uri="{BB962C8B-B14F-4D97-AF65-F5344CB8AC3E}">
        <p14:creationId xmlns:p14="http://schemas.microsoft.com/office/powerpoint/2010/main" val="74491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0CB60D6-4377-48F7-96D7-EB783064C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782" y="1036806"/>
            <a:ext cx="2009524" cy="510476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974462C-B224-4211-B725-245E2C9E6565}"/>
              </a:ext>
            </a:extLst>
          </p:cNvPr>
          <p:cNvSpPr txBox="1"/>
          <p:nvPr/>
        </p:nvSpPr>
        <p:spPr>
          <a:xfrm rot="20398998">
            <a:off x="5138672" y="2590622"/>
            <a:ext cx="4201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Lösung</a:t>
            </a:r>
            <a:endParaRPr lang="de-AT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5C7782-5DBD-48F5-8819-6C5B56B1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Digitale Grundbildung - Scratch - Easy4me</a:t>
            </a:r>
          </a:p>
        </p:txBody>
      </p:sp>
    </p:spTree>
    <p:extLst>
      <p:ext uri="{BB962C8B-B14F-4D97-AF65-F5344CB8AC3E}">
        <p14:creationId xmlns:p14="http://schemas.microsoft.com/office/powerpoint/2010/main" val="2464825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DA949D244DDC4D8927FC2E7EFC5E85" ma:contentTypeVersion="14" ma:contentTypeDescription="Ein neues Dokument erstellen." ma:contentTypeScope="" ma:versionID="8e3e143c3245ab8381ea45e05aa0c39e">
  <xsd:schema xmlns:xsd="http://www.w3.org/2001/XMLSchema" xmlns:xs="http://www.w3.org/2001/XMLSchema" xmlns:p="http://schemas.microsoft.com/office/2006/metadata/properties" xmlns:ns3="90dcfa79-2d89-47ef-bc80-866a5b3e3183" xmlns:ns4="8baa7261-70d0-45ca-b925-0e0e2c0f4054" targetNamespace="http://schemas.microsoft.com/office/2006/metadata/properties" ma:root="true" ma:fieldsID="3979642bbeb03c472205213f8a11e0f5" ns3:_="" ns4:_="">
    <xsd:import namespace="90dcfa79-2d89-47ef-bc80-866a5b3e3183"/>
    <xsd:import namespace="8baa7261-70d0-45ca-b925-0e0e2c0f40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cfa79-2d89-47ef-bc80-866a5b3e31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a7261-70d0-45ca-b925-0e0e2c0f40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E605CD-275C-4523-9A05-604864F53E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cfa79-2d89-47ef-bc80-866a5b3e3183"/>
    <ds:schemaRef ds:uri="8baa7261-70d0-45ca-b925-0e0e2c0f40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BA2BBB-4DDE-4CDF-9FA0-536DA8FB10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503CB7-EC58-46E2-A9E2-F58C5A54D715}">
  <ds:schemaRefs>
    <ds:schemaRef ds:uri="http://purl.org/dc/elements/1.1/"/>
    <ds:schemaRef ds:uri="http://www.w3.org/XML/1998/namespace"/>
    <ds:schemaRef ds:uri="90dcfa79-2d89-47ef-bc80-866a5b3e318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8baa7261-70d0-45ca-b925-0e0e2c0f40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Breitbild</PresentationFormat>
  <Paragraphs>58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Easy4me</dc:creator>
  <cp:lastModifiedBy>Easy4me</cp:lastModifiedBy>
  <cp:revision>17</cp:revision>
  <dcterms:created xsi:type="dcterms:W3CDTF">2022-10-10T07:17:11Z</dcterms:created>
  <dcterms:modified xsi:type="dcterms:W3CDTF">2022-10-22T09:49:43Z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0x01010068DA949D244DDC4D8927FC2E7EFC5E85</vt:lpwstr>
  </property>
</Properties>
</file>