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11FC7D-A93C-4ECE-BEDD-1053023DCD32}" v="476" dt="2024-04-15T14:01:21.5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62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A33673-76EC-6762-91E8-03CD5CBD85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069C2C-AEE4-68BB-31C0-BC40BC03D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3C8DEF-039F-BF0B-F562-EB72470DF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F617-30A9-4453-9A08-65E24AB68E2A}" type="datetimeFigureOut">
              <a:rPr lang="de-AT" smtClean="0"/>
              <a:t>15.04.2024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925606-8362-88DD-91B8-45AD64AFF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D6992A-33B9-9B60-B4BC-DA6DDBCA1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D0B9-188C-4471-82AE-BF2ED63C154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5011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BA64F-C042-138C-BE20-985F23AB3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78D664F-D521-705C-E586-8586789B9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03E837-FB03-424F-7E84-246B41224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F617-30A9-4453-9A08-65E24AB68E2A}" type="datetimeFigureOut">
              <a:rPr lang="de-AT" smtClean="0"/>
              <a:t>15.04.2024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D48C6E-882A-8EC3-4139-130F56A6B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6B3EE0-C2CE-18B8-675B-67604BA5A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D0B9-188C-4471-82AE-BF2ED63C154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7116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6329DA6-707B-A608-E0B8-E1A035B062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4514ED3-D00A-E732-9D67-073ECAF9D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EEA97F-A7E0-B4B4-884D-241CF58A8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F617-30A9-4453-9A08-65E24AB68E2A}" type="datetimeFigureOut">
              <a:rPr lang="de-AT" smtClean="0"/>
              <a:t>15.04.2024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7FF2BE-E47C-E791-6674-975AF0666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2B9A08-D00A-A15E-03E3-3D2B94330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D0B9-188C-4471-82AE-BF2ED63C154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4671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E6CAFC-B820-9937-083F-F3B0ACAC8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EBAD91-965F-AE0A-AA59-C2A84FE50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DC880C-1DF5-D33B-D8E7-F69F498DE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F617-30A9-4453-9A08-65E24AB68E2A}" type="datetimeFigureOut">
              <a:rPr lang="de-AT" smtClean="0"/>
              <a:t>15.04.2024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AAC128-7C94-8773-32EA-6DE480880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68D39C-8C89-385F-D426-49FF03E59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D0B9-188C-4471-82AE-BF2ED63C154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882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2DE83F-D74D-989A-82BB-9E615ECCE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088058-5B24-3857-30ED-B2F1CEC1D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71C808-1FA8-90BC-1C8F-7D74E7915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F617-30A9-4453-9A08-65E24AB68E2A}" type="datetimeFigureOut">
              <a:rPr lang="de-AT" smtClean="0"/>
              <a:t>15.04.2024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B30EDE-E8CD-A544-56DC-6EEA31A7C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F7E954-32A5-AC44-A9DE-BA1B49988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D0B9-188C-4471-82AE-BF2ED63C154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2805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ED263E-0B2D-8281-C0A4-431A4351F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7EFBC1-C580-AAD2-7DEF-C980815541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98491F2-B13E-D79D-9818-536B57BEEB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561656D-EDFD-315E-B1D5-F4A39E1B8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F617-30A9-4453-9A08-65E24AB68E2A}" type="datetimeFigureOut">
              <a:rPr lang="de-AT" smtClean="0"/>
              <a:t>15.04.2024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F06C80C-2425-D18D-4192-07FCE5475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91F9966-651B-6A1E-3247-597ED143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D0B9-188C-4471-82AE-BF2ED63C154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0833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3CAF0B-C8E1-C963-398B-CDBC521BF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9B9145-0218-FC7F-7CF6-1795E83C0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9EB8985-48F4-D94F-28A6-8A7AC790D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E784436-1243-9262-5895-7B6A14C52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10A79CB-2C3A-6DDC-C02C-1756C192B2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3A1DC22-2D1B-2CD3-5F6F-825697413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F617-30A9-4453-9A08-65E24AB68E2A}" type="datetimeFigureOut">
              <a:rPr lang="de-AT" smtClean="0"/>
              <a:t>15.04.2024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9A37547-0FF6-D6D7-AB0E-E55CFD70C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6E4EA02-6068-222A-8764-5D44CA674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D0B9-188C-4471-82AE-BF2ED63C154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2014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493E2-198B-78A9-7AA4-3AC1EBE8A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8C5820D-3CB7-4384-0013-C3FAF51A6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F617-30A9-4453-9A08-65E24AB68E2A}" type="datetimeFigureOut">
              <a:rPr lang="de-AT" smtClean="0"/>
              <a:t>15.04.2024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0BCCF4D-2313-AF94-38DB-C587C4AC7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D7D8770-E380-1753-66C3-176B33F37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D0B9-188C-4471-82AE-BF2ED63C154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5649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80AE45F-1809-A3A5-6681-66D7203B3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F617-30A9-4453-9A08-65E24AB68E2A}" type="datetimeFigureOut">
              <a:rPr lang="de-AT" smtClean="0"/>
              <a:t>15.04.2024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453DC71-9743-DB92-69C7-D02B6B061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25179CC-C699-A31D-19DE-62DA87E21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D0B9-188C-4471-82AE-BF2ED63C154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833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D36378-D0FB-DD78-335A-ACFA55AC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F6AD16-E3B9-9485-4F60-A6FA954B6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6E1EC88-D3BE-92D5-4383-DCAA3C7A4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FF1AEAB-C24D-237A-7A76-F63BEDCA5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F617-30A9-4453-9A08-65E24AB68E2A}" type="datetimeFigureOut">
              <a:rPr lang="de-AT" smtClean="0"/>
              <a:t>15.04.2024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6928C8B-DF9E-73D4-02A6-BAF38E879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190A3E-B917-016F-CBDF-0B6CC1408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D0B9-188C-4471-82AE-BF2ED63C154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1960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BCDD17-6311-D88A-A61D-6D291DD0E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8CCA261-63B4-0641-53D6-B3A86523AF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E781992-F551-D9DB-4E17-8517E4920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EE8298-A4D2-5313-1483-0423B1110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F617-30A9-4453-9A08-65E24AB68E2A}" type="datetimeFigureOut">
              <a:rPr lang="de-AT" smtClean="0"/>
              <a:t>15.04.2024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61C2B6C-0FB7-CCFB-CAF6-306777632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1C78048-C707-7B89-23D5-AD3EE1F5F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D0B9-188C-4471-82AE-BF2ED63C154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107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BD30D0F-9BD2-2D61-A05B-1B2ADF71B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7C5404-EA07-FA3D-D747-847E9960D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20121A-6695-6503-4DEE-B4E886ED62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AAF617-30A9-4453-9A08-65E24AB68E2A}" type="datetimeFigureOut">
              <a:rPr lang="de-AT" smtClean="0"/>
              <a:t>15.04.2024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DD34BB-44E3-81D9-7246-AF5BE75F1A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16B648-ADEF-566B-1796-1460B9078A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E2D0B9-188C-4471-82AE-BF2ED63C154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1691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apde.de/de/dark-patterns/arten-und-beispiele/druck2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2A6A5F-FA21-1344-3805-AE392B3170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Dark Patterns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E26E83B-280F-1251-1DA5-B48C17B7F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39762"/>
          </a:xfrm>
        </p:spPr>
        <p:txBody>
          <a:bodyPr/>
          <a:lstStyle/>
          <a:p>
            <a:r>
              <a:rPr lang="de-AT" dirty="0"/>
              <a:t>Irreführung durch grafische Gestaltung auf Webseiten</a:t>
            </a:r>
          </a:p>
        </p:txBody>
      </p:sp>
    </p:spTree>
    <p:extLst>
      <p:ext uri="{BB962C8B-B14F-4D97-AF65-F5344CB8AC3E}">
        <p14:creationId xmlns:p14="http://schemas.microsoft.com/office/powerpoint/2010/main" val="3829087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84E8B53-7345-FAF2-34C1-F120CE10FC1A}"/>
              </a:ext>
            </a:extLst>
          </p:cNvPr>
          <p:cNvSpPr txBox="1"/>
          <p:nvPr/>
        </p:nvSpPr>
        <p:spPr>
          <a:xfrm>
            <a:off x="1030609" y="1047856"/>
            <a:ext cx="10045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/>
              <a:t>Erstelle mit PowerPoint zwei Dark Pattern, wo der Nutzer verleitet werden soll, den auffälligen Button auszuwählen. </a:t>
            </a:r>
          </a:p>
          <a:p>
            <a:r>
              <a:rPr lang="de-AT" sz="1600" dirty="0"/>
              <a:t>Versuche, so ähnlich wie im Lösungsvorschlag zu designen!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5DA903F-CD37-26A1-4684-C94F33BAB5D5}"/>
              </a:ext>
            </a:extLst>
          </p:cNvPr>
          <p:cNvSpPr txBox="1"/>
          <p:nvPr/>
        </p:nvSpPr>
        <p:spPr>
          <a:xfrm>
            <a:off x="1144909" y="552665"/>
            <a:ext cx="98171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dirty="0"/>
              <a:t>Misdirection (Ablenkung)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CFDBCB7-CF27-54AB-52E8-028368E85D9C}"/>
              </a:ext>
            </a:extLst>
          </p:cNvPr>
          <p:cNvSpPr txBox="1"/>
          <p:nvPr/>
        </p:nvSpPr>
        <p:spPr>
          <a:xfrm>
            <a:off x="6409692" y="5397393"/>
            <a:ext cx="43154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00" b="1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Anleitung</a:t>
            </a:r>
            <a:r>
              <a:rPr lang="de-AT" sz="10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Erstelle für alle Texte ein Textfeld: Einfügen &gt; Text &gt; Textfeld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Schriftart: fett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Füllfarbe und abgerundete Ecken der Textfelder: Wähle das Textfeld aus, Formformat &gt; Formenarten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5DAF048D-CA96-54D6-28E4-BD3A99DBD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27252" y="4079829"/>
            <a:ext cx="3959748" cy="1021463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57A30445-66EE-109F-FEE7-884B6C5063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7252" y="2864128"/>
            <a:ext cx="4690866" cy="788023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D3EFC6B8-A665-1535-7DDD-4CA971416A37}"/>
              </a:ext>
            </a:extLst>
          </p:cNvPr>
          <p:cNvSpPr txBox="1"/>
          <p:nvPr/>
        </p:nvSpPr>
        <p:spPr>
          <a:xfrm>
            <a:off x="672462" y="6281662"/>
            <a:ext cx="5569588" cy="40011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square" rtlCol="0">
            <a:spAutoFit/>
          </a:bodyPr>
          <a:lstStyle/>
          <a:p>
            <a:r>
              <a:rPr lang="de-AT" sz="1000" dirty="0"/>
              <a:t>Anmerkung zu Cookies und </a:t>
            </a:r>
            <a:r>
              <a:rPr lang="de-AT" sz="1000" b="1" dirty="0"/>
              <a:t>Marketing</a:t>
            </a:r>
            <a:r>
              <a:rPr lang="de-AT" sz="1000" dirty="0"/>
              <a:t>: Informationen zur Verwendung der Webseite werden an Partner weitergegeben (verkauft) und für soziale Medien, Werbung und Analysen verwendet.</a:t>
            </a:r>
          </a:p>
        </p:txBody>
      </p:sp>
    </p:spTree>
    <p:extLst>
      <p:ext uri="{BB962C8B-B14F-4D97-AF65-F5344CB8AC3E}">
        <p14:creationId xmlns:p14="http://schemas.microsoft.com/office/powerpoint/2010/main" val="285754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84E8B53-7345-FAF2-34C1-F120CE10FC1A}"/>
              </a:ext>
            </a:extLst>
          </p:cNvPr>
          <p:cNvSpPr txBox="1"/>
          <p:nvPr/>
        </p:nvSpPr>
        <p:spPr>
          <a:xfrm>
            <a:off x="1030609" y="1208455"/>
            <a:ext cx="10045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/>
              <a:t>Erstelle mit PowerPoint ein Dark Pattern, wo der Nutzer verleitet werden soll, ein Abonnement abzuschließen.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5DA903F-CD37-26A1-4684-C94F33BAB5D5}"/>
              </a:ext>
            </a:extLst>
          </p:cNvPr>
          <p:cNvSpPr txBox="1"/>
          <p:nvPr/>
        </p:nvSpPr>
        <p:spPr>
          <a:xfrm>
            <a:off x="1115691" y="401525"/>
            <a:ext cx="981710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b="1" dirty="0"/>
              <a:t>Confirmshaming</a:t>
            </a:r>
            <a:r>
              <a:rPr lang="de-AT" dirty="0"/>
              <a:t>: Hier wird Druck auf den Nutzer aufgebaut.</a:t>
            </a:r>
            <a:br>
              <a:rPr lang="de-AT" dirty="0"/>
            </a:br>
            <a:r>
              <a:rPr lang="de-AT" dirty="0"/>
              <a:t> </a:t>
            </a:r>
            <a:r>
              <a:rPr lang="de-AT" sz="1200" dirty="0"/>
              <a:t>Beispiel und Erklärung auf </a:t>
            </a:r>
            <a:r>
              <a:rPr lang="de-AT" sz="1200" b="1" i="1" dirty="0">
                <a:hlinkClick r:id="rId2"/>
              </a:rPr>
              <a:t>https://dapde.de/de/dark-patterns/arten-und-beispiele/druck2/.</a:t>
            </a:r>
            <a:endParaRPr lang="de-AT" sz="1200" b="1" i="1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CFDBCB7-CF27-54AB-52E8-028368E85D9C}"/>
              </a:ext>
            </a:extLst>
          </p:cNvPr>
          <p:cNvSpPr txBox="1"/>
          <p:nvPr/>
        </p:nvSpPr>
        <p:spPr>
          <a:xfrm>
            <a:off x="6760851" y="5051909"/>
            <a:ext cx="4315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00" b="1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Anleitung</a:t>
            </a:r>
            <a:r>
              <a:rPr lang="de-AT" sz="10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Erstelle für alle Texte (Wähle ein Geschenk…) jeweils ein Textfeld: Einfügen &gt; Text &gt; Textfeld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Das Textfeld </a:t>
            </a:r>
            <a:r>
              <a:rPr lang="de-AT" sz="1000" b="1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Weiter mit </a:t>
            </a:r>
            <a:r>
              <a:rPr lang="de-AT" sz="1000" b="1" i="1">
                <a:solidFill>
                  <a:schemeClr val="tx2">
                    <a:lumMod val="75000"/>
                    <a:lumOff val="25000"/>
                  </a:schemeClr>
                </a:solidFill>
              </a:rPr>
              <a:t>den Vorteilen! </a:t>
            </a:r>
            <a:r>
              <a:rPr lang="de-AT" sz="10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fülle mit der Farbe Dunkelgrün.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Füge die Form Rechteck so ein, dass dieses alle Textfelder einschließt. Stelle die Form in den Hintergrund. </a:t>
            </a:r>
            <a:br>
              <a:rPr lang="de-AT" sz="10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de-AT" sz="10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Einfügen &gt; Formen &gt; Rechtecke </a:t>
            </a:r>
            <a:br>
              <a:rPr lang="de-AT" sz="10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de-AT" sz="10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Rechtsklick auf die Form &gt; In den Hintergrund </a:t>
            </a: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A6EC7ED3-8FAB-8C53-0068-4FAF25E9F5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0519" y="2428991"/>
            <a:ext cx="4853931" cy="2053796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A8FD8292-9BE5-9886-0100-594B2CDE5D73}"/>
              </a:ext>
            </a:extLst>
          </p:cNvPr>
          <p:cNvSpPr txBox="1"/>
          <p:nvPr/>
        </p:nvSpPr>
        <p:spPr>
          <a:xfrm>
            <a:off x="1030609" y="170760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dirty="0"/>
              <a:t>Versuche, so ähnlich wie im Lösungsvorschlag zu designen!</a:t>
            </a:r>
          </a:p>
        </p:txBody>
      </p:sp>
    </p:spTree>
    <p:extLst>
      <p:ext uri="{BB962C8B-B14F-4D97-AF65-F5344CB8AC3E}">
        <p14:creationId xmlns:p14="http://schemas.microsoft.com/office/powerpoint/2010/main" val="14715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Breitbild</PresentationFormat>
  <Paragraphs>17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</vt:lpstr>
      <vt:lpstr>Dark Patterns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Alois Klotz</dc:creator>
  <cp:lastModifiedBy>Alois Klotz</cp:lastModifiedBy>
  <cp:revision>2</cp:revision>
  <dcterms:created xsi:type="dcterms:W3CDTF">2024-04-14T08:10:09Z</dcterms:created>
  <dcterms:modified xsi:type="dcterms:W3CDTF">2024-04-15T14:13:17Z</dcterms:modified>
</cp:coreProperties>
</file>