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23F5C8-5AE5-40C7-BA38-22AA86D1A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8C7BC76-86FB-4731-8476-3AFF5EB15D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39B0FA-8223-4F9E-BBB9-C8ED34D53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E5F3-22A1-4B70-A66D-1FBBAB3DB0CC}" type="datetimeFigureOut">
              <a:rPr lang="de-AT" smtClean="0"/>
              <a:t>25.03.2025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6EBBEE6-E375-4400-AF20-1F0EDA073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A1EA79F-5FFF-4309-A69C-6A5449D84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3E80E-2B77-4F47-AF79-A099426888E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9817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26C4A1-0A8A-4E48-B3E6-62A38E45A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246AF84-8391-4E3B-9E8A-C825666C90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784474-0616-4892-B600-87C26E47A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E5F3-22A1-4B70-A66D-1FBBAB3DB0CC}" type="datetimeFigureOut">
              <a:rPr lang="de-AT" smtClean="0"/>
              <a:t>25.03.2025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C5FFCDC-F65C-4530-9F5F-897167C11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F31A0BE-539A-4F5E-923C-F9AC4BAD4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3E80E-2B77-4F47-AF79-A099426888E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91874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CBE3016-973F-4BA5-BCCE-F3EE0E3D4B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D668E60-019D-4D61-A7F9-55740C6BBF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3ADC3E1-C93A-4A32-A6C3-8D0D4648C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E5F3-22A1-4B70-A66D-1FBBAB3DB0CC}" type="datetimeFigureOut">
              <a:rPr lang="de-AT" smtClean="0"/>
              <a:t>25.03.2025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07B65AF-E7CF-4F96-8E43-D68C4D34E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5A28CD1-9CFD-4E85-BEDB-0D38A8F84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3E80E-2B77-4F47-AF79-A099426888E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86955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13333C-B380-4ED0-A885-5A42D74B3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D9AE23-113B-44C9-975F-3FEFF93DE5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668691-A70F-4591-BEAD-3C84648C0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E5F3-22A1-4B70-A66D-1FBBAB3DB0CC}" type="datetimeFigureOut">
              <a:rPr lang="de-AT" smtClean="0"/>
              <a:t>25.03.2025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C2FAE73-C7AD-4A24-8813-0ED74ED74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F7CDA4-A524-414B-92A2-08A142172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3E80E-2B77-4F47-AF79-A099426888E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48783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0C04BE-1DA7-4D23-8FD0-616D17671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41320D3-8986-4972-9DC5-9E0AD8CDF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214AAA-DD41-4518-9B20-DE8CFB86C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E5F3-22A1-4B70-A66D-1FBBAB3DB0CC}" type="datetimeFigureOut">
              <a:rPr lang="de-AT" smtClean="0"/>
              <a:t>25.03.2025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5A7CAE-CB70-4C16-9842-3BBACCF60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8F4442-1619-4BB7-A135-A6A2637AF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3E80E-2B77-4F47-AF79-A099426888E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7634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319277-01FE-4893-8B16-8CB5ADA3C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85A99E-2C4D-4A89-A34F-217E85C841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80A5C7B-A897-43DC-90D2-EB0F4281BD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84B5F61-85C4-4EDD-919A-88FE40A22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E5F3-22A1-4B70-A66D-1FBBAB3DB0CC}" type="datetimeFigureOut">
              <a:rPr lang="de-AT" smtClean="0"/>
              <a:t>25.03.2025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D2EA6A9-63C3-42BE-B238-FDC546D49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31F687B-57F5-4404-B067-538B7C95D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3E80E-2B77-4F47-AF79-A099426888E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279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AA49B2-475C-45DA-88E5-4AB480BD8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83DC963-1CC4-47E7-BDD0-0A4815BE5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895C4AC-1CA8-41A0-B418-1C2803EDD5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AD658BE-A569-49C4-B8CD-24F92B4F0C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C22B2D4-6CB7-4CE5-9177-BD6BFCC54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1B007DC-2B2B-4090-B076-916D931CB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E5F3-22A1-4B70-A66D-1FBBAB3DB0CC}" type="datetimeFigureOut">
              <a:rPr lang="de-AT" smtClean="0"/>
              <a:t>25.03.2025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45D5EF2-55B8-4E3E-BEB4-BBF8A2EA1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34CFE88-619A-44C7-A09E-F29C1D5E0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3E80E-2B77-4F47-AF79-A099426888E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2949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8C29DF-74E7-47C5-A98B-FFDEC100C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A09F700-431A-45CE-A082-9F39FA195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E5F3-22A1-4B70-A66D-1FBBAB3DB0CC}" type="datetimeFigureOut">
              <a:rPr lang="de-AT" smtClean="0"/>
              <a:t>25.03.2025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C9890AF-B42E-40AE-A096-5DD5A3930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81822A9-DB63-4BAB-ADC0-0352B0BCD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3E80E-2B77-4F47-AF79-A099426888E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01226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D0BE0E0-9949-4BE0-AADE-358773B6B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E5F3-22A1-4B70-A66D-1FBBAB3DB0CC}" type="datetimeFigureOut">
              <a:rPr lang="de-AT" smtClean="0"/>
              <a:t>25.03.2025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DEA50D9-944E-4A70-B25D-BACCF4FE8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189B73E-F900-4652-B04A-3BED686A9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3E80E-2B77-4F47-AF79-A099426888E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543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DDBA16-0514-41FF-9C6D-72B25D6DB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7FFBE3-3AB1-4FDB-808D-5F485A828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29AEE83-120F-4DC6-AA66-EA58D38394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728853C-B992-45A0-89C4-C2B7EAAC0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E5F3-22A1-4B70-A66D-1FBBAB3DB0CC}" type="datetimeFigureOut">
              <a:rPr lang="de-AT" smtClean="0"/>
              <a:t>25.03.2025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A475BC-7F01-4E36-B6C5-7F501B7DB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D9A09DD-8816-4223-BDAC-83D91BB94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3E80E-2B77-4F47-AF79-A099426888E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6253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1D4924-CDDB-453C-9F6C-E70DD7388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D24B9AA-4199-49F6-AB1F-3755F69639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3A34416-7F4F-45A0-BE6E-DF3C477D21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6A7461E-D4E2-477C-BFCD-F8C4F9464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E5F3-22A1-4B70-A66D-1FBBAB3DB0CC}" type="datetimeFigureOut">
              <a:rPr lang="de-AT" smtClean="0"/>
              <a:t>25.03.2025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D8C777F-CD34-4983-B74D-95D3C0062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2EFEB33-B6CA-4E2B-A3C2-6384800A4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3E80E-2B77-4F47-AF79-A099426888E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41092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086D8B6-2F8E-4E5D-809B-11B53487A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F4F9977-384D-48A3-A5E0-709F0B419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3D2AE59-6A90-4530-A123-8AD7B0631C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1E5F3-22A1-4B70-A66D-1FBBAB3DB0CC}" type="datetimeFigureOut">
              <a:rPr lang="de-AT" smtClean="0"/>
              <a:t>25.03.2025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82768A-6370-4671-BD13-533B26B667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FC20DBD-6737-4A35-B64F-9F2942DFD1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3E80E-2B77-4F47-AF79-A099426888E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24152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cei.info@noaa.gov" TargetMode="External"/><Relationship Id="rId2" Type="http://schemas.openxmlformats.org/officeDocument/2006/relationships/hyperlink" Target="https://www.ncei.noaa.gov/access/monitoring/climate-at-a-glance/global/mapping/202302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nesdis.noaa.gov/" TargetMode="External"/><Relationship Id="rId5" Type="http://schemas.openxmlformats.org/officeDocument/2006/relationships/hyperlink" Target="https://www.noaa.gov/" TargetMode="External"/><Relationship Id="rId4" Type="http://schemas.openxmlformats.org/officeDocument/2006/relationships/hyperlink" Target="https://www.doc.gov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embed/MDf6ibPlcqc" TargetMode="External"/><Relationship Id="rId2" Type="http://schemas.openxmlformats.org/officeDocument/2006/relationships/hyperlink" Target="https://www.ncei.noaa.gov/access/monitoring/climate-at-a-glance/global/mapping/202302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A0E79E-8C4F-45B8-B147-C23FE78FDC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1803" y="1285035"/>
            <a:ext cx="9144000" cy="1211283"/>
          </a:xfrm>
        </p:spPr>
        <p:txBody>
          <a:bodyPr>
            <a:normAutofit/>
          </a:bodyPr>
          <a:lstStyle/>
          <a:p>
            <a:r>
              <a:rPr lang="de-AT" dirty="0"/>
              <a:t>Global </a:t>
            </a:r>
            <a:r>
              <a:rPr lang="de-AT" dirty="0" err="1"/>
              <a:t>Warming</a:t>
            </a:r>
            <a:br>
              <a:rPr lang="de-AT" dirty="0"/>
            </a:br>
            <a:r>
              <a:rPr lang="de-AT" sz="1300" dirty="0"/>
              <a:t>Temperaturanomalie - Abweichungen der Temperatur von Temperatur-Mittelwerten</a:t>
            </a:r>
            <a:endParaRPr lang="de-AT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4878ACE-1206-499D-ACA7-DF6354F78C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981837"/>
          </a:xfrm>
        </p:spPr>
        <p:txBody>
          <a:bodyPr>
            <a:normAutofit/>
          </a:bodyPr>
          <a:lstStyle/>
          <a:p>
            <a:r>
              <a:rPr lang="fr-FR" b="1" dirty="0"/>
              <a:t>National Centers for </a:t>
            </a:r>
            <a:r>
              <a:rPr lang="fr-FR" b="1" dirty="0" err="1"/>
              <a:t>Environmental</a:t>
            </a:r>
            <a:r>
              <a:rPr lang="fr-FR" b="1" dirty="0"/>
              <a:t> Information – USA:</a:t>
            </a:r>
            <a:endParaRPr lang="de-AT" dirty="0"/>
          </a:p>
          <a:p>
            <a:r>
              <a:rPr lang="de-AT" sz="1400" dirty="0">
                <a:hlinkClick r:id="rId2"/>
              </a:rPr>
              <a:t>https://www.ncei.noaa.gov/access/monitoring/climate-at-a-glance/global/mapping/202302</a:t>
            </a:r>
            <a:endParaRPr lang="de-AT" sz="14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FEC16CEE-EA76-430A-8014-6AA7607365E2}"/>
              </a:ext>
            </a:extLst>
          </p:cNvPr>
          <p:cNvSpPr/>
          <p:nvPr/>
        </p:nvSpPr>
        <p:spPr>
          <a:xfrm>
            <a:off x="193962" y="5672665"/>
            <a:ext cx="11693237" cy="1077218"/>
          </a:xfrm>
          <a:prstGeom prst="rect">
            <a:avLst/>
          </a:prstGeom>
          <a:ln w="3175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AT" sz="800" dirty="0"/>
              <a:t>National Centers </a:t>
            </a:r>
            <a:r>
              <a:rPr lang="de-AT" sz="800" dirty="0" err="1"/>
              <a:t>for</a:t>
            </a:r>
            <a:r>
              <a:rPr lang="de-AT" sz="800" dirty="0"/>
              <a:t> Environmental Information (NCEI) </a:t>
            </a:r>
            <a:br>
              <a:rPr lang="de-AT" sz="800" dirty="0"/>
            </a:br>
            <a:r>
              <a:rPr lang="de-AT" sz="800" dirty="0"/>
              <a:t>NOAA, Mail Code E/NE42</a:t>
            </a:r>
            <a:br>
              <a:rPr lang="de-AT" sz="800" dirty="0"/>
            </a:br>
            <a:r>
              <a:rPr lang="de-AT" sz="800" dirty="0"/>
              <a:t>325 Broadway </a:t>
            </a:r>
            <a:br>
              <a:rPr lang="de-AT" sz="800" dirty="0"/>
            </a:br>
            <a:r>
              <a:rPr lang="de-AT" sz="800" dirty="0"/>
              <a:t>Boulder, CO 80305 </a:t>
            </a:r>
            <a:br>
              <a:rPr lang="de-AT" sz="800" dirty="0"/>
            </a:br>
            <a:r>
              <a:rPr lang="de-AT" sz="800" dirty="0">
                <a:hlinkClick r:id="rId3"/>
              </a:rPr>
              <a:t>ncei.info@noaa.gov</a:t>
            </a:r>
            <a:r>
              <a:rPr lang="de-AT" sz="800" dirty="0"/>
              <a:t> </a:t>
            </a:r>
            <a:br>
              <a:rPr lang="de-AT" sz="800" dirty="0"/>
            </a:br>
            <a:r>
              <a:rPr lang="de-AT" sz="800" dirty="0"/>
              <a:t>(828) 271-4800</a:t>
            </a:r>
          </a:p>
          <a:p>
            <a:r>
              <a:rPr lang="de-AT" sz="800" dirty="0"/>
              <a:t>The National Centers </a:t>
            </a:r>
            <a:r>
              <a:rPr lang="de-AT" sz="800" dirty="0" err="1"/>
              <a:t>for</a:t>
            </a:r>
            <a:r>
              <a:rPr lang="de-AT" sz="800" dirty="0"/>
              <a:t> Environmental Information (NCEI), </a:t>
            </a:r>
            <a:r>
              <a:rPr lang="de-AT" sz="800" dirty="0" err="1"/>
              <a:t>formerly</a:t>
            </a:r>
            <a:r>
              <a:rPr lang="de-AT" sz="800" dirty="0"/>
              <a:t> </a:t>
            </a:r>
            <a:r>
              <a:rPr lang="de-AT" sz="800" dirty="0" err="1"/>
              <a:t>the</a:t>
            </a:r>
            <a:r>
              <a:rPr lang="de-AT" sz="800" dirty="0"/>
              <a:t> National </a:t>
            </a:r>
            <a:r>
              <a:rPr lang="de-AT" sz="800" dirty="0" err="1"/>
              <a:t>Geophysical</a:t>
            </a:r>
            <a:r>
              <a:rPr lang="de-AT" sz="800" dirty="0"/>
              <a:t> Data Center (NGDC), </a:t>
            </a:r>
            <a:r>
              <a:rPr lang="de-AT" sz="800" dirty="0" err="1"/>
              <a:t>located</a:t>
            </a:r>
            <a:r>
              <a:rPr lang="de-AT" sz="800" dirty="0"/>
              <a:t> in Boulder, Colorado, </a:t>
            </a:r>
            <a:r>
              <a:rPr lang="de-AT" sz="800" dirty="0" err="1"/>
              <a:t>is</a:t>
            </a:r>
            <a:r>
              <a:rPr lang="de-AT" sz="800" dirty="0"/>
              <a:t> a </a:t>
            </a:r>
            <a:r>
              <a:rPr lang="de-AT" sz="800" dirty="0" err="1"/>
              <a:t>part</a:t>
            </a:r>
            <a:r>
              <a:rPr lang="de-AT" sz="800" dirty="0"/>
              <a:t> </a:t>
            </a:r>
            <a:r>
              <a:rPr lang="de-AT" sz="800" dirty="0" err="1"/>
              <a:t>of</a:t>
            </a:r>
            <a:r>
              <a:rPr lang="de-AT" sz="800" dirty="0"/>
              <a:t> </a:t>
            </a:r>
            <a:r>
              <a:rPr lang="de-AT" sz="800" dirty="0" err="1"/>
              <a:t>the</a:t>
            </a:r>
            <a:r>
              <a:rPr lang="de-AT" sz="800" dirty="0"/>
              <a:t> US Department </a:t>
            </a:r>
            <a:r>
              <a:rPr lang="de-AT" sz="800" dirty="0" err="1"/>
              <a:t>of</a:t>
            </a:r>
            <a:r>
              <a:rPr lang="de-AT" sz="800" dirty="0"/>
              <a:t> Commerce (</a:t>
            </a:r>
            <a:r>
              <a:rPr lang="de-AT" sz="800" dirty="0">
                <a:hlinkClick r:id="rId4"/>
              </a:rPr>
              <a:t>USDOC</a:t>
            </a:r>
            <a:r>
              <a:rPr lang="de-AT" sz="800" dirty="0"/>
              <a:t>), National </a:t>
            </a:r>
            <a:r>
              <a:rPr lang="de-AT" sz="800" dirty="0" err="1"/>
              <a:t>Oceanic</a:t>
            </a:r>
            <a:r>
              <a:rPr lang="de-AT" sz="800" dirty="0"/>
              <a:t> &amp; </a:t>
            </a:r>
            <a:r>
              <a:rPr lang="de-AT" sz="800" dirty="0" err="1"/>
              <a:t>Atmospheric</a:t>
            </a:r>
            <a:r>
              <a:rPr lang="de-AT" sz="800" dirty="0"/>
              <a:t> Administration (</a:t>
            </a:r>
            <a:r>
              <a:rPr lang="de-AT" sz="800" dirty="0">
                <a:hlinkClick r:id="rId5"/>
              </a:rPr>
              <a:t>NOAA</a:t>
            </a:r>
            <a:r>
              <a:rPr lang="de-AT" sz="800" dirty="0"/>
              <a:t>), National Environmental </a:t>
            </a:r>
            <a:r>
              <a:rPr lang="de-AT" sz="800" dirty="0" err="1"/>
              <a:t>Satellite</a:t>
            </a:r>
            <a:r>
              <a:rPr lang="de-AT" sz="800" dirty="0"/>
              <a:t>, Data and Information Service (</a:t>
            </a:r>
            <a:r>
              <a:rPr lang="de-AT" sz="800" dirty="0">
                <a:hlinkClick r:id="rId6"/>
              </a:rPr>
              <a:t>NESDIS</a:t>
            </a:r>
            <a:r>
              <a:rPr lang="de-AT" sz="800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68766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2">
            <a:extLst>
              <a:ext uri="{FF2B5EF4-FFF2-40B4-BE49-F238E27FC236}">
                <a16:creationId xmlns:a16="http://schemas.microsoft.com/office/drawing/2014/main" id="{2430F910-1CB5-4509-B8DE-2C20D6DE9002}"/>
              </a:ext>
            </a:extLst>
          </p:cNvPr>
          <p:cNvSpPr txBox="1">
            <a:spLocks/>
          </p:cNvSpPr>
          <p:nvPr/>
        </p:nvSpPr>
        <p:spPr>
          <a:xfrm>
            <a:off x="823355" y="409021"/>
            <a:ext cx="9144000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AT" sz="1400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C7728A3-B68E-41F2-B6F2-54B9370F0520}"/>
              </a:ext>
            </a:extLst>
          </p:cNvPr>
          <p:cNvSpPr txBox="1"/>
          <p:nvPr/>
        </p:nvSpPr>
        <p:spPr>
          <a:xfrm>
            <a:off x="918228" y="1236902"/>
            <a:ext cx="9480569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AT" dirty="0"/>
              <a:t>Finde Orte, wo es in bestimmten Monaten weit über dem Durchschnitt zu warm bzw. zu kalt war. 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de-AT" dirty="0"/>
              <a:t>Rufe folgende Internetseite auf:</a:t>
            </a:r>
            <a:br>
              <a:rPr lang="de-AT" dirty="0"/>
            </a:br>
            <a:r>
              <a:rPr lang="de-AT" dirty="0">
                <a:hlinkClick r:id="rId2"/>
              </a:rPr>
              <a:t>https://www.ncei.noaa.gov/access/monitoring/climate-at-a-glance/global/mapping/202302</a:t>
            </a:r>
            <a:endParaRPr lang="de-AT" dirty="0"/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de-AT" dirty="0"/>
              <a:t>Wähle das entsprechenden Jahr und Monat aus.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de-AT" dirty="0"/>
              <a:t>Suche einen Ort, wo es unter dem Durchschnitt zu kalt bzw. zu warm ist.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de-AT" dirty="0"/>
              <a:t>Erstelle einen Screenshot der Landkarte und kopiere diesen in die Folie. </a:t>
            </a:r>
            <a:r>
              <a:rPr lang="de-AT" i="1" dirty="0">
                <a:hlinkClick r:id="rId3"/>
              </a:rPr>
              <a:t>Video</a:t>
            </a:r>
            <a:r>
              <a:rPr lang="de-AT" dirty="0"/>
              <a:t> zu </a:t>
            </a:r>
            <a:r>
              <a:rPr lang="de-AT" dirty="0" err="1"/>
              <a:t>Snipping</a:t>
            </a:r>
            <a:r>
              <a:rPr lang="de-AT" dirty="0"/>
              <a:t> Tools.</a:t>
            </a:r>
            <a:br>
              <a:rPr lang="de-AT" dirty="0"/>
            </a:br>
            <a:r>
              <a:rPr lang="de-AT" dirty="0"/>
              <a:t>Screenshot erstellen: </a:t>
            </a:r>
            <a:r>
              <a:rPr lang="de-AT" i="1" dirty="0"/>
              <a:t>Windows-Taste – Shift – S, Rahmen aufziehen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de-AT" dirty="0"/>
              <a:t>Einfügen auf der Folie in PP: </a:t>
            </a:r>
            <a:r>
              <a:rPr lang="de-AT" i="1" dirty="0"/>
              <a:t>Strg + C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de-AT" dirty="0"/>
              <a:t>Schreib in die Legenden den Staat bzw. Ort wo du die Extremwerte gefunden hast. Schiebe die Legenden zu den Orten mit den Extremwerten.</a:t>
            </a:r>
          </a:p>
          <a:p>
            <a:pPr>
              <a:spcAft>
                <a:spcPts val="1200"/>
              </a:spcAft>
            </a:pPr>
            <a:r>
              <a:rPr lang="de-AT" b="1" dirty="0"/>
              <a:t>Ein Beispiel findest du auf der nächsten Seite!</a:t>
            </a:r>
          </a:p>
          <a:p>
            <a:endParaRPr lang="de-AT" dirty="0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DDB19E52-657B-49B5-A76C-C4570DC4DE4B}"/>
              </a:ext>
            </a:extLst>
          </p:cNvPr>
          <p:cNvSpPr txBox="1">
            <a:spLocks/>
          </p:cNvSpPr>
          <p:nvPr/>
        </p:nvSpPr>
        <p:spPr>
          <a:xfrm>
            <a:off x="758041" y="131867"/>
            <a:ext cx="9144000" cy="7449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AT" dirty="0"/>
              <a:t>Global </a:t>
            </a:r>
            <a:r>
              <a:rPr lang="de-AT" dirty="0" err="1"/>
              <a:t>Warming</a:t>
            </a:r>
            <a:endParaRPr lang="de-AT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5758645F-B2AC-413C-9F6A-576420C359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4995" y="3609472"/>
            <a:ext cx="876200" cy="730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239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B91A76A5-CF09-403F-BFB9-900415E045E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1938" y="2469999"/>
            <a:ext cx="6659117" cy="3316202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BD21F15-5413-42F8-B97C-DC9BB479FC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938" y="1297246"/>
            <a:ext cx="1678442" cy="811247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6B144FC3-3A94-4C1E-B48E-12F0BF8C8159}"/>
              </a:ext>
            </a:extLst>
          </p:cNvPr>
          <p:cNvSpPr txBox="1"/>
          <p:nvPr/>
        </p:nvSpPr>
        <p:spPr>
          <a:xfrm>
            <a:off x="1011937" y="397867"/>
            <a:ext cx="10043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März 2023 – Temperaturanomalie - Abweichungen der Temperatur von Temperatur-Mittelwerten</a:t>
            </a:r>
          </a:p>
        </p:txBody>
      </p:sp>
      <p:sp>
        <p:nvSpPr>
          <p:cNvPr id="6" name="Legende: mit gebogener Linie 5">
            <a:extLst>
              <a:ext uri="{FF2B5EF4-FFF2-40B4-BE49-F238E27FC236}">
                <a16:creationId xmlns:a16="http://schemas.microsoft.com/office/drawing/2014/main" id="{04923A4B-55B1-41A9-8CAE-747B28BD81D8}"/>
              </a:ext>
            </a:extLst>
          </p:cNvPr>
          <p:cNvSpPr/>
          <p:nvPr/>
        </p:nvSpPr>
        <p:spPr>
          <a:xfrm>
            <a:off x="3467100" y="1194277"/>
            <a:ext cx="1092200" cy="59007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9454"/>
              <a:gd name="adj6" fmla="val -664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/>
              <a:t>Arktis</a:t>
            </a:r>
          </a:p>
        </p:txBody>
      </p:sp>
      <p:sp>
        <p:nvSpPr>
          <p:cNvPr id="7" name="Legende: mit gebogener Linie 6">
            <a:extLst>
              <a:ext uri="{FF2B5EF4-FFF2-40B4-BE49-F238E27FC236}">
                <a16:creationId xmlns:a16="http://schemas.microsoft.com/office/drawing/2014/main" id="{B9FA8037-443E-459C-BBE6-81DD360D1C0C}"/>
              </a:ext>
            </a:extLst>
          </p:cNvPr>
          <p:cNvSpPr/>
          <p:nvPr/>
        </p:nvSpPr>
        <p:spPr>
          <a:xfrm>
            <a:off x="5093308" y="2108493"/>
            <a:ext cx="1092200" cy="59007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69410"/>
              <a:gd name="adj6" fmla="val -886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/>
              <a:t>Island</a:t>
            </a:r>
          </a:p>
        </p:txBody>
      </p:sp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70ABB6EC-FDBC-49BC-909E-04CB4580D715}"/>
              </a:ext>
            </a:extLst>
          </p:cNvPr>
          <p:cNvCxnSpPr>
            <a:cxnSpLocks/>
          </p:cNvCxnSpPr>
          <p:nvPr/>
        </p:nvCxnSpPr>
        <p:spPr>
          <a:xfrm flipH="1" flipV="1">
            <a:off x="2301478" y="2145856"/>
            <a:ext cx="1658943" cy="648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10">
            <a:extLst>
              <a:ext uri="{FF2B5EF4-FFF2-40B4-BE49-F238E27FC236}">
                <a16:creationId xmlns:a16="http://schemas.microsoft.com/office/drawing/2014/main" id="{1B62C0E2-93C4-4474-B22C-DBEB2ADA9AFE}"/>
              </a:ext>
            </a:extLst>
          </p:cNvPr>
          <p:cNvSpPr/>
          <p:nvPr/>
        </p:nvSpPr>
        <p:spPr>
          <a:xfrm>
            <a:off x="4013200" y="2794141"/>
            <a:ext cx="421574" cy="25187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408308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6B144FC3-3A94-4C1E-B48E-12F0BF8C8159}"/>
              </a:ext>
            </a:extLst>
          </p:cNvPr>
          <p:cNvSpPr txBox="1"/>
          <p:nvPr/>
        </p:nvSpPr>
        <p:spPr>
          <a:xfrm>
            <a:off x="1011937" y="397867"/>
            <a:ext cx="10162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Februar 2025 – Temperaturanomalie - Abweichungen der Temperatur von Temperatur-Mittelwerten</a:t>
            </a:r>
          </a:p>
        </p:txBody>
      </p:sp>
      <p:sp>
        <p:nvSpPr>
          <p:cNvPr id="6" name="Legende: mit gebogener Linie 5">
            <a:extLst>
              <a:ext uri="{FF2B5EF4-FFF2-40B4-BE49-F238E27FC236}">
                <a16:creationId xmlns:a16="http://schemas.microsoft.com/office/drawing/2014/main" id="{04923A4B-55B1-41A9-8CAE-747B28BD81D8}"/>
              </a:ext>
            </a:extLst>
          </p:cNvPr>
          <p:cNvSpPr/>
          <p:nvPr/>
        </p:nvSpPr>
        <p:spPr>
          <a:xfrm>
            <a:off x="3467100" y="1194277"/>
            <a:ext cx="1092200" cy="59007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9454"/>
              <a:gd name="adj6" fmla="val -664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7" name="Legende: mit gebogener Linie 6">
            <a:extLst>
              <a:ext uri="{FF2B5EF4-FFF2-40B4-BE49-F238E27FC236}">
                <a16:creationId xmlns:a16="http://schemas.microsoft.com/office/drawing/2014/main" id="{B9FA8037-443E-459C-BBE6-81DD360D1C0C}"/>
              </a:ext>
            </a:extLst>
          </p:cNvPr>
          <p:cNvSpPr/>
          <p:nvPr/>
        </p:nvSpPr>
        <p:spPr>
          <a:xfrm>
            <a:off x="5093308" y="2108493"/>
            <a:ext cx="1092200" cy="59007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69410"/>
              <a:gd name="adj6" fmla="val -886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cxnSp>
        <p:nvCxnSpPr>
          <p:cNvPr id="5" name="Gerade Verbindung mit Pfeil 4">
            <a:extLst>
              <a:ext uri="{FF2B5EF4-FFF2-40B4-BE49-F238E27FC236}">
                <a16:creationId xmlns:a16="http://schemas.microsoft.com/office/drawing/2014/main" id="{21B123CD-ED4B-4A77-A0AB-37CA581F0E7A}"/>
              </a:ext>
            </a:extLst>
          </p:cNvPr>
          <p:cNvCxnSpPr>
            <a:cxnSpLocks/>
          </p:cNvCxnSpPr>
          <p:nvPr/>
        </p:nvCxnSpPr>
        <p:spPr>
          <a:xfrm flipH="1" flipV="1">
            <a:off x="2354258" y="1887286"/>
            <a:ext cx="1338968" cy="5590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7">
            <a:extLst>
              <a:ext uri="{FF2B5EF4-FFF2-40B4-BE49-F238E27FC236}">
                <a16:creationId xmlns:a16="http://schemas.microsoft.com/office/drawing/2014/main" id="{1448E5C5-4D66-4265-92BB-75A2850DE313}"/>
              </a:ext>
            </a:extLst>
          </p:cNvPr>
          <p:cNvSpPr/>
          <p:nvPr/>
        </p:nvSpPr>
        <p:spPr>
          <a:xfrm>
            <a:off x="3482439" y="2403529"/>
            <a:ext cx="421574" cy="25187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14985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6B144FC3-3A94-4C1E-B48E-12F0BF8C8159}"/>
              </a:ext>
            </a:extLst>
          </p:cNvPr>
          <p:cNvSpPr txBox="1"/>
          <p:nvPr/>
        </p:nvSpPr>
        <p:spPr>
          <a:xfrm>
            <a:off x="1011937" y="397867"/>
            <a:ext cx="9141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Juli 2021 – Temperaturanomalie - Abweichungen der Temperatur von Temperatur-Mittelwerten</a:t>
            </a:r>
          </a:p>
        </p:txBody>
      </p:sp>
      <p:sp>
        <p:nvSpPr>
          <p:cNvPr id="6" name="Legende: mit gebogener Linie 5">
            <a:extLst>
              <a:ext uri="{FF2B5EF4-FFF2-40B4-BE49-F238E27FC236}">
                <a16:creationId xmlns:a16="http://schemas.microsoft.com/office/drawing/2014/main" id="{04923A4B-55B1-41A9-8CAE-747B28BD81D8}"/>
              </a:ext>
            </a:extLst>
          </p:cNvPr>
          <p:cNvSpPr/>
          <p:nvPr/>
        </p:nvSpPr>
        <p:spPr>
          <a:xfrm>
            <a:off x="3467100" y="1194277"/>
            <a:ext cx="1092200" cy="59007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9454"/>
              <a:gd name="adj6" fmla="val -664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7" name="Legende: mit gebogener Linie 6">
            <a:extLst>
              <a:ext uri="{FF2B5EF4-FFF2-40B4-BE49-F238E27FC236}">
                <a16:creationId xmlns:a16="http://schemas.microsoft.com/office/drawing/2014/main" id="{B9FA8037-443E-459C-BBE6-81DD360D1C0C}"/>
              </a:ext>
            </a:extLst>
          </p:cNvPr>
          <p:cNvSpPr/>
          <p:nvPr/>
        </p:nvSpPr>
        <p:spPr>
          <a:xfrm>
            <a:off x="5093308" y="2108493"/>
            <a:ext cx="1092200" cy="59007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69410"/>
              <a:gd name="adj6" fmla="val -886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888076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6B144FC3-3A94-4C1E-B48E-12F0BF8C8159}"/>
              </a:ext>
            </a:extLst>
          </p:cNvPr>
          <p:cNvSpPr txBox="1"/>
          <p:nvPr/>
        </p:nvSpPr>
        <p:spPr>
          <a:xfrm>
            <a:off x="1011937" y="397867"/>
            <a:ext cx="9663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Februar 2010 – Temperaturanomalie - Abweichungen der Temperatur von Temperatur-Mittelwerten</a:t>
            </a:r>
          </a:p>
        </p:txBody>
      </p:sp>
      <p:sp>
        <p:nvSpPr>
          <p:cNvPr id="6" name="Legende: mit gebogener Linie 5">
            <a:extLst>
              <a:ext uri="{FF2B5EF4-FFF2-40B4-BE49-F238E27FC236}">
                <a16:creationId xmlns:a16="http://schemas.microsoft.com/office/drawing/2014/main" id="{04923A4B-55B1-41A9-8CAE-747B28BD81D8}"/>
              </a:ext>
            </a:extLst>
          </p:cNvPr>
          <p:cNvSpPr/>
          <p:nvPr/>
        </p:nvSpPr>
        <p:spPr>
          <a:xfrm>
            <a:off x="3467100" y="1194277"/>
            <a:ext cx="1092200" cy="59007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9454"/>
              <a:gd name="adj6" fmla="val -664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7" name="Legende: mit gebogener Linie 6">
            <a:extLst>
              <a:ext uri="{FF2B5EF4-FFF2-40B4-BE49-F238E27FC236}">
                <a16:creationId xmlns:a16="http://schemas.microsoft.com/office/drawing/2014/main" id="{B9FA8037-443E-459C-BBE6-81DD360D1C0C}"/>
              </a:ext>
            </a:extLst>
          </p:cNvPr>
          <p:cNvSpPr/>
          <p:nvPr/>
        </p:nvSpPr>
        <p:spPr>
          <a:xfrm>
            <a:off x="5093308" y="2108493"/>
            <a:ext cx="1092200" cy="59007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69410"/>
              <a:gd name="adj6" fmla="val -886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195820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6B144FC3-3A94-4C1E-B48E-12F0BF8C8159}"/>
              </a:ext>
            </a:extLst>
          </p:cNvPr>
          <p:cNvSpPr txBox="1"/>
          <p:nvPr/>
        </p:nvSpPr>
        <p:spPr>
          <a:xfrm>
            <a:off x="1011937" y="397867"/>
            <a:ext cx="10085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März 2000 – Temperaturanomalie - Abweichungen der Temperatur von Temperatur-Mittelwerten</a:t>
            </a:r>
          </a:p>
        </p:txBody>
      </p:sp>
      <p:sp>
        <p:nvSpPr>
          <p:cNvPr id="6" name="Legende: mit gebogener Linie 5">
            <a:extLst>
              <a:ext uri="{FF2B5EF4-FFF2-40B4-BE49-F238E27FC236}">
                <a16:creationId xmlns:a16="http://schemas.microsoft.com/office/drawing/2014/main" id="{04923A4B-55B1-41A9-8CAE-747B28BD81D8}"/>
              </a:ext>
            </a:extLst>
          </p:cNvPr>
          <p:cNvSpPr/>
          <p:nvPr/>
        </p:nvSpPr>
        <p:spPr>
          <a:xfrm>
            <a:off x="3467100" y="1194277"/>
            <a:ext cx="1092200" cy="59007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9454"/>
              <a:gd name="adj6" fmla="val -664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7" name="Legende: mit gebogener Linie 6">
            <a:extLst>
              <a:ext uri="{FF2B5EF4-FFF2-40B4-BE49-F238E27FC236}">
                <a16:creationId xmlns:a16="http://schemas.microsoft.com/office/drawing/2014/main" id="{B9FA8037-443E-459C-BBE6-81DD360D1C0C}"/>
              </a:ext>
            </a:extLst>
          </p:cNvPr>
          <p:cNvSpPr/>
          <p:nvPr/>
        </p:nvSpPr>
        <p:spPr>
          <a:xfrm>
            <a:off x="5093308" y="2108493"/>
            <a:ext cx="1092200" cy="59007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69410"/>
              <a:gd name="adj6" fmla="val -886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04225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6B144FC3-3A94-4C1E-B48E-12F0BF8C8159}"/>
              </a:ext>
            </a:extLst>
          </p:cNvPr>
          <p:cNvSpPr txBox="1"/>
          <p:nvPr/>
        </p:nvSpPr>
        <p:spPr>
          <a:xfrm>
            <a:off x="1011937" y="397867"/>
            <a:ext cx="103111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Eigenes Datum, z. B. Jänner 1971 </a:t>
            </a:r>
          </a:p>
          <a:p>
            <a:r>
              <a:rPr lang="de-AT" dirty="0"/>
              <a:t>Temperaturanomalie - Abweichungen der Temperatur von Temperatur-Mittelwerten</a:t>
            </a:r>
          </a:p>
        </p:txBody>
      </p:sp>
      <p:sp>
        <p:nvSpPr>
          <p:cNvPr id="6" name="Legende: mit gebogener Linie 5">
            <a:extLst>
              <a:ext uri="{FF2B5EF4-FFF2-40B4-BE49-F238E27FC236}">
                <a16:creationId xmlns:a16="http://schemas.microsoft.com/office/drawing/2014/main" id="{04923A4B-55B1-41A9-8CAE-747B28BD81D8}"/>
              </a:ext>
            </a:extLst>
          </p:cNvPr>
          <p:cNvSpPr/>
          <p:nvPr/>
        </p:nvSpPr>
        <p:spPr>
          <a:xfrm>
            <a:off x="3467100" y="1194277"/>
            <a:ext cx="1092200" cy="59007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69454"/>
              <a:gd name="adj6" fmla="val -664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7" name="Legende: mit gebogener Linie 6">
            <a:extLst>
              <a:ext uri="{FF2B5EF4-FFF2-40B4-BE49-F238E27FC236}">
                <a16:creationId xmlns:a16="http://schemas.microsoft.com/office/drawing/2014/main" id="{B9FA8037-443E-459C-BBE6-81DD360D1C0C}"/>
              </a:ext>
            </a:extLst>
          </p:cNvPr>
          <p:cNvSpPr/>
          <p:nvPr/>
        </p:nvSpPr>
        <p:spPr>
          <a:xfrm>
            <a:off x="5093308" y="2108493"/>
            <a:ext cx="1092200" cy="59007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69410"/>
              <a:gd name="adj6" fmla="val -886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47296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8DA949D244DDC4D8927FC2E7EFC5E85" ma:contentTypeVersion="15" ma:contentTypeDescription="Ein neues Dokument erstellen." ma:contentTypeScope="" ma:versionID="98628442dcb1697c969dcee7ce9550f8">
  <xsd:schema xmlns:xsd="http://www.w3.org/2001/XMLSchema" xmlns:xs="http://www.w3.org/2001/XMLSchema" xmlns:p="http://schemas.microsoft.com/office/2006/metadata/properties" xmlns:ns3="90dcfa79-2d89-47ef-bc80-866a5b3e3183" xmlns:ns4="8baa7261-70d0-45ca-b925-0e0e2c0f4054" targetNamespace="http://schemas.microsoft.com/office/2006/metadata/properties" ma:root="true" ma:fieldsID="c2dab443bb08fcee64ad4d0e83d73c58" ns3:_="" ns4:_="">
    <xsd:import namespace="90dcfa79-2d89-47ef-bc80-866a5b3e3183"/>
    <xsd:import namespace="8baa7261-70d0-45ca-b925-0e0e2c0f405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dcfa79-2d89-47ef-bc80-866a5b3e31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aa7261-70d0-45ca-b925-0e0e2c0f4054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Freigabehinweis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0dcfa79-2d89-47ef-bc80-866a5b3e3183" xsi:nil="true"/>
  </documentManagement>
</p:properties>
</file>

<file path=customXml/itemProps1.xml><?xml version="1.0" encoding="utf-8"?>
<ds:datastoreItem xmlns:ds="http://schemas.openxmlformats.org/officeDocument/2006/customXml" ds:itemID="{CD86DE52-03E7-4849-91EA-A25520EE38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dcfa79-2d89-47ef-bc80-866a5b3e3183"/>
    <ds:schemaRef ds:uri="8baa7261-70d0-45ca-b925-0e0e2c0f40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AC8FC49-FFA2-4CF9-A05B-5D47A238C5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0B15FB-0086-4196-AD42-C5826DDC97FE}">
  <ds:schemaRefs>
    <ds:schemaRef ds:uri="http://purl.org/dc/dcmitype/"/>
    <ds:schemaRef ds:uri="http://www.w3.org/XML/1998/namespace"/>
    <ds:schemaRef ds:uri="http://schemas.microsoft.com/office/2006/documentManagement/types"/>
    <ds:schemaRef ds:uri="90dcfa79-2d89-47ef-bc80-866a5b3e3183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8baa7261-70d0-45ca-b925-0e0e2c0f4054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347</Words>
  <Application>Microsoft Office PowerPoint</Application>
  <PresentationFormat>Breitbild</PresentationFormat>
  <Paragraphs>23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</vt:lpstr>
      <vt:lpstr>Global Warming Temperaturanomalie - Abweichungen der Temperatur von Temperatur-Mittelwerten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Warming</dc:title>
  <dc:creator>Easy4me</dc:creator>
  <cp:lastModifiedBy>Alois Klotz</cp:lastModifiedBy>
  <cp:revision>11</cp:revision>
  <dcterms:created xsi:type="dcterms:W3CDTF">2023-04-20T13:57:43Z</dcterms:created>
  <dcterms:modified xsi:type="dcterms:W3CDTF">2025-03-25T18:26:00Z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0x01010068DA949D244DDC4D8927FC2E7EFC5E85</vt:lpwstr>
  </property>
</Properties>
</file>