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70" r:id="rId4"/>
    <p:sldId id="257" r:id="rId5"/>
    <p:sldId id="258" r:id="rId6"/>
    <p:sldId id="259" r:id="rId7"/>
    <p:sldId id="268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1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is Klotz" userId="0e7873f3-c968-46a8-ac9c-5d38456ab073" providerId="ADAL" clId="{DA325C3F-1AAE-4455-9232-868AD3B1578B}"/>
    <pc:docChg chg="modSld">
      <pc:chgData name="Alois Klotz" userId="0e7873f3-c968-46a8-ac9c-5d38456ab073" providerId="ADAL" clId="{DA325C3F-1AAE-4455-9232-868AD3B1578B}" dt="2026-04-12T18:44:27.041" v="19" actId="20577"/>
      <pc:docMkLst>
        <pc:docMk/>
      </pc:docMkLst>
      <pc:sldChg chg="modSp mod">
        <pc:chgData name="Alois Klotz" userId="0e7873f3-c968-46a8-ac9c-5d38456ab073" providerId="ADAL" clId="{DA325C3F-1AAE-4455-9232-868AD3B1578B}" dt="2026-04-12T18:44:10.716" v="4" actId="20577"/>
        <pc:sldMkLst>
          <pc:docMk/>
          <pc:sldMk cId="4166860630" sldId="260"/>
        </pc:sldMkLst>
        <pc:spChg chg="mod">
          <ac:chgData name="Alois Klotz" userId="0e7873f3-c968-46a8-ac9c-5d38456ab073" providerId="ADAL" clId="{DA325C3F-1AAE-4455-9232-868AD3B1578B}" dt="2026-04-12T18:44:10.716" v="4" actId="20577"/>
          <ac:spMkLst>
            <pc:docMk/>
            <pc:sldMk cId="4166860630" sldId="260"/>
            <ac:spMk id="5" creationId="{F229AD97-6ED2-4F58-B39B-78425A41E0D2}"/>
          </ac:spMkLst>
        </pc:spChg>
      </pc:sldChg>
      <pc:sldChg chg="modSp mod">
        <pc:chgData name="Alois Klotz" userId="0e7873f3-c968-46a8-ac9c-5d38456ab073" providerId="ADAL" clId="{DA325C3F-1AAE-4455-9232-868AD3B1578B}" dt="2026-04-12T18:44:17.310" v="9" actId="20577"/>
        <pc:sldMkLst>
          <pc:docMk/>
          <pc:sldMk cId="476631593" sldId="261"/>
        </pc:sldMkLst>
        <pc:spChg chg="mod">
          <ac:chgData name="Alois Klotz" userId="0e7873f3-c968-46a8-ac9c-5d38456ab073" providerId="ADAL" clId="{DA325C3F-1AAE-4455-9232-868AD3B1578B}" dt="2026-04-12T18:44:17.310" v="9" actId="20577"/>
          <ac:spMkLst>
            <pc:docMk/>
            <pc:sldMk cId="476631593" sldId="261"/>
            <ac:spMk id="2" creationId="{C0B1EEF6-8106-454A-A348-39321B424C54}"/>
          </ac:spMkLst>
        </pc:spChg>
      </pc:sldChg>
      <pc:sldChg chg="modSp mod">
        <pc:chgData name="Alois Klotz" userId="0e7873f3-c968-46a8-ac9c-5d38456ab073" providerId="ADAL" clId="{DA325C3F-1AAE-4455-9232-868AD3B1578B}" dt="2026-04-12T18:44:22.174" v="14" actId="20577"/>
        <pc:sldMkLst>
          <pc:docMk/>
          <pc:sldMk cId="3130457586" sldId="262"/>
        </pc:sldMkLst>
        <pc:spChg chg="mod">
          <ac:chgData name="Alois Klotz" userId="0e7873f3-c968-46a8-ac9c-5d38456ab073" providerId="ADAL" clId="{DA325C3F-1AAE-4455-9232-868AD3B1578B}" dt="2026-04-12T18:44:22.174" v="14" actId="20577"/>
          <ac:spMkLst>
            <pc:docMk/>
            <pc:sldMk cId="3130457586" sldId="262"/>
            <ac:spMk id="2" creationId="{C0B1EEF6-8106-454A-A348-39321B424C54}"/>
          </ac:spMkLst>
        </pc:spChg>
      </pc:sldChg>
      <pc:sldChg chg="modSp mod">
        <pc:chgData name="Alois Klotz" userId="0e7873f3-c968-46a8-ac9c-5d38456ab073" providerId="ADAL" clId="{DA325C3F-1AAE-4455-9232-868AD3B1578B}" dt="2026-04-12T18:44:27.041" v="19" actId="20577"/>
        <pc:sldMkLst>
          <pc:docMk/>
          <pc:sldMk cId="3414978099" sldId="263"/>
        </pc:sldMkLst>
        <pc:spChg chg="mod">
          <ac:chgData name="Alois Klotz" userId="0e7873f3-c968-46a8-ac9c-5d38456ab073" providerId="ADAL" clId="{DA325C3F-1AAE-4455-9232-868AD3B1578B}" dt="2026-04-12T18:44:27.041" v="19" actId="20577"/>
          <ac:spMkLst>
            <pc:docMk/>
            <pc:sldMk cId="3414978099" sldId="263"/>
            <ac:spMk id="8" creationId="{F0086FE9-8EAD-4FD7-A5A6-7D9E26BC78A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337424-F07E-4A8E-8C4B-E817D5C18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EEB5B2D-178D-4588-80A6-24965518B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3DAF25-5AD5-45CB-8888-970E1DDC1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BA75-71DC-4CC8-8806-992E68CBEFBF}" type="datetimeFigureOut">
              <a:rPr lang="de-AT" smtClean="0"/>
              <a:t>12.04.2026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386AFB-D0F1-4DC7-B6E6-C4541EEF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9CD029-71B5-4498-AD2B-E64FBCEBD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F4E0-97B4-499C-8598-55D1FCB815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59867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1EF37C-3381-416A-80C3-728BF7BC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863644-C75B-4B9F-A930-E7BC6F4F1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5ACE8D-D2E9-485C-B752-42190856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BA75-71DC-4CC8-8806-992E68CBEFBF}" type="datetimeFigureOut">
              <a:rPr lang="de-AT" smtClean="0"/>
              <a:t>12.04.2026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6C7580-AB3C-42ED-B965-9E48CDB2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EC63A7-9F8C-4A9E-9169-D1BACDC6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F4E0-97B4-499C-8598-55D1FCB815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38012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3C7406C-3055-4277-874E-DF4D28517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D017A22-C2AA-4D48-9A89-A9B9DF906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B3AB0D-1AD6-4D9B-A8B8-DBECAF66D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BA75-71DC-4CC8-8806-992E68CBEFBF}" type="datetimeFigureOut">
              <a:rPr lang="de-AT" smtClean="0"/>
              <a:t>12.04.2026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22E130-ADFF-47B1-8D71-643D1419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900C97-48E4-4119-A459-7642CA8E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F4E0-97B4-499C-8598-55D1FCB815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43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592F0-206E-4C45-82CC-9A00D1B71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365F76-3160-46AD-9D48-9C1840118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3E354C-B14D-46CB-BA53-476C1438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BA75-71DC-4CC8-8806-992E68CBEFBF}" type="datetimeFigureOut">
              <a:rPr lang="de-AT" smtClean="0"/>
              <a:t>12.04.2026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7979AF-DFDB-4445-8EFE-EE36B17A0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8D6663-9383-467C-8F71-98616422D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F4E0-97B4-499C-8598-55D1FCB815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119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54D760-01F1-4D2B-8594-B8B47128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382808-DC58-4BD2-8F11-EE8A8A69C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46D8EC-6C46-4AB4-819C-F388DB87E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BA75-71DC-4CC8-8806-992E68CBEFBF}" type="datetimeFigureOut">
              <a:rPr lang="de-AT" smtClean="0"/>
              <a:t>12.04.2026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80BC26-74A4-4584-80F4-8F463AF4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E084E3-0801-478A-BB00-FFD3ECE37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F4E0-97B4-499C-8598-55D1FCB815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821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7B213-C5D3-4CFA-B11A-EC6EAFF46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E20436-C3CF-4A3A-9571-72B986652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77A835-746E-42C8-A618-11D1FF56E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4DF4AB-1A8B-421F-B107-F3F5E2E0B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BA75-71DC-4CC8-8806-992E68CBEFBF}" type="datetimeFigureOut">
              <a:rPr lang="de-AT" smtClean="0"/>
              <a:t>12.04.2026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249C144-B10D-4978-BD7D-4BECDC3DB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A35E9F-C08C-447E-BA65-0D5EA29D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F4E0-97B4-499C-8598-55D1FCB815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1309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F863F-D555-4139-8774-3BF1F2DD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1A12DF-A7F2-4003-8744-5DB19FB23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EF82CC-F375-460C-80F0-E9DBB2731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7D17E2D-3504-4AAA-BE8A-83DA5DE49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83557C0-D0A0-429F-AB9D-4237FB81C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6E8E769-8AE7-4D13-974A-DE6FA32FD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BA75-71DC-4CC8-8806-992E68CBEFBF}" type="datetimeFigureOut">
              <a:rPr lang="de-AT" smtClean="0"/>
              <a:t>12.04.2026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05CB868-A844-4A01-A77B-DDDE243CD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166E5A3-05CD-45E0-9029-4D50F056B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F4E0-97B4-499C-8598-55D1FCB815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9364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8B658-58E2-44DC-BE4B-BEC806924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2E5583-25FB-4AB9-8A0F-AD9818323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BA75-71DC-4CC8-8806-992E68CBEFBF}" type="datetimeFigureOut">
              <a:rPr lang="de-AT" smtClean="0"/>
              <a:t>12.04.2026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9492E1-9CD4-41A1-80E0-57A2AB9DD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EBDE05-3DF8-475F-BBAF-C22304FC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F4E0-97B4-499C-8598-55D1FCB815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83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C5BAA1A-6299-46AA-A2F1-595E74F8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BA75-71DC-4CC8-8806-992E68CBEFBF}" type="datetimeFigureOut">
              <a:rPr lang="de-AT" smtClean="0"/>
              <a:t>12.04.2026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BB1A2EE-7118-4970-BED6-7B15831BE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5FC743-28F7-4444-9007-5EAB641B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F4E0-97B4-499C-8598-55D1FCB815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431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CAB1B-CE35-4C35-9517-585B64A9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628B62-8A42-47E1-87FA-DCBC52545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EB3B3A-3333-48A6-A55A-A9F0CDB8B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67624E-42B9-43CE-86CD-CAE962DD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BA75-71DC-4CC8-8806-992E68CBEFBF}" type="datetimeFigureOut">
              <a:rPr lang="de-AT" smtClean="0"/>
              <a:t>12.04.2026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6A2C18-F49D-49BC-B095-808C6CA9B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F89340-79AC-4DDD-9E87-E6D64AF5C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F4E0-97B4-499C-8598-55D1FCB815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62133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9A667-D991-42EA-90BA-A87ACB1C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84FBE49-8FD3-4924-94BE-86FAFC9FC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97D614-3A8D-42BF-86FA-B1FB65FB6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3341B6-31F6-42A1-A3DE-04D009DE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BA75-71DC-4CC8-8806-992E68CBEFBF}" type="datetimeFigureOut">
              <a:rPr lang="de-AT" smtClean="0"/>
              <a:t>12.04.2026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24E281-2EF1-4C1E-82C9-3EBF2FA8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DEFFC9-7BA7-41E0-8725-1C7A085A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F4E0-97B4-499C-8598-55D1FCB815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8386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48188B7-8D79-4947-8258-A215BCF5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6733E3-DEA9-427B-82B7-68E256D4E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EB1693-55AA-41CE-9DC4-4E186E714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DBA75-71DC-4CC8-8806-992E68CBEFBF}" type="datetimeFigureOut">
              <a:rPr lang="de-AT" smtClean="0"/>
              <a:t>12.04.2026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9285A8-2D15-4194-9FA0-139E3B7BF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EB4BB1-CA0B-4C2A-BFB2-CD719246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F4E0-97B4-499C-8598-55D1FCB815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184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e.wikipedia.org/wiki/Obelisco_Flamini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e.wikipedia.org/wiki/Liste_der_Obelisken_in_Ro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E9655-8F15-4437-8A2B-DE01C922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5400" b="1" dirty="0">
                <a:solidFill>
                  <a:schemeClr val="accent1">
                    <a:lumMod val="75000"/>
                  </a:schemeClr>
                </a:solidFill>
              </a:rPr>
              <a:t>Obelisken in Rom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BE0667-D4D1-4259-9156-0957CF4FE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153"/>
            <a:ext cx="8884920" cy="4351338"/>
          </a:xfrm>
        </p:spPr>
        <p:txBody>
          <a:bodyPr/>
          <a:lstStyle/>
          <a:p>
            <a:endParaRPr lang="de-DE" dirty="0"/>
          </a:p>
          <a:p>
            <a:pPr marL="0" indent="0">
              <a:buNone/>
            </a:pPr>
            <a:r>
              <a:rPr lang="de-DE" sz="1400" dirty="0">
                <a:solidFill>
                  <a:schemeClr val="accent1">
                    <a:lumMod val="75000"/>
                  </a:schemeClr>
                </a:solidFill>
              </a:rPr>
              <a:t>Die 13 Obelisken in Rom stammen teilweise aus dem alten Ägypten und wurden von römischen Kaisern dorthin gebracht. 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accent1">
                    <a:lumMod val="75000"/>
                  </a:schemeClr>
                </a:solidFill>
              </a:rPr>
              <a:t>Auf ihnen befinden sich Hieroglyphen, die von Pharaonen, Göttern und wichtigen Ereignissen erzählen. Diese Schriftzeichen blieben lange Zeit unverständlich und galten als geheimnisvoll. Erst 1822 gelang es Jean-François Champollion, die Hieroglyphen zu entschlüsseln. </a:t>
            </a:r>
          </a:p>
          <a:p>
            <a:pPr marL="0" indent="0">
              <a:buNone/>
            </a:pPr>
            <a:r>
              <a:rPr lang="de-DE" sz="1400" b="1" i="1" dirty="0">
                <a:solidFill>
                  <a:schemeClr val="accent1">
                    <a:lumMod val="75000"/>
                  </a:schemeClr>
                </a:solidFill>
              </a:rPr>
              <a:t>Aufgabe</a:t>
            </a:r>
            <a:r>
              <a:rPr lang="de-DE" sz="1400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accent1">
                    <a:lumMod val="75000"/>
                  </a:schemeClr>
                </a:solidFill>
              </a:rPr>
              <a:t>Auf den weiteren Folien findest du Obelisken und Inschriften. Finde Informationen zu einigen Obelisken mithilfe Wikipedia bzw. einem KI-Portal.</a:t>
            </a:r>
            <a:endParaRPr lang="de-DE" sz="1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4D12A2-9FE6-4816-B476-E9BB99A60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3120" y="500958"/>
            <a:ext cx="975360" cy="141773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97F0453-79DE-43EA-99F2-173B56C91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5365" y="2504617"/>
            <a:ext cx="1024128" cy="2471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569AFBB-36EA-448B-8F9D-800AC01D36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7504" y="2866245"/>
            <a:ext cx="463296" cy="71791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FC39290-ACC3-4E22-A71E-AE24269BAC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0800" y="4106283"/>
            <a:ext cx="1011936" cy="7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7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EBA6DB9-F8B9-4163-8EA6-B1CD79305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011" y="0"/>
            <a:ext cx="1167842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B1EEF6-8106-454A-A348-39321B42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258445"/>
            <a:ext cx="3840480" cy="1128395"/>
          </a:xfrm>
          <a:solidFill>
            <a:srgbClr val="FFFFFF">
              <a:alpha val="18039"/>
            </a:srgbClr>
          </a:solidFill>
        </p:spPr>
        <p:txBody>
          <a:bodyPr>
            <a:normAutofit/>
          </a:bodyPr>
          <a:lstStyle/>
          <a:p>
            <a:r>
              <a:rPr lang="de-AT" sz="2400" b="1" dirty="0">
                <a:solidFill>
                  <a:schemeClr val="bg1"/>
                </a:solidFill>
              </a:rPr>
              <a:t>Obelisk:</a:t>
            </a:r>
            <a:br>
              <a:rPr lang="de-AT" sz="2400" b="1" dirty="0">
                <a:solidFill>
                  <a:schemeClr val="bg1"/>
                </a:solidFill>
              </a:rPr>
            </a:br>
            <a:r>
              <a:rPr lang="de-AT" sz="2400" b="1" dirty="0">
                <a:solidFill>
                  <a:schemeClr val="bg1"/>
                </a:solidFill>
              </a:rPr>
              <a:t>Herkunftsland: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8E6720C-C784-44D6-81FC-1B5EC1E1E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064" y="0"/>
            <a:ext cx="1257936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30457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1EEF6-8106-454A-A348-39321B42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258445"/>
            <a:ext cx="3840480" cy="1128395"/>
          </a:xfrm>
          <a:solidFill>
            <a:srgbClr val="FFFFFF">
              <a:alpha val="18039"/>
            </a:srgbClr>
          </a:solidFill>
        </p:spPr>
        <p:txBody>
          <a:bodyPr>
            <a:normAutofit/>
          </a:bodyPr>
          <a:lstStyle/>
          <a:p>
            <a:r>
              <a:rPr lang="de-AT" sz="2400" b="1" dirty="0">
                <a:solidFill>
                  <a:schemeClr val="bg1"/>
                </a:solidFill>
              </a:rPr>
              <a:t>Obelisk: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4600F8B-34CE-43C7-8D45-F89A847562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1154707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8E6720C-C784-44D6-81FC-1B5EC1E1E3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4738" y="0"/>
            <a:ext cx="1067262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0086FE9-8EAD-4FD7-A5A6-7D9E26BC78AF}"/>
              </a:ext>
            </a:extLst>
          </p:cNvPr>
          <p:cNvSpPr txBox="1">
            <a:spLocks/>
          </p:cNvSpPr>
          <p:nvPr/>
        </p:nvSpPr>
        <p:spPr>
          <a:xfrm>
            <a:off x="1871472" y="93853"/>
            <a:ext cx="3505200" cy="1198499"/>
          </a:xfrm>
          <a:prstGeom prst="rect">
            <a:avLst/>
          </a:prstGeom>
          <a:solidFill>
            <a:srgbClr val="FFFFFF">
              <a:alpha val="18039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400" b="1" dirty="0">
                <a:solidFill>
                  <a:schemeClr val="bg1"/>
                </a:solidFill>
              </a:rPr>
              <a:t>Obelisk:</a:t>
            </a:r>
          </a:p>
          <a:p>
            <a:r>
              <a:rPr lang="de-AT" sz="2400" b="1" dirty="0">
                <a:solidFill>
                  <a:schemeClr val="bg1"/>
                </a:solidFill>
              </a:rPr>
              <a:t>Herkunftsland:</a:t>
            </a:r>
          </a:p>
        </p:txBody>
      </p:sp>
    </p:spTree>
    <p:extLst>
      <p:ext uri="{BB962C8B-B14F-4D97-AF65-F5344CB8AC3E}">
        <p14:creationId xmlns:p14="http://schemas.microsoft.com/office/powerpoint/2010/main" val="341497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9E5BB3E-C1F8-4963-B0C7-EFA625AA6F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316" cy="77089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854B11-EFD1-4E2E-BD2B-5BC976898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64678"/>
            <a:ext cx="5863771" cy="897392"/>
          </a:xfrm>
          <a:solidFill>
            <a:srgbClr val="FFFFFF">
              <a:alpha val="69804"/>
            </a:srgbClr>
          </a:solidFill>
        </p:spPr>
        <p:txBody>
          <a:bodyPr>
            <a:normAutofit fontScale="90000"/>
          </a:bodyPr>
          <a:lstStyle/>
          <a:p>
            <a:r>
              <a:rPr lang="de-AT" b="1" dirty="0">
                <a:solidFill>
                  <a:schemeClr val="accent1">
                    <a:lumMod val="75000"/>
                  </a:schemeClr>
                </a:solidFill>
              </a:rPr>
              <a:t>Flaminischer Obelisk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29466C4-5034-49CA-B053-20D4DA2E7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36922"/>
            <a:ext cx="5524500" cy="1372978"/>
          </a:xfrm>
          <a:solidFill>
            <a:srgbClr val="FFFFFF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de-AT" b="1" i="1" dirty="0">
                <a:solidFill>
                  <a:schemeClr val="accent1">
                    <a:lumMod val="75000"/>
                  </a:schemeClr>
                </a:solidFill>
              </a:rPr>
              <a:t>Italienisch</a:t>
            </a:r>
            <a:r>
              <a:rPr lang="de-AT" b="1" dirty="0">
                <a:solidFill>
                  <a:schemeClr val="accent1">
                    <a:lumMod val="75000"/>
                  </a:schemeClr>
                </a:solidFill>
              </a:rPr>
              <a:t>: Obelsico Flaminio</a:t>
            </a:r>
          </a:p>
          <a:p>
            <a:pPr algn="l"/>
            <a:r>
              <a:rPr lang="de-AT" sz="1500" b="1" dirty="0">
                <a:solidFill>
                  <a:schemeClr val="accent1">
                    <a:lumMod val="75000"/>
                  </a:schemeClr>
                </a:solidFill>
              </a:rPr>
              <a:t>ist ein ägyptischer Obelisk, der sich in Rom im Zentrum der Piazza del Popolo befindet.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08566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A231CF6-03D3-455E-BAEA-F5ED806957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536" y="42672"/>
            <a:ext cx="10287000" cy="685800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929466C4-5034-49CA-B053-20D4DA2E7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472" y="384048"/>
            <a:ext cx="1469136" cy="2619756"/>
          </a:xfrm>
          <a:solidFill>
            <a:srgbClr val="FFFFFF">
              <a:alpha val="69804"/>
            </a:srgbClr>
          </a:solidFill>
        </p:spPr>
        <p:txBody>
          <a:bodyPr>
            <a:normAutofit/>
          </a:bodyPr>
          <a:lstStyle/>
          <a:p>
            <a:pPr algn="l"/>
            <a:r>
              <a:rPr lang="de-AT" b="1" dirty="0">
                <a:solidFill>
                  <a:schemeClr val="accent1">
                    <a:lumMod val="75000"/>
                  </a:schemeClr>
                </a:solidFill>
              </a:rPr>
              <a:t>Obelsico Flaminio</a:t>
            </a:r>
          </a:p>
          <a:p>
            <a:pPr algn="l"/>
            <a:r>
              <a:rPr lang="de-AT" sz="1500" b="1" dirty="0">
                <a:solidFill>
                  <a:schemeClr val="accent1">
                    <a:lumMod val="75000"/>
                  </a:schemeClr>
                </a:solidFill>
              </a:rPr>
              <a:t>Basis</a:t>
            </a:r>
          </a:p>
          <a:p>
            <a:pPr algn="l"/>
            <a:r>
              <a:rPr lang="de-AT" sz="1200" b="1" i="1" dirty="0">
                <a:solidFill>
                  <a:schemeClr val="accent1">
                    <a:lumMod val="75000"/>
                  </a:schemeClr>
                </a:solidFill>
              </a:rPr>
              <a:t>Hinweis: </a:t>
            </a:r>
            <a:r>
              <a:rPr lang="de-AT" sz="1200" i="1" dirty="0">
                <a:solidFill>
                  <a:schemeClr val="accent1">
                    <a:lumMod val="75000"/>
                  </a:schemeClr>
                </a:solidFill>
              </a:rPr>
              <a:t>Auf der nächsten Seiten sollst du Informationen zu diesem Obelisken finden!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3525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B6FEB-9F61-4E45-92DA-0C41CE27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Daten</a:t>
            </a:r>
            <a:br>
              <a:rPr lang="de-AT" dirty="0"/>
            </a:br>
            <a:r>
              <a:rPr lang="de-AT" sz="1600" dirty="0"/>
              <a:t>Finde auf Wikipedia Informationen zum </a:t>
            </a:r>
            <a:r>
              <a:rPr lang="de-AT" sz="1600" dirty="0" err="1"/>
              <a:t>Flaminischen</a:t>
            </a:r>
            <a:r>
              <a:rPr lang="de-AT" sz="1600" dirty="0"/>
              <a:t> Obelisken.</a:t>
            </a:r>
            <a:br>
              <a:rPr lang="de-AT" sz="1600" dirty="0"/>
            </a:br>
            <a:r>
              <a:rPr lang="de-AT" sz="1400" i="1" dirty="0">
                <a:hlinkClick r:id="rId2"/>
              </a:rPr>
              <a:t>Obelisco Flaminio – Wikipedia</a:t>
            </a:r>
            <a:endParaRPr lang="de-AT" sz="1400" i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27D400-14AD-4B91-AA72-7B0DFEBCF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Herkunftsland: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Jahr erstmals aufgestellt: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Nach Rom gebracht: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Anzahl Jahre aufgestellt in Ägypten: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Gesteinsart: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Höhe ohne Sockel: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Höhe mit Sockel: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A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Gewicht ohne Sockel: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2843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B6FEB-9F61-4E45-92DA-0C41CE27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Inschriften auf dem </a:t>
            </a:r>
            <a:r>
              <a:rPr lang="de-AT" dirty="0" err="1"/>
              <a:t>Obelisco</a:t>
            </a:r>
            <a:r>
              <a:rPr lang="de-AT" dirty="0"/>
              <a:t> </a:t>
            </a:r>
            <a:r>
              <a:rPr lang="de-AT" dirty="0" err="1"/>
              <a:t>Flaminio</a:t>
            </a:r>
            <a:br>
              <a:rPr lang="de-AT" dirty="0"/>
            </a:br>
            <a:r>
              <a:rPr lang="de-AT" sz="1600" dirty="0"/>
              <a:t>Frage auf einer KI-Plattform nach den Bedeutungen der Hieroglyphen auf dem Obelisk. Lade das Bild mit mehreren Inschriften bzw. die einzelnen Ausschnitte hoch.</a:t>
            </a:r>
            <a:br>
              <a:rPr lang="de-AT" sz="1600" dirty="0"/>
            </a:br>
            <a:r>
              <a:rPr lang="de-AT" sz="1600" dirty="0"/>
              <a:t>Als Frage kannst du beispielsweise verwenden: </a:t>
            </a:r>
            <a:r>
              <a:rPr lang="de-AT" sz="1600" i="1" dirty="0"/>
              <a:t>Erkläre die Hieroglyphen.</a:t>
            </a:r>
            <a:endParaRPr lang="de-AT" sz="1400" i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D4BA11C-77C4-4551-84B7-47EA8D1249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127319"/>
            <a:ext cx="3599010" cy="387769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4B2EF8D-6E21-48EE-BF75-312602B2C6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488" y="2127319"/>
            <a:ext cx="975360" cy="141773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081A341-D3E7-4F5E-A3A5-430A0C8F61CC}"/>
              </a:ext>
            </a:extLst>
          </p:cNvPr>
          <p:cNvSpPr txBox="1"/>
          <p:nvPr/>
        </p:nvSpPr>
        <p:spPr>
          <a:xfrm>
            <a:off x="6577584" y="2060449"/>
            <a:ext cx="4169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Name der ovalen Form, Fachausdruck:</a:t>
            </a:r>
          </a:p>
          <a:p>
            <a:endParaRPr lang="de-AT" dirty="0"/>
          </a:p>
          <a:p>
            <a:r>
              <a:rPr lang="de-AT" dirty="0"/>
              <a:t>Was sagen die Hieroglyphen aus: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08596CE-F4C8-4168-8144-88F543DE9F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3104" y="3819065"/>
            <a:ext cx="1024128" cy="24710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D119F60-5328-4E87-9AFF-7C24072FBDB8}"/>
              </a:ext>
            </a:extLst>
          </p:cNvPr>
          <p:cNvSpPr txBox="1"/>
          <p:nvPr/>
        </p:nvSpPr>
        <p:spPr>
          <a:xfrm>
            <a:off x="6577584" y="3664857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Was sagt das Auge aus: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6008BCD-3519-4794-8A05-967685C4E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749" y="4340175"/>
            <a:ext cx="463296" cy="71791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E0758BD-9BE2-4CA6-A04A-FAFB8BF6F1D1}"/>
              </a:ext>
            </a:extLst>
          </p:cNvPr>
          <p:cNvSpPr txBox="1"/>
          <p:nvPr/>
        </p:nvSpPr>
        <p:spPr>
          <a:xfrm>
            <a:off x="6656832" y="4345935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Zeichen für…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7D0443D-C0DC-4DED-A391-B5E1C9395C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5296" y="5309251"/>
            <a:ext cx="1011936" cy="77486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C436042-FA2D-45CB-BDE2-A2C0ED61FC81}"/>
              </a:ext>
            </a:extLst>
          </p:cNvPr>
          <p:cNvSpPr txBox="1"/>
          <p:nvPr/>
        </p:nvSpPr>
        <p:spPr>
          <a:xfrm>
            <a:off x="6699504" y="5211679"/>
            <a:ext cx="3474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Tier:</a:t>
            </a:r>
          </a:p>
          <a:p>
            <a:r>
              <a:rPr lang="de-AT" dirty="0"/>
              <a:t>Steht für welches Wort bzw. Lautwert:</a:t>
            </a:r>
          </a:p>
        </p:txBody>
      </p:sp>
    </p:spTree>
    <p:extLst>
      <p:ext uri="{BB962C8B-B14F-4D97-AF65-F5344CB8AC3E}">
        <p14:creationId xmlns:p14="http://schemas.microsoft.com/office/powerpoint/2010/main" val="2924493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B6FEB-9F61-4E45-92DA-0C41CE27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Inschriften: Zusammenfassung</a:t>
            </a:r>
            <a:br>
              <a:rPr lang="de-AT" dirty="0"/>
            </a:br>
            <a:r>
              <a:rPr lang="de-AT" sz="1800" dirty="0"/>
              <a:t>Frage ein KI-Portal nach einer kurzen Zusammenfassung der Bedeutung der Inschriften und kopiere diese rechts vom Bild.</a:t>
            </a:r>
            <a:br>
              <a:rPr lang="de-AT" dirty="0"/>
            </a:br>
            <a:endParaRPr lang="de-AT" sz="1400" i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D4BA11C-77C4-4551-84B7-47EA8D1249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127319"/>
            <a:ext cx="3599010" cy="387769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42C8B3B-A9AA-4EFA-93FE-C3511DCA5CFE}"/>
              </a:ext>
            </a:extLst>
          </p:cNvPr>
          <p:cNvSpPr txBox="1"/>
          <p:nvPr/>
        </p:nvSpPr>
        <p:spPr>
          <a:xfrm>
            <a:off x="4986528" y="2127319"/>
            <a:ext cx="549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Zusammenfassung:</a:t>
            </a:r>
          </a:p>
        </p:txBody>
      </p:sp>
    </p:spTree>
    <p:extLst>
      <p:ext uri="{BB962C8B-B14F-4D97-AF65-F5344CB8AC3E}">
        <p14:creationId xmlns:p14="http://schemas.microsoft.com/office/powerpoint/2010/main" val="108755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B487C3C-9302-430A-9483-AE27C044C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13 Obelisken gibt es in Rom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7621CD6-95F5-4CB4-8EA9-FD3549CA3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4087"/>
          </a:xfrm>
        </p:spPr>
        <p:txBody>
          <a:bodyPr/>
          <a:lstStyle/>
          <a:p>
            <a:r>
              <a:rPr lang="de-AT" dirty="0"/>
              <a:t>8 aus Ägypten</a:t>
            </a:r>
          </a:p>
          <a:p>
            <a:r>
              <a:rPr lang="de-AT" dirty="0"/>
              <a:t>5 wurden in Rom hergestellt, auch mit ägyptischen Inschriften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B83960-A876-4D9A-9C77-BB70C9F31EB2}"/>
              </a:ext>
            </a:extLst>
          </p:cNvPr>
          <p:cNvSpPr txBox="1"/>
          <p:nvPr/>
        </p:nvSpPr>
        <p:spPr>
          <a:xfrm>
            <a:off x="944880" y="3267456"/>
            <a:ext cx="9015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Finde heraus, um welche Obelisken es sich auf den nächsten Folien handelt.</a:t>
            </a:r>
          </a:p>
          <a:p>
            <a:r>
              <a:rPr lang="de-AT" dirty="0"/>
              <a:t>Einfach ist es, bei Wikipedia nachzusehen: </a:t>
            </a:r>
            <a:r>
              <a:rPr lang="de-AT" dirty="0">
                <a:hlinkClick r:id="rId2"/>
              </a:rPr>
              <a:t>https://de.wikipedia.org/wiki/Liste_der_Obelisken_in_Rom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57466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1EEF6-8106-454A-A348-39321B424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Obelisk: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FDAD7F-25D8-4BBE-88E9-1B7F823001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0"/>
            <a:ext cx="112395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229AD97-6ED2-4F58-B39B-78425A41E0D2}"/>
              </a:ext>
            </a:extLst>
          </p:cNvPr>
          <p:cNvSpPr txBox="1">
            <a:spLocks/>
          </p:cNvSpPr>
          <p:nvPr/>
        </p:nvSpPr>
        <p:spPr>
          <a:xfrm>
            <a:off x="937260" y="562293"/>
            <a:ext cx="3840480" cy="1128395"/>
          </a:xfrm>
          <a:prstGeom prst="rect">
            <a:avLst/>
          </a:prstGeom>
          <a:solidFill>
            <a:srgbClr val="FFFFFF">
              <a:alpha val="18039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/>
              <a:t>Obelisk:</a:t>
            </a:r>
          </a:p>
          <a:p>
            <a:r>
              <a:rPr lang="de-AT" dirty="0"/>
              <a:t>Herkunftsland: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A2A220-88BC-48AC-832C-013D757200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33"/>
          <a:stretch/>
        </p:blipFill>
        <p:spPr>
          <a:xfrm>
            <a:off x="11004183" y="0"/>
            <a:ext cx="1187817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66860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7C6CBE6-6B19-4CCA-A77D-FC5B221EE4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340" y="0"/>
            <a:ext cx="1224534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B1EEF6-8106-454A-A348-39321B42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372745"/>
            <a:ext cx="3840480" cy="1128395"/>
          </a:xfrm>
          <a:solidFill>
            <a:srgbClr val="FFFFFF">
              <a:alpha val="18039"/>
            </a:srgbClr>
          </a:solidFill>
        </p:spPr>
        <p:txBody>
          <a:bodyPr>
            <a:normAutofit/>
          </a:bodyPr>
          <a:lstStyle/>
          <a:p>
            <a:r>
              <a:rPr lang="de-AT" sz="2400" b="1" dirty="0">
                <a:solidFill>
                  <a:schemeClr val="bg1"/>
                </a:solidFill>
              </a:rPr>
              <a:t>Obelisk:</a:t>
            </a:r>
            <a:br>
              <a:rPr lang="de-AT" sz="2400" b="1" dirty="0">
                <a:solidFill>
                  <a:schemeClr val="bg1"/>
                </a:solidFill>
              </a:rPr>
            </a:br>
            <a:r>
              <a:rPr lang="de-AT" sz="2400" b="1" dirty="0">
                <a:solidFill>
                  <a:schemeClr val="bg1"/>
                </a:solidFill>
              </a:rPr>
              <a:t>Herkunftsland: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5B285E-D321-49B3-A0D3-522A4298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2004" y="18725"/>
            <a:ext cx="729996" cy="683927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76631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</Words>
  <Application>Microsoft Office PowerPoint</Application>
  <PresentationFormat>Breitbild</PresentationFormat>
  <Paragraphs>44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Obelisken in Rom</vt:lpstr>
      <vt:lpstr>Flaminischer Obelisk</vt:lpstr>
      <vt:lpstr>PowerPoint-Präsentation</vt:lpstr>
      <vt:lpstr>Daten Finde auf Wikipedia Informationen zum Flaminischen Obelisken. Obelisco Flaminio – Wikipedia</vt:lpstr>
      <vt:lpstr>Inschriften auf dem Obelisco Flaminio Frage auf einer KI-Plattform nach den Bedeutungen der Hieroglyphen auf dem Obelisk. Lade das Bild mit mehreren Inschriften bzw. die einzelnen Ausschnitte hoch. Als Frage kannst du beispielsweise verwenden: Erkläre die Hieroglyphen.</vt:lpstr>
      <vt:lpstr>Inschriften: Zusammenfassung Frage ein KI-Portal nach einer kurzen Zusammenfassung der Bedeutung der Inschriften und kopiere diese rechts vom Bild. </vt:lpstr>
      <vt:lpstr>13 Obelisken gibt es in Rom</vt:lpstr>
      <vt:lpstr>Obelisk:</vt:lpstr>
      <vt:lpstr>Obelisk: Herkunftsland:</vt:lpstr>
      <vt:lpstr>Obelisk: Herkunftsland:</vt:lpstr>
      <vt:lpstr>Obelisk: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Flaminischer Obelisk</dc:title>
  <dc:creator>Easy4me</dc:creator>
  <cp:lastModifiedBy>Alois Klotz</cp:lastModifiedBy>
  <cp:revision>13</cp:revision>
  <dcterms:created xsi:type="dcterms:W3CDTF">2026-04-10T09:08:55Z</dcterms:created>
  <dcterms:modified xsi:type="dcterms:W3CDTF">2026-04-12T18:44:32Z</dcterms:modified>
</cp:coreProperties>
</file>