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6" r:id="rId5"/>
    <p:sldId id="263" r:id="rId6"/>
    <p:sldId id="262" r:id="rId7"/>
    <p:sldId id="27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2BFE0"/>
    <a:srgbClr val="6291BB"/>
    <a:srgbClr val="B3E6FF"/>
    <a:srgbClr val="4FC4FF"/>
    <a:srgbClr val="00A7F8"/>
    <a:srgbClr val="01A6F8"/>
    <a:srgbClr val="F2F2F2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60B498-078E-451D-AC92-C625CEDEDD4A}" v="12" dt="2023-12-13T18:52:23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6367" autoAdjust="0"/>
  </p:normalViewPr>
  <p:slideViewPr>
    <p:cSldViewPr snapToGrid="0">
      <p:cViewPr varScale="1">
        <p:scale>
          <a:sx n="161" d="100"/>
          <a:sy n="161" d="100"/>
        </p:scale>
        <p:origin x="150" y="14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3T18:21:22.9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81,'2148'0,"-2127"0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3T18:21:39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65,'2458'0,"-2281"-17,-99 19,-46 1,1-2,0-2,48-7,-67 5,0-1,-1-1,16-8,8-3,-26 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E5444BE-0DA2-4E89-80AC-CABFEA1906F6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A74AFD9-2944-4D14-8797-58DCF307A6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326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959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23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437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000" dirty="0"/>
              <a:t>Man kann als Standarddrucker den meistverwendeten Drucker einstellen oder den preisgünstigsten – also zum Beispiel einen SW-Laserdrucker.</a:t>
            </a:r>
          </a:p>
          <a:p>
            <a:r>
              <a:rPr lang="de-AT" sz="1000" dirty="0"/>
              <a:t>Überlässt man die Verwaltung des Druckers Windows, dann wird auf dem zuletzt verwendete Drucker ausgedruckt.</a:t>
            </a:r>
            <a:br>
              <a:rPr lang="de-AT" sz="1000" dirty="0"/>
            </a:br>
            <a:r>
              <a:rPr lang="de-AT" sz="1000" dirty="0"/>
              <a:t>Das Abbrechen von Druckaufträge ist gelegentlich notwendig, wenn der Drucker nicht bereit, also z. B. nicht eingeschaltet, ist. </a:t>
            </a:r>
            <a:br>
              <a:rPr lang="de-AT" sz="1000" dirty="0"/>
            </a:br>
            <a:r>
              <a:rPr lang="de-AT" sz="1000" dirty="0"/>
              <a:t>Angehaltene Druckaufträge werden dann ausgeführt, wenn der Drucker wieder zur Verfügung steht – das kann zu ungewollten Ausdrucken und Papierverschwendung 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674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797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176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92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4AFD9-2944-4D14-8797-58DCF307A64B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102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90A83-C977-4CFF-8D70-FBA6B0CCF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C4AD91-8FF9-447E-8D3B-CF1E4C0B9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8440DD-2FBA-4084-9C51-D91242D0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94CBE1-FABC-4BE8-8BFD-A28A1B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ECB2E6-C8C3-44B8-BE18-77124EEE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073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9242A-20A9-402E-A4DF-6614B5B4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1C41B6-B455-4E60-ADAB-647744CC3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66E7C9-4825-4BAE-8771-44684A0C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3CE671-A9B7-455A-8671-8B0D070A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974B9D-FBAD-444D-B41D-3114D3EF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73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6626D3-0592-4864-B24A-2888C0FF3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0852A9-CDFC-4DDF-8045-4987D93A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01139E-F689-47FE-A99E-46AEF302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4DC1C-D891-4C7C-B088-245EF0A4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F813BD-50D9-4D96-A161-EFA0F825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49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4FCAD-3A94-4563-8165-3220144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6BE635-7CFB-4182-BF6E-A62D2F283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29736F-345B-4B4C-B0FC-09734FD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4E464-C0A5-4C8E-B774-65997344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8129CA-B159-45A6-BB36-11452711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54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B7706-3A1B-4D20-BC76-B1D4A68A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D65EDE-6532-467F-B337-259D338E4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C0AC7E-645B-42C7-A2B3-ABCB7B5E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F9A328-8C3E-4B05-8F31-719CFD428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C111D7-BECF-482B-8854-66F08C55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0E8E3-B5C0-4DC3-908C-50554E83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A825CB-56BD-449E-A2F0-198664704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AF6CD6-4112-4295-8ACD-817858684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01F382-2133-4AAA-99A6-ED2315E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50EC80-A507-409C-BA24-329DA09A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C9BBC4-E58B-4A22-82AD-06C7629E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757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54BA4-E2E0-41D0-8002-93B1831F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1C09AB-E3E2-4602-B877-988BF199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7852E9-CEE6-44C4-808E-B76C227BF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D8749F-AC18-4D21-AA1D-D6A9396A6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559FCE-51E3-47ED-8CD8-82006C7F4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47EF30-EAC3-4DD0-AC69-A2FB9ABA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6BF77D0-8718-4122-8CC6-81D3045F6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BFFFC2-EACD-4F58-9D52-6978F561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19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6FE27-758A-413E-B304-64EEDDC5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52B11E-C58C-40F3-8A54-6DD853E8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2A35E8-7287-4677-A1F2-8C8BDD2D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4E427F-CE35-48A7-B56C-B7B7811C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143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48E72F-6AD4-4D6C-93DA-64C9C28C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F5DBF-248F-446B-A103-B8B8AD0F0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2A7F61-46F2-4060-A83A-DCE8261C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989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77133-E9D3-411B-8580-3335EAEE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7F34DF-6EDC-4E23-B502-79EAAFDD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343EBE-28BA-4D98-BA42-385A6823C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E01B6A-04AE-4EC1-8CB1-2EBBA30B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79650-3E50-4A6B-85D8-7256A6529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E976DA-187D-4C30-9AA2-A4D8E9E4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594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15A01-3AB6-4373-92BB-04073D07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F58273-7306-47CD-92A2-DEA3544307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4D0D1F-5A13-4393-A2C4-DBF166DE2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0D44CF-9C98-4827-9E3F-0AC4865C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2D8275-E954-488A-9121-20A191D4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A130A1-4487-466B-9426-703AD458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345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217258-10C7-4891-9FC1-B2CF0E8C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B106CD-5B37-4032-A281-2F30A9F11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39DE7-9E74-4C62-A61B-59894C0F8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66A81-D6B9-4ADB-92CD-65226BFEF285}" type="datetimeFigureOut">
              <a:rPr lang="de-AT" smtClean="0"/>
              <a:t>13.02.2025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7EB2FF-1FAC-4A1E-9F18-90D649FA7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DC416A-D89F-4594-8ED0-484B3A1DF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F187E-09BB-4518-A266-F1792798A26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69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91BB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FC25B0A5-8979-8382-D55E-AB679D3F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099">
            <a:off x="4713411" y="1069780"/>
            <a:ext cx="7958135" cy="6858000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53" y="546966"/>
            <a:ext cx="9826831" cy="771196"/>
          </a:xfrm>
        </p:spPr>
        <p:txBody>
          <a:bodyPr>
            <a:noAutofit/>
          </a:bodyPr>
          <a:lstStyle/>
          <a:p>
            <a:pPr algn="l"/>
            <a:r>
              <a:rPr lang="de-AT" sz="4000" dirty="0">
                <a:solidFill>
                  <a:schemeClr val="bg1"/>
                </a:solidFill>
              </a:rPr>
              <a:t>Computerbenutzung und Dateimanagement</a:t>
            </a:r>
          </a:p>
        </p:txBody>
      </p:sp>
      <p:pic>
        <p:nvPicPr>
          <p:cNvPr id="1026" name="Picture 2" descr="C:\Users\user\Dropbox\Apps\Mozilla Thunderbird\easy4me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356" y="242249"/>
            <a:ext cx="1272174" cy="2016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EB77460-D666-2D6C-2A4B-AC0D64F4E4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062"/>
            <a:ext cx="3926114" cy="5781034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64E3607-649F-DD04-D648-FBAF77CB4E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40" y="3736542"/>
            <a:ext cx="4883469" cy="5370285"/>
          </a:xfrm>
          <a:prstGeom prst="rect">
            <a:avLst/>
          </a:prstGeom>
          <a:effectLst>
            <a:outerShdw blurRad="330200" dist="304800" dir="4740000" sx="106000" sy="106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5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A28FD23C-45B8-4003-A406-192F7BDE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290" y="5445224"/>
            <a:ext cx="1800225" cy="311150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USB-Speicherstick</a:t>
            </a:r>
          </a:p>
        </p:txBody>
      </p:sp>
      <p:pic>
        <p:nvPicPr>
          <p:cNvPr id="4" name="Picture 8" descr="C:\Users\user\Dropbox\Easy4me\_FTP_Easy4Me_Neu\workfiles\images\usbstick2.png">
            <a:extLst>
              <a:ext uri="{FF2B5EF4-FFF2-40B4-BE49-F238E27FC236}">
                <a16:creationId xmlns:a16="http://schemas.microsoft.com/office/drawing/2014/main" id="{52D824C0-11DA-44CC-82D4-BAD4624D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032">
            <a:off x="1673705" y="4556743"/>
            <a:ext cx="1726119" cy="70427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A2E9AA1-EFA8-40B5-9DD8-5E7C5A366790}"/>
              </a:ext>
            </a:extLst>
          </p:cNvPr>
          <p:cNvGrpSpPr>
            <a:grpSpLocks/>
          </p:cNvGrpSpPr>
          <p:nvPr/>
        </p:nvGrpSpPr>
        <p:grpSpPr bwMode="auto">
          <a:xfrm>
            <a:off x="1799227" y="3030366"/>
            <a:ext cx="1274823" cy="797267"/>
            <a:chOff x="5232933" y="1681892"/>
            <a:chExt cx="1670418" cy="1164751"/>
          </a:xfrm>
        </p:grpSpPr>
        <p:pic>
          <p:nvPicPr>
            <p:cNvPr id="6" name="Picture 10" descr="C:\Users\user\Desktop\sd2.png">
              <a:extLst>
                <a:ext uri="{FF2B5EF4-FFF2-40B4-BE49-F238E27FC236}">
                  <a16:creationId xmlns:a16="http://schemas.microsoft.com/office/drawing/2014/main" id="{2C4642CC-1B82-45E4-B39D-38D44993B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14190">
              <a:off x="6088785" y="1681892"/>
              <a:ext cx="814566" cy="1080647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C:\Users\user\Desktop\sd1.png">
              <a:extLst>
                <a:ext uri="{FF2B5EF4-FFF2-40B4-BE49-F238E27FC236}">
                  <a16:creationId xmlns:a16="http://schemas.microsoft.com/office/drawing/2014/main" id="{F15FD249-FC88-43C9-B15A-6379D2C8F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33" y="1765995"/>
              <a:ext cx="828858" cy="1080648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3">
            <a:extLst>
              <a:ext uri="{FF2B5EF4-FFF2-40B4-BE49-F238E27FC236}">
                <a16:creationId xmlns:a16="http://schemas.microsoft.com/office/drawing/2014/main" id="{2A883209-7059-4855-A252-4B350BACD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63" y="3894462"/>
            <a:ext cx="1800225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 Speicherkarten</a:t>
            </a:r>
          </a:p>
        </p:txBody>
      </p:sp>
      <p:pic>
        <p:nvPicPr>
          <p:cNvPr id="9" name="Picture 9" descr="C:\Users\user\Desktop\cdromdvd.png">
            <a:extLst>
              <a:ext uri="{FF2B5EF4-FFF2-40B4-BE49-F238E27FC236}">
                <a16:creationId xmlns:a16="http://schemas.microsoft.com/office/drawing/2014/main" id="{A5D1B5D8-751E-4A02-A5D2-47347F57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54">
            <a:off x="3665944" y="2684233"/>
            <a:ext cx="3331727" cy="2072694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871B7CA4-3E1B-476C-B604-FE83EFDD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467" y="5436007"/>
            <a:ext cx="2880320" cy="525401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CD, DVD und Blue-ray Disks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optische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Speichermedien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3B3250-DFB0-4437-9DC1-47B3F83810A3}"/>
              </a:ext>
            </a:extLst>
          </p:cNvPr>
          <p:cNvSpPr txBox="1"/>
          <p:nvPr/>
        </p:nvSpPr>
        <p:spPr>
          <a:xfrm>
            <a:off x="1958919" y="5948821"/>
            <a:ext cx="1247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&gt; 4 GB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DA178E-133A-45BF-A751-9E3E7694E223}"/>
              </a:ext>
            </a:extLst>
          </p:cNvPr>
          <p:cNvSpPr txBox="1"/>
          <p:nvPr/>
        </p:nvSpPr>
        <p:spPr>
          <a:xfrm>
            <a:off x="4310257" y="5948821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700 MB bis 32 GB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8DFD5927-004B-4711-9835-48B6FC9D0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035" y="3356992"/>
            <a:ext cx="1656184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Externe Festplatte</a:t>
            </a:r>
          </a:p>
        </p:txBody>
      </p:sp>
      <p:pic>
        <p:nvPicPr>
          <p:cNvPr id="15" name="Picture 13" descr="C:\Users\user\Desktop\usb-festplatte.png">
            <a:extLst>
              <a:ext uri="{FF2B5EF4-FFF2-40B4-BE49-F238E27FC236}">
                <a16:creationId xmlns:a16="http://schemas.microsoft.com/office/drawing/2014/main" id="{DAA0EF8C-804C-4F1B-A893-9B1D9723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77" y="2173945"/>
            <a:ext cx="2195970" cy="1471079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1598569-76CF-47F4-A2E7-49255563F33D}"/>
              </a:ext>
            </a:extLst>
          </p:cNvPr>
          <p:cNvSpPr txBox="1"/>
          <p:nvPr/>
        </p:nvSpPr>
        <p:spPr>
          <a:xfrm>
            <a:off x="7365915" y="5948821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Bis mehrere Terabyte</a:t>
            </a:r>
          </a:p>
        </p:txBody>
      </p:sp>
      <p:pic>
        <p:nvPicPr>
          <p:cNvPr id="17" name="Picture 2" descr="C:\Users\user\Dropbox\Easy4me\_FTP_Easy4Me_Neu\workfiles\images\2tb-festokatte.png">
            <a:extLst>
              <a:ext uri="{FF2B5EF4-FFF2-40B4-BE49-F238E27FC236}">
                <a16:creationId xmlns:a16="http://schemas.microsoft.com/office/drawing/2014/main" id="{349CE7F6-CB46-408E-98ED-06D2BE9B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23" y="3645024"/>
            <a:ext cx="2203973" cy="1780397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41BE328B-E644-42A8-B9B8-1D0CF0A17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27" y="5436007"/>
            <a:ext cx="1656184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Interne Festplatte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E56EFD6-0877-B104-8826-E668DF2CA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Speichermedien und Speichergrößen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05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A422CFF-9F1C-44AE-90B4-5DE5BAB7A5A3}"/>
              </a:ext>
            </a:extLst>
          </p:cNvPr>
          <p:cNvSpPr txBox="1">
            <a:spLocks/>
          </p:cNvSpPr>
          <p:nvPr/>
        </p:nvSpPr>
        <p:spPr>
          <a:xfrm>
            <a:off x="799542" y="1426071"/>
            <a:ext cx="4734359" cy="3549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Weniger Speicherplatzbedarf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Kleinere E-Mailanhänge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/>
              <a:t>Kann viele Ordner und Dateien beinhalten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de-AT" dirty="0">
                <a:solidFill>
                  <a:schemeClr val="accent3">
                    <a:lumMod val="50000"/>
                  </a:schemeClr>
                </a:solidFill>
              </a:rPr>
              <a:t>ZIP-komprimierte Ordner müssen extrahiert werden</a:t>
            </a:r>
          </a:p>
          <a:p>
            <a:endParaRPr lang="de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34653-F4CF-4435-ABD5-0B68434B8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0397" y="4733679"/>
            <a:ext cx="1798064" cy="135239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feil nach rechts 3">
            <a:extLst>
              <a:ext uri="{FF2B5EF4-FFF2-40B4-BE49-F238E27FC236}">
                <a16:creationId xmlns:a16="http://schemas.microsoft.com/office/drawing/2014/main" id="{8A43F4D0-78A6-47DF-A161-66A7915704A6}"/>
              </a:ext>
            </a:extLst>
          </p:cNvPr>
          <p:cNvSpPr/>
          <p:nvPr/>
        </p:nvSpPr>
        <p:spPr>
          <a:xfrm>
            <a:off x="3093970" y="4975761"/>
            <a:ext cx="2232248" cy="767344"/>
          </a:xfrm>
          <a:prstGeom prst="rightArrow">
            <a:avLst/>
          </a:prstGeom>
          <a:solidFill>
            <a:srgbClr val="FFFFCC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rgbClr val="CC3300"/>
                </a:solidFill>
              </a:rPr>
              <a:t>Komprimieren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54A41D-64FC-4E0D-8EFD-24FED7AD9170}"/>
              </a:ext>
            </a:extLst>
          </p:cNvPr>
          <p:cNvSpPr txBox="1"/>
          <p:nvPr/>
        </p:nvSpPr>
        <p:spPr>
          <a:xfrm>
            <a:off x="1455373" y="622588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2,4 MB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C1768C-AEC3-4483-8725-883E4811FCE3}"/>
              </a:ext>
            </a:extLst>
          </p:cNvPr>
          <p:cNvSpPr txBox="1"/>
          <p:nvPr/>
        </p:nvSpPr>
        <p:spPr>
          <a:xfrm>
            <a:off x="5591944" y="60412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12 KB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E3F6AA-0481-4207-A531-D4F1788C5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608">
            <a:off x="7527471" y="955838"/>
            <a:ext cx="2847841" cy="3524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97806AA-6B7C-4791-8099-536108F31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45" y="4728401"/>
            <a:ext cx="938213" cy="126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D106192-7268-07E4-22A8-3190C7A6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089"/>
          </a:xfrm>
        </p:spPr>
        <p:txBody>
          <a:bodyPr/>
          <a:lstStyle/>
          <a:p>
            <a:r>
              <a:rPr lang="de-AT" dirty="0"/>
              <a:t>ZIP-komprimierte Ordner</a:t>
            </a:r>
          </a:p>
        </p:txBody>
      </p:sp>
    </p:spTree>
    <p:extLst>
      <p:ext uri="{BB962C8B-B14F-4D97-AF65-F5344CB8AC3E}">
        <p14:creationId xmlns:p14="http://schemas.microsoft.com/office/powerpoint/2010/main" val="12672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601699E-29CF-4CE5-A986-2AA1F4A7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6" y="1054483"/>
            <a:ext cx="6606623" cy="457437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2D60C8-98BC-44AF-9AC6-B76FF902805D}"/>
              </a:ext>
            </a:extLst>
          </p:cNvPr>
          <p:cNvSpPr txBox="1"/>
          <p:nvPr/>
        </p:nvSpPr>
        <p:spPr>
          <a:xfrm>
            <a:off x="2669710" y="5958572"/>
            <a:ext cx="360040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AT" b="1" dirty="0">
                <a:solidFill>
                  <a:srgbClr val="CC3300"/>
                </a:solidFill>
              </a:rPr>
              <a:t>E: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98C24D-535C-4866-AEFC-5F8B75DB4CF1}"/>
              </a:ext>
            </a:extLst>
          </p:cNvPr>
          <p:cNvSpPr txBox="1"/>
          <p:nvPr/>
        </p:nvSpPr>
        <p:spPr>
          <a:xfrm>
            <a:off x="2850858" y="5958572"/>
            <a:ext cx="1116124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r>
              <a:rPr lang="de-AT" b="1" dirty="0">
                <a:solidFill>
                  <a:schemeClr val="accent1">
                    <a:lumMod val="50000"/>
                  </a:schemeClr>
                </a:solidFill>
              </a:rPr>
              <a:t>\Testbilder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C7C9FB-C428-4EC4-AEBC-EA71075F12BE}"/>
              </a:ext>
            </a:extLst>
          </p:cNvPr>
          <p:cNvSpPr txBox="1"/>
          <p:nvPr/>
        </p:nvSpPr>
        <p:spPr>
          <a:xfrm>
            <a:off x="3894786" y="5965342"/>
            <a:ext cx="1224136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r>
              <a:rPr lang="de-AT" b="1" dirty="0">
                <a:solidFill>
                  <a:schemeClr val="accent1">
                    <a:lumMod val="50000"/>
                  </a:schemeClr>
                </a:solidFill>
              </a:rPr>
              <a:t>\bearbeitet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72474B-36AF-4839-9BD3-5CFA4FD8B533}"/>
              </a:ext>
            </a:extLst>
          </p:cNvPr>
          <p:cNvSpPr txBox="1"/>
          <p:nvPr/>
        </p:nvSpPr>
        <p:spPr>
          <a:xfrm>
            <a:off x="4872644" y="5971523"/>
            <a:ext cx="122413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de-AT" b="1" dirty="0"/>
              <a:t>\Dubai.jpg</a:t>
            </a:r>
          </a:p>
        </p:txBody>
      </p:sp>
      <p:sp>
        <p:nvSpPr>
          <p:cNvPr id="10" name="Abgerundetes Rechteck 4">
            <a:extLst>
              <a:ext uri="{FF2B5EF4-FFF2-40B4-BE49-F238E27FC236}">
                <a16:creationId xmlns:a16="http://schemas.microsoft.com/office/drawing/2014/main" id="{59519BDC-2A88-4A99-A222-53CFAF8A6D4D}"/>
              </a:ext>
            </a:extLst>
          </p:cNvPr>
          <p:cNvSpPr/>
          <p:nvPr/>
        </p:nvSpPr>
        <p:spPr>
          <a:xfrm>
            <a:off x="1244251" y="4803889"/>
            <a:ext cx="1008112" cy="216024"/>
          </a:xfrm>
          <a:prstGeom prst="round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Abgerundetes Rechteck 16">
            <a:extLst>
              <a:ext uri="{FF2B5EF4-FFF2-40B4-BE49-F238E27FC236}">
                <a16:creationId xmlns:a16="http://schemas.microsoft.com/office/drawing/2014/main" id="{11DD89AB-4F3C-417F-B364-ABCA723E5A04}"/>
              </a:ext>
            </a:extLst>
          </p:cNvPr>
          <p:cNvSpPr/>
          <p:nvPr/>
        </p:nvSpPr>
        <p:spPr>
          <a:xfrm>
            <a:off x="1372814" y="5041074"/>
            <a:ext cx="879549" cy="17280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Abgerundetes Rechteck 18">
            <a:extLst>
              <a:ext uri="{FF2B5EF4-FFF2-40B4-BE49-F238E27FC236}">
                <a16:creationId xmlns:a16="http://schemas.microsoft.com/office/drawing/2014/main" id="{A8644A53-BC6D-4CBA-8A0D-97A32FA53223}"/>
              </a:ext>
            </a:extLst>
          </p:cNvPr>
          <p:cNvSpPr/>
          <p:nvPr/>
        </p:nvSpPr>
        <p:spPr>
          <a:xfrm>
            <a:off x="3279454" y="3002538"/>
            <a:ext cx="2047450" cy="1568014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4749FE4-3291-4FF6-8DD3-AD9D40D06039}"/>
              </a:ext>
            </a:extLst>
          </p:cNvPr>
          <p:cNvSpPr txBox="1"/>
          <p:nvPr/>
        </p:nvSpPr>
        <p:spPr>
          <a:xfrm>
            <a:off x="2166406" y="6293133"/>
            <a:ext cx="104411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AT" sz="1600" dirty="0">
                <a:solidFill>
                  <a:srgbClr val="CC3300"/>
                </a:solidFill>
              </a:rPr>
              <a:t>Laufwerk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0C92BE-FB41-47A3-8144-8351B996E14A}"/>
              </a:ext>
            </a:extLst>
          </p:cNvPr>
          <p:cNvSpPr txBox="1"/>
          <p:nvPr/>
        </p:nvSpPr>
        <p:spPr>
          <a:xfrm>
            <a:off x="3119258" y="6295638"/>
            <a:ext cx="1942117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AT" sz="1600" dirty="0">
                <a:solidFill>
                  <a:schemeClr val="accent1">
                    <a:lumMod val="50000"/>
                  </a:schemeClr>
                </a:solidFill>
              </a:rPr>
              <a:t>Ordner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85CFCC4-26B1-426F-A014-6FEA83EC74DD}"/>
              </a:ext>
            </a:extLst>
          </p:cNvPr>
          <p:cNvSpPr txBox="1"/>
          <p:nvPr/>
        </p:nvSpPr>
        <p:spPr>
          <a:xfrm>
            <a:off x="5007933" y="6285479"/>
            <a:ext cx="1224136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de-AT" sz="1600" dirty="0">
                <a:solidFill>
                  <a:schemeClr val="accent3">
                    <a:lumMod val="50000"/>
                  </a:schemeClr>
                </a:solidFill>
              </a:rPr>
              <a:t>Dateiname</a:t>
            </a:r>
          </a:p>
        </p:txBody>
      </p:sp>
      <p:sp>
        <p:nvSpPr>
          <p:cNvPr id="20" name="Abgerundetes Rechteck 16">
            <a:extLst>
              <a:ext uri="{FF2B5EF4-FFF2-40B4-BE49-F238E27FC236}">
                <a16:creationId xmlns:a16="http://schemas.microsoft.com/office/drawing/2014/main" id="{6DD8683C-CE49-4C4F-AD34-88D179FE43CA}"/>
              </a:ext>
            </a:extLst>
          </p:cNvPr>
          <p:cNvSpPr/>
          <p:nvPr/>
        </p:nvSpPr>
        <p:spPr>
          <a:xfrm>
            <a:off x="1453958" y="5235040"/>
            <a:ext cx="879549" cy="17280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EDD44C-A50E-4750-934A-3FB561C78AB5}"/>
              </a:ext>
            </a:extLst>
          </p:cNvPr>
          <p:cNvCxnSpPr/>
          <p:nvPr/>
        </p:nvCxnSpPr>
        <p:spPr>
          <a:xfrm>
            <a:off x="1124203" y="4898571"/>
            <a:ext cx="1490354" cy="1264723"/>
          </a:xfrm>
          <a:prstGeom prst="bentConnector3">
            <a:avLst>
              <a:gd name="adj1" fmla="val -12948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5B8CFEE5-B8C2-4DB3-A5B1-16C8D56338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82405" y="4704844"/>
            <a:ext cx="1380479" cy="122413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4C18BBD-DA50-41C3-B9CE-C7E3B4967BD2}"/>
              </a:ext>
            </a:extLst>
          </p:cNvPr>
          <p:cNvGrpSpPr/>
          <p:nvPr/>
        </p:nvGrpSpPr>
        <p:grpSpPr>
          <a:xfrm>
            <a:off x="2472052" y="5081779"/>
            <a:ext cx="1494930" cy="921995"/>
            <a:chOff x="1710046" y="5081779"/>
            <a:chExt cx="1494930" cy="921995"/>
          </a:xfrm>
        </p:grpSpPr>
        <p:cxnSp>
          <p:nvCxnSpPr>
            <p:cNvPr id="27" name="Verbinder: gewinkelt 26">
              <a:extLst>
                <a:ext uri="{FF2B5EF4-FFF2-40B4-BE49-F238E27FC236}">
                  <a16:creationId xmlns:a16="http://schemas.microsoft.com/office/drawing/2014/main" id="{FB22DFDA-BBA8-408F-9325-8E784291A712}"/>
                </a:ext>
              </a:extLst>
            </p:cNvPr>
            <p:cNvCxnSpPr>
              <a:cxnSpLocks/>
            </p:cNvCxnSpPr>
            <p:nvPr/>
          </p:nvCxnSpPr>
          <p:spPr>
            <a:xfrm>
              <a:off x="1710047" y="5292378"/>
              <a:ext cx="1494929" cy="711396"/>
            </a:xfrm>
            <a:prstGeom prst="bentConnector3">
              <a:avLst>
                <a:gd name="adj1" fmla="val 100046"/>
              </a:avLst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Verbinder: gewinkelt 36">
              <a:extLst>
                <a:ext uri="{FF2B5EF4-FFF2-40B4-BE49-F238E27FC236}">
                  <a16:creationId xmlns:a16="http://schemas.microsoft.com/office/drawing/2014/main" id="{9415C4A2-79C4-435F-908D-8A5AD8A2EEC5}"/>
                </a:ext>
              </a:extLst>
            </p:cNvPr>
            <p:cNvCxnSpPr>
              <a:cxnSpLocks/>
            </p:cNvCxnSpPr>
            <p:nvPr/>
          </p:nvCxnSpPr>
          <p:spPr>
            <a:xfrm>
              <a:off x="1710046" y="5081779"/>
              <a:ext cx="1494929" cy="711396"/>
            </a:xfrm>
            <a:prstGeom prst="bentConnector3">
              <a:avLst>
                <a:gd name="adj1" fmla="val 100046"/>
              </a:avLst>
            </a:prstGeom>
            <a:ln w="28575">
              <a:solidFill>
                <a:schemeClr val="accent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bgerundetes Rechteck 4">
            <a:extLst>
              <a:ext uri="{FF2B5EF4-FFF2-40B4-BE49-F238E27FC236}">
                <a16:creationId xmlns:a16="http://schemas.microsoft.com/office/drawing/2014/main" id="{B78BE68A-023C-4DDE-8C18-F04B1BF69D54}"/>
              </a:ext>
            </a:extLst>
          </p:cNvPr>
          <p:cNvSpPr/>
          <p:nvPr/>
        </p:nvSpPr>
        <p:spPr>
          <a:xfrm>
            <a:off x="1967995" y="2118086"/>
            <a:ext cx="2677241" cy="255115"/>
          </a:xfrm>
          <a:prstGeom prst="round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236D3B5B-C0A1-4DC5-90C3-5D670FFE17CD}"/>
              </a:ext>
            </a:extLst>
          </p:cNvPr>
          <p:cNvSpPr/>
          <p:nvPr/>
        </p:nvSpPr>
        <p:spPr>
          <a:xfrm>
            <a:off x="3736775" y="1073952"/>
            <a:ext cx="1579416" cy="351886"/>
          </a:xfrm>
          <a:prstGeom prst="borderCallout1">
            <a:avLst>
              <a:gd name="adj1" fmla="val 18750"/>
              <a:gd name="adj2" fmla="val -8333"/>
              <a:gd name="adj3" fmla="val 288437"/>
              <a:gd name="adj4" fmla="val -16812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de-DE" b="1" dirty="0"/>
              <a:t>Pfad zur Datei</a:t>
            </a:r>
            <a:endParaRPr lang="de-AT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0CDCE9-33E1-42D4-A52C-F9B534688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7044" y="3058656"/>
            <a:ext cx="1812271" cy="1455778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D3072A05-28BD-3E6C-10C5-BA3DF997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03" y="183505"/>
            <a:ext cx="9331526" cy="832562"/>
          </a:xfrm>
        </p:spPr>
        <p:txBody>
          <a:bodyPr/>
          <a:lstStyle/>
          <a:p>
            <a:r>
              <a:rPr lang="de-AT" dirty="0"/>
              <a:t>Dateien und Ordner</a:t>
            </a:r>
          </a:p>
        </p:txBody>
      </p:sp>
    </p:spTree>
    <p:extLst>
      <p:ext uri="{BB962C8B-B14F-4D97-AF65-F5344CB8AC3E}">
        <p14:creationId xmlns:p14="http://schemas.microsoft.com/office/powerpoint/2010/main" val="1075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  <p:bldP spid="13" grpId="0" animBg="1"/>
      <p:bldP spid="15" grpId="0"/>
      <p:bldP spid="16" grpId="0"/>
      <p:bldP spid="17" grpId="0"/>
      <p:bldP spid="20" grpId="0" animBg="1"/>
      <p:bldP spid="2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C7CCA26-68FA-48AD-B6CA-796CCA472CDB}"/>
              </a:ext>
            </a:extLst>
          </p:cNvPr>
          <p:cNvSpPr txBox="1"/>
          <p:nvPr/>
        </p:nvSpPr>
        <p:spPr>
          <a:xfrm>
            <a:off x="575950" y="563562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50000"/>
                  </a:schemeClr>
                </a:solidFill>
              </a:rPr>
              <a:t>Aussagekräftige Namen für  Dateien und Ordner erleichtern die Übersicht!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3C550D-D1FC-462A-8740-A13016F6A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" y="1499208"/>
            <a:ext cx="6374689" cy="385958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C748CBE-D112-40B3-9F6C-28A4C0265F85}"/>
              </a:ext>
            </a:extLst>
          </p:cNvPr>
          <p:cNvSpPr txBox="1"/>
          <p:nvPr/>
        </p:nvSpPr>
        <p:spPr>
          <a:xfrm>
            <a:off x="5047012" y="4795171"/>
            <a:ext cx="1579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Heuballen.jpg</a:t>
            </a:r>
            <a:endParaRPr lang="de-AT" dirty="0"/>
          </a:p>
        </p:txBody>
      </p:sp>
      <p:sp>
        <p:nvSpPr>
          <p:cNvPr id="5" name="Abgerundetes Rechteck 16">
            <a:extLst>
              <a:ext uri="{FF2B5EF4-FFF2-40B4-BE49-F238E27FC236}">
                <a16:creationId xmlns:a16="http://schemas.microsoft.com/office/drawing/2014/main" id="{E6842E2F-21DF-4F76-933D-B414B02ECD3D}"/>
              </a:ext>
            </a:extLst>
          </p:cNvPr>
          <p:cNvSpPr/>
          <p:nvPr/>
        </p:nvSpPr>
        <p:spPr>
          <a:xfrm>
            <a:off x="1283323" y="3072247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Abgerundetes Rechteck 9">
            <a:extLst>
              <a:ext uri="{FF2B5EF4-FFF2-40B4-BE49-F238E27FC236}">
                <a16:creationId xmlns:a16="http://schemas.microsoft.com/office/drawing/2014/main" id="{FB3AD27C-3F63-4180-B37D-1CDE90FF0C3B}"/>
              </a:ext>
            </a:extLst>
          </p:cNvPr>
          <p:cNvSpPr/>
          <p:nvPr/>
        </p:nvSpPr>
        <p:spPr>
          <a:xfrm>
            <a:off x="1313259" y="3967597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Abgerundetes Rechteck 10">
            <a:extLst>
              <a:ext uri="{FF2B5EF4-FFF2-40B4-BE49-F238E27FC236}">
                <a16:creationId xmlns:a16="http://schemas.microsoft.com/office/drawing/2014/main" id="{C487BC5D-AC66-4E16-8EA1-EE5BD5012FD8}"/>
              </a:ext>
            </a:extLst>
          </p:cNvPr>
          <p:cNvSpPr/>
          <p:nvPr/>
        </p:nvSpPr>
        <p:spPr>
          <a:xfrm>
            <a:off x="1449330" y="4430240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Abgerundetes Rechteck 11">
            <a:extLst>
              <a:ext uri="{FF2B5EF4-FFF2-40B4-BE49-F238E27FC236}">
                <a16:creationId xmlns:a16="http://schemas.microsoft.com/office/drawing/2014/main" id="{4115AB57-E35B-463C-A5E5-8F9A442503BD}"/>
              </a:ext>
            </a:extLst>
          </p:cNvPr>
          <p:cNvSpPr/>
          <p:nvPr/>
        </p:nvSpPr>
        <p:spPr>
          <a:xfrm>
            <a:off x="1521000" y="4686018"/>
            <a:ext cx="1078749" cy="21830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FAB351AF-8415-4524-641D-FB9E9CAA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249"/>
          </a:xfrm>
        </p:spPr>
        <p:txBody>
          <a:bodyPr/>
          <a:lstStyle/>
          <a:p>
            <a:r>
              <a:rPr lang="de-AT" dirty="0"/>
              <a:t>Dateien und Ordner richtig benennen!</a:t>
            </a:r>
          </a:p>
        </p:txBody>
      </p:sp>
    </p:spTree>
    <p:extLst>
      <p:ext uri="{BB962C8B-B14F-4D97-AF65-F5344CB8AC3E}">
        <p14:creationId xmlns:p14="http://schemas.microsoft.com/office/powerpoint/2010/main" val="31694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CEC95E-48A6-ACBE-D3FC-515EB03C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5180" y="3705839"/>
            <a:ext cx="4920915" cy="2739350"/>
          </a:xfrm>
          <a:prstGeom prst="rect">
            <a:avLst/>
          </a:prstGeom>
          <a:ln w="3175"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A9C904-AD6D-601D-53C0-D6A9FDC3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00" y="1537575"/>
            <a:ext cx="3014434" cy="2348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801B81-1F04-C7AB-9DE2-15C56454A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16" y="1537575"/>
            <a:ext cx="3533915" cy="199271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CD6CB4-635D-5F84-D93B-B2DB6E16BB57}"/>
              </a:ext>
            </a:extLst>
          </p:cNvPr>
          <p:cNvSpPr/>
          <p:nvPr/>
        </p:nvSpPr>
        <p:spPr>
          <a:xfrm>
            <a:off x="7405036" y="3106724"/>
            <a:ext cx="1305426" cy="312821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AEC3747-23A8-BC78-403F-BE75B3A95829}"/>
              </a:ext>
            </a:extLst>
          </p:cNvPr>
          <p:cNvSpPr/>
          <p:nvPr/>
        </p:nvSpPr>
        <p:spPr>
          <a:xfrm>
            <a:off x="7703421" y="3892694"/>
            <a:ext cx="1305426" cy="312821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524468A-2C4B-CE5A-0876-5881F5D41A3C}"/>
              </a:ext>
            </a:extLst>
          </p:cNvPr>
          <p:cNvSpPr/>
          <p:nvPr/>
        </p:nvSpPr>
        <p:spPr>
          <a:xfrm>
            <a:off x="2685849" y="2461957"/>
            <a:ext cx="1302454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B659687-EEC2-A04C-F3EA-B678D0E27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12" y="4212127"/>
            <a:ext cx="2978022" cy="19638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194E72A-4A15-9384-AAA8-D4175C7E8764}"/>
              </a:ext>
            </a:extLst>
          </p:cNvPr>
          <p:cNvSpPr/>
          <p:nvPr/>
        </p:nvSpPr>
        <p:spPr>
          <a:xfrm>
            <a:off x="5350138" y="4415591"/>
            <a:ext cx="790714" cy="216568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C80E8D10-D647-F9C8-D0A3-8FE8E69A09B2}"/>
                  </a:ext>
                </a:extLst>
              </p14:cNvPr>
              <p14:cNvContentPartPr/>
              <p14:nvPr/>
            </p14:nvContentPartPr>
            <p14:xfrm>
              <a:off x="4156645" y="5516148"/>
              <a:ext cx="78156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C80E8D10-D647-F9C8-D0A3-8FE8E69A09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3005" y="5408148"/>
                <a:ext cx="889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587375B-A0C2-18BB-3792-CA70CBA9D903}"/>
                  </a:ext>
                </a:extLst>
              </p14:cNvPr>
              <p14:cNvContentPartPr/>
              <p14:nvPr/>
            </p14:nvContentPartPr>
            <p14:xfrm>
              <a:off x="8650525" y="5739708"/>
              <a:ext cx="1083960" cy="234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587375B-A0C2-18BB-3792-CA70CBA9D9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96525" y="5631708"/>
                <a:ext cx="1191600" cy="2390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E7E3A405-D5F7-C2AF-6909-B512E129DD39}"/>
              </a:ext>
            </a:extLst>
          </p:cNvPr>
          <p:cNvSpPr/>
          <p:nvPr/>
        </p:nvSpPr>
        <p:spPr>
          <a:xfrm>
            <a:off x="1919037" y="1055191"/>
            <a:ext cx="3248526" cy="549922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A727413-AF03-CADD-16D6-CC1A6F85FBF9}"/>
              </a:ext>
            </a:extLst>
          </p:cNvPr>
          <p:cNvSpPr/>
          <p:nvPr/>
        </p:nvSpPr>
        <p:spPr>
          <a:xfrm>
            <a:off x="5249598" y="1055191"/>
            <a:ext cx="5097559" cy="549922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F3BE5D-44FB-5847-8095-E0AE82E877F9}"/>
              </a:ext>
            </a:extLst>
          </p:cNvPr>
          <p:cNvSpPr txBox="1"/>
          <p:nvPr/>
        </p:nvSpPr>
        <p:spPr>
          <a:xfrm>
            <a:off x="1919037" y="216478"/>
            <a:ext cx="851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Die Datei </a:t>
            </a:r>
            <a:r>
              <a:rPr lang="de-AT" b="1" i="1" dirty="0">
                <a:solidFill>
                  <a:schemeClr val="accent1">
                    <a:lumMod val="75000"/>
                  </a:schemeClr>
                </a:solidFill>
              </a:rPr>
              <a:t>statistik-pv-2022.xlsx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wurde </a:t>
            </a:r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lokal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gespeichert und in </a:t>
            </a:r>
            <a:r>
              <a:rPr lang="de-AT" dirty="0">
                <a:solidFill>
                  <a:schemeClr val="accent2">
                    <a:lumMod val="75000"/>
                  </a:schemeClr>
                </a:solidFill>
              </a:rPr>
              <a:t>OneDrive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synchronisiert. </a:t>
            </a:r>
            <a:br>
              <a:rPr lang="de-A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Beim Löschen der Datei wird die Datei gleich in </a:t>
            </a:r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2 Papierkörbe 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verschoben: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C0A7D6-45DA-3C0D-E156-87C0EEEFD9F5}"/>
              </a:ext>
            </a:extLst>
          </p:cNvPr>
          <p:cNvSpPr txBox="1"/>
          <p:nvPr/>
        </p:nvSpPr>
        <p:spPr>
          <a:xfrm>
            <a:off x="2067174" y="1055191"/>
            <a:ext cx="213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Windows Papierkorb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0D793E-C36F-27B9-CE2D-09A843CDD1B8}"/>
              </a:ext>
            </a:extLst>
          </p:cNvPr>
          <p:cNvSpPr txBox="1"/>
          <p:nvPr/>
        </p:nvSpPr>
        <p:spPr>
          <a:xfrm>
            <a:off x="5275666" y="1084128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One</a:t>
            </a:r>
            <a:r>
              <a:rPr lang="de-A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-Drive-Papierkorb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A251F9-8CE4-B5F1-4DA3-6CCFD3EDD5BB}"/>
              </a:ext>
            </a:extLst>
          </p:cNvPr>
          <p:cNvSpPr/>
          <p:nvPr/>
        </p:nvSpPr>
        <p:spPr>
          <a:xfrm>
            <a:off x="5387501" y="6221724"/>
            <a:ext cx="1481471" cy="216568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492A34AC-C6FF-8A52-3766-F0D2722F77D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107705" cy="6080064"/>
          </a:xfrm>
          <a:prstGeom prst="rect">
            <a:avLst/>
          </a:prstGeom>
        </p:spPr>
        <p:txBody>
          <a:bodyPr vert="vert27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Dateien im Papierkorb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5A9426-7B47-BCCD-1EC2-4F83BC859017}"/>
              </a:ext>
            </a:extLst>
          </p:cNvPr>
          <p:cNvSpPr/>
          <p:nvPr/>
        </p:nvSpPr>
        <p:spPr>
          <a:xfrm>
            <a:off x="2065199" y="1131797"/>
            <a:ext cx="2091445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4B4F33-3915-31E3-EF6E-E734A47CCCB0}"/>
              </a:ext>
            </a:extLst>
          </p:cNvPr>
          <p:cNvSpPr/>
          <p:nvPr/>
        </p:nvSpPr>
        <p:spPr>
          <a:xfrm>
            <a:off x="5342518" y="1145372"/>
            <a:ext cx="2091445" cy="27399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1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81DD5CC-499E-40A7-BC4C-D5E44F235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" y="4024694"/>
            <a:ext cx="2893335" cy="2833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6610D5A-75FD-A31E-354B-A13FE60E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18" y="466783"/>
            <a:ext cx="7935935" cy="45407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503BF764-B62A-779F-00B9-260A42DA8FE9}"/>
              </a:ext>
            </a:extLst>
          </p:cNvPr>
          <p:cNvGrpSpPr/>
          <p:nvPr/>
        </p:nvGrpSpPr>
        <p:grpSpPr>
          <a:xfrm>
            <a:off x="5563891" y="1844016"/>
            <a:ext cx="1663700" cy="1051918"/>
            <a:chOff x="5563891" y="1844016"/>
            <a:chExt cx="1663700" cy="1051918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122E7A6-9BB2-4062-A91E-89A424203D64}"/>
                </a:ext>
              </a:extLst>
            </p:cNvPr>
            <p:cNvSpPr/>
            <p:nvPr/>
          </p:nvSpPr>
          <p:spPr>
            <a:xfrm>
              <a:off x="5620630" y="1844016"/>
              <a:ext cx="933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Drucker</a:t>
              </a:r>
              <a:endParaRPr lang="de-AT" b="1" dirty="0">
                <a:solidFill>
                  <a:srgbClr val="C00000"/>
                </a:solidFill>
              </a:endParaRPr>
            </a:p>
          </p:txBody>
        </p:sp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8D708571-BFDD-725D-40F8-8EBE9458208A}"/>
                </a:ext>
              </a:extLst>
            </p:cNvPr>
            <p:cNvSpPr/>
            <p:nvPr/>
          </p:nvSpPr>
          <p:spPr>
            <a:xfrm>
              <a:off x="5563891" y="2213348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C9674A1D-F8F6-DC70-5E24-DBDC7433C0DE}"/>
              </a:ext>
            </a:extLst>
          </p:cNvPr>
          <p:cNvGrpSpPr/>
          <p:nvPr/>
        </p:nvGrpSpPr>
        <p:grpSpPr>
          <a:xfrm>
            <a:off x="1233102" y="2213352"/>
            <a:ext cx="4176565" cy="682586"/>
            <a:chOff x="1233102" y="2213352"/>
            <a:chExt cx="4176565" cy="682586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361F4815-814D-0CBD-5EE4-B723B822865C}"/>
                </a:ext>
              </a:extLst>
            </p:cNvPr>
            <p:cNvSpPr/>
            <p:nvPr/>
          </p:nvSpPr>
          <p:spPr>
            <a:xfrm>
              <a:off x="3745967" y="2213352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D3514E4-162A-19EF-3349-DD5252F0700D}"/>
                </a:ext>
              </a:extLst>
            </p:cNvPr>
            <p:cNvSpPr/>
            <p:nvPr/>
          </p:nvSpPr>
          <p:spPr>
            <a:xfrm>
              <a:off x="1233102" y="2369975"/>
              <a:ext cx="1564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Informationen</a:t>
              </a:r>
              <a:endParaRPr lang="de-AT" b="1" dirty="0">
                <a:solidFill>
                  <a:srgbClr val="C00000"/>
                </a:solidFill>
              </a:endParaRPr>
            </a:p>
          </p:txBody>
        </p: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72A3711C-F795-D7BA-06D7-44845EA27222}"/>
                </a:ext>
              </a:extLst>
            </p:cNvPr>
            <p:cNvCxnSpPr>
              <a:cxnSpLocks/>
            </p:cNvCxnSpPr>
            <p:nvPr/>
          </p:nvCxnSpPr>
          <p:spPr>
            <a:xfrm>
              <a:off x="2788209" y="2592403"/>
              <a:ext cx="5742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A719AED0-0521-FB62-D001-4D85178B6CAF}"/>
              </a:ext>
            </a:extLst>
          </p:cNvPr>
          <p:cNvGrpSpPr/>
          <p:nvPr/>
        </p:nvGrpSpPr>
        <p:grpSpPr>
          <a:xfrm>
            <a:off x="1265083" y="3008010"/>
            <a:ext cx="4144586" cy="682586"/>
            <a:chOff x="1265083" y="3008010"/>
            <a:chExt cx="4144586" cy="682586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B10748A7-0C80-F0ED-A442-16A0F5318EB1}"/>
                </a:ext>
              </a:extLst>
            </p:cNvPr>
            <p:cNvSpPr/>
            <p:nvPr/>
          </p:nvSpPr>
          <p:spPr>
            <a:xfrm>
              <a:off x="3745969" y="3008010"/>
              <a:ext cx="1663700" cy="682586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0353D874-1F62-9461-E50A-D16AF07F5F67}"/>
                </a:ext>
              </a:extLst>
            </p:cNvPr>
            <p:cNvSpPr/>
            <p:nvPr/>
          </p:nvSpPr>
          <p:spPr>
            <a:xfrm>
              <a:off x="1265083" y="3026137"/>
              <a:ext cx="14853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00000"/>
                  </a:solidFill>
                </a:rPr>
                <a:t>Programme</a:t>
              </a:r>
              <a:br>
                <a:rPr lang="de-DE" b="1" dirty="0">
                  <a:solidFill>
                    <a:srgbClr val="C00000"/>
                  </a:solidFill>
                </a:rPr>
              </a:br>
              <a:r>
                <a:rPr lang="de-DE" b="1" dirty="0">
                  <a:solidFill>
                    <a:srgbClr val="C00000"/>
                  </a:solidFill>
                </a:rPr>
                <a:t>deinstallieren</a:t>
              </a:r>
              <a:endParaRPr lang="de-AT" b="1" dirty="0">
                <a:solidFill>
                  <a:srgbClr val="C00000"/>
                </a:solidFill>
              </a:endParaRPr>
            </a:p>
          </p:txBody>
        </p: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98DC1487-7132-3572-8BA6-3B9503B0CBAC}"/>
                </a:ext>
              </a:extLst>
            </p:cNvPr>
            <p:cNvCxnSpPr>
              <a:cxnSpLocks/>
            </p:cNvCxnSpPr>
            <p:nvPr/>
          </p:nvCxnSpPr>
          <p:spPr>
            <a:xfrm>
              <a:off x="2810854" y="3364360"/>
              <a:ext cx="5742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itel 58">
            <a:extLst>
              <a:ext uri="{FF2B5EF4-FFF2-40B4-BE49-F238E27FC236}">
                <a16:creationId xmlns:a16="http://schemas.microsoft.com/office/drawing/2014/main" id="{F3A41804-E16D-A171-A09D-6C74C6EE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8" y="143908"/>
            <a:ext cx="3101213" cy="1991916"/>
          </a:xfrm>
        </p:spPr>
        <p:txBody>
          <a:bodyPr>
            <a:normAutofit/>
          </a:bodyPr>
          <a:lstStyle/>
          <a:p>
            <a:r>
              <a:rPr lang="de-AT" sz="3600" dirty="0"/>
              <a:t>Einstellungen des Computers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C6D0262B-EDAD-E7F4-0F24-7FA88F099E37}"/>
              </a:ext>
            </a:extLst>
          </p:cNvPr>
          <p:cNvCxnSpPr>
            <a:cxnSpLocks/>
          </p:cNvCxnSpPr>
          <p:nvPr/>
        </p:nvCxnSpPr>
        <p:spPr>
          <a:xfrm flipV="1">
            <a:off x="2082266" y="4481274"/>
            <a:ext cx="1302809" cy="108006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7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E96C58-C045-48EF-8C3A-21DDBC7F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8" y="425450"/>
            <a:ext cx="4075584" cy="6134100"/>
          </a:xfrm>
          <a:prstGeom prst="rect">
            <a:avLst/>
          </a:prstGeom>
        </p:spPr>
      </p:pic>
      <p:sp>
        <p:nvSpPr>
          <p:cNvPr id="17" name="Abgerundetes Rechteck 22">
            <a:extLst>
              <a:ext uri="{FF2B5EF4-FFF2-40B4-BE49-F238E27FC236}">
                <a16:creationId xmlns:a16="http://schemas.microsoft.com/office/drawing/2014/main" id="{154FDD8D-A2B4-4227-BC45-AF2D87BD53DB}"/>
              </a:ext>
            </a:extLst>
          </p:cNvPr>
          <p:cNvSpPr/>
          <p:nvPr/>
        </p:nvSpPr>
        <p:spPr>
          <a:xfrm>
            <a:off x="2095747" y="2260169"/>
            <a:ext cx="1872097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1" name="Legende mit Linie 1 27">
            <a:extLst>
              <a:ext uri="{FF2B5EF4-FFF2-40B4-BE49-F238E27FC236}">
                <a16:creationId xmlns:a16="http://schemas.microsoft.com/office/drawing/2014/main" id="{D1D4692F-86D5-4714-9716-4AB799DF6575}"/>
              </a:ext>
            </a:extLst>
          </p:cNvPr>
          <p:cNvSpPr/>
          <p:nvPr/>
        </p:nvSpPr>
        <p:spPr>
          <a:xfrm>
            <a:off x="4907773" y="5050194"/>
            <a:ext cx="5216274" cy="648072"/>
          </a:xfrm>
          <a:prstGeom prst="borderCallout1">
            <a:avLst>
              <a:gd name="adj1" fmla="val 50105"/>
              <a:gd name="adj2" fmla="val -1548"/>
              <a:gd name="adj3" fmla="val 49981"/>
              <a:gd name="adj4" fmla="val -21353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Betriebssystem: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Windows 10 Pro</a:t>
            </a:r>
          </a:p>
        </p:txBody>
      </p:sp>
      <p:sp>
        <p:nvSpPr>
          <p:cNvPr id="22" name="Legende mit Linie 1 28">
            <a:extLst>
              <a:ext uri="{FF2B5EF4-FFF2-40B4-BE49-F238E27FC236}">
                <a16:creationId xmlns:a16="http://schemas.microsoft.com/office/drawing/2014/main" id="{5B030958-2668-4139-8568-D84B2CDEE48A}"/>
              </a:ext>
            </a:extLst>
          </p:cNvPr>
          <p:cNvSpPr/>
          <p:nvPr/>
        </p:nvSpPr>
        <p:spPr>
          <a:xfrm>
            <a:off x="4920344" y="2401520"/>
            <a:ext cx="5203703" cy="729030"/>
          </a:xfrm>
          <a:prstGeom prst="borderCallout1">
            <a:avLst>
              <a:gd name="adj1" fmla="val 52064"/>
              <a:gd name="adj2" fmla="val -4520"/>
              <a:gd name="adj3" fmla="val 34040"/>
              <a:gd name="adj4" fmla="val -23596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Prozessor: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AMD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Ryzen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5 PRO, 2,10 GHz</a:t>
            </a:r>
          </a:p>
        </p:txBody>
      </p:sp>
      <p:sp>
        <p:nvSpPr>
          <p:cNvPr id="23" name="Legende mit Linie 1 29">
            <a:extLst>
              <a:ext uri="{FF2B5EF4-FFF2-40B4-BE49-F238E27FC236}">
                <a16:creationId xmlns:a16="http://schemas.microsoft.com/office/drawing/2014/main" id="{330A05BD-C3ED-4922-8603-9714FE1DBABB}"/>
              </a:ext>
            </a:extLst>
          </p:cNvPr>
          <p:cNvSpPr/>
          <p:nvPr/>
        </p:nvSpPr>
        <p:spPr>
          <a:xfrm>
            <a:off x="4920345" y="3212976"/>
            <a:ext cx="5203702" cy="648072"/>
          </a:xfrm>
          <a:prstGeom prst="borderCallout1">
            <a:avLst>
              <a:gd name="adj1" fmla="val 35407"/>
              <a:gd name="adj2" fmla="val -4940"/>
              <a:gd name="adj3" fmla="val -55224"/>
              <a:gd name="adj4" fmla="val -23506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Arbeitsspeicher (RAM): 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16 GB</a:t>
            </a:r>
          </a:p>
        </p:txBody>
      </p:sp>
      <p:sp>
        <p:nvSpPr>
          <p:cNvPr id="24" name="Legende mit Linie 1 30">
            <a:extLst>
              <a:ext uri="{FF2B5EF4-FFF2-40B4-BE49-F238E27FC236}">
                <a16:creationId xmlns:a16="http://schemas.microsoft.com/office/drawing/2014/main" id="{70131D6A-9311-49C3-AFFB-73E8646E1B92}"/>
              </a:ext>
            </a:extLst>
          </p:cNvPr>
          <p:cNvSpPr/>
          <p:nvPr/>
        </p:nvSpPr>
        <p:spPr>
          <a:xfrm>
            <a:off x="4920345" y="1673025"/>
            <a:ext cx="5203702" cy="648072"/>
          </a:xfrm>
          <a:prstGeom prst="borderCallout1">
            <a:avLst>
              <a:gd name="adj1" fmla="val 42266"/>
              <a:gd name="adj2" fmla="val -3564"/>
              <a:gd name="adj3" fmla="val 92814"/>
              <a:gd name="adj4" fmla="val -23386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Gerätename: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Easy4Me</a:t>
            </a:r>
          </a:p>
        </p:txBody>
      </p:sp>
      <p:sp>
        <p:nvSpPr>
          <p:cNvPr id="25" name="Legende mit Linie 1 31">
            <a:extLst>
              <a:ext uri="{FF2B5EF4-FFF2-40B4-BE49-F238E27FC236}">
                <a16:creationId xmlns:a16="http://schemas.microsoft.com/office/drawing/2014/main" id="{E2D9BEFC-0F12-45DA-9095-E3960059FF40}"/>
              </a:ext>
            </a:extLst>
          </p:cNvPr>
          <p:cNvSpPr/>
          <p:nvPr/>
        </p:nvSpPr>
        <p:spPr>
          <a:xfrm>
            <a:off x="4924765" y="3947404"/>
            <a:ext cx="5199282" cy="648072"/>
          </a:xfrm>
          <a:prstGeom prst="borderCallout1">
            <a:avLst>
              <a:gd name="adj1" fmla="val 59903"/>
              <a:gd name="adj2" fmla="val -3628"/>
              <a:gd name="adj3" fmla="val -82279"/>
              <a:gd name="adj4" fmla="val -21925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Produkt-ID</a:t>
            </a:r>
          </a:p>
        </p:txBody>
      </p:sp>
      <p:sp>
        <p:nvSpPr>
          <p:cNvPr id="26" name="Abgerundetes Rechteck 22">
            <a:extLst>
              <a:ext uri="{FF2B5EF4-FFF2-40B4-BE49-F238E27FC236}">
                <a16:creationId xmlns:a16="http://schemas.microsoft.com/office/drawing/2014/main" id="{926DF46F-5354-4152-88D3-FA0A92204BFB}"/>
              </a:ext>
            </a:extLst>
          </p:cNvPr>
          <p:cNvSpPr/>
          <p:nvPr/>
        </p:nvSpPr>
        <p:spPr>
          <a:xfrm>
            <a:off x="2095747" y="2414829"/>
            <a:ext cx="1872098" cy="31478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Abgerundetes Rechteck 22">
            <a:extLst>
              <a:ext uri="{FF2B5EF4-FFF2-40B4-BE49-F238E27FC236}">
                <a16:creationId xmlns:a16="http://schemas.microsoft.com/office/drawing/2014/main" id="{4A15B6D9-56AE-417F-BB2B-36F60E71B221}"/>
              </a:ext>
            </a:extLst>
          </p:cNvPr>
          <p:cNvSpPr/>
          <p:nvPr/>
        </p:nvSpPr>
        <p:spPr>
          <a:xfrm>
            <a:off x="2095747" y="2757499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Abgerundetes Rechteck 22">
            <a:extLst>
              <a:ext uri="{FF2B5EF4-FFF2-40B4-BE49-F238E27FC236}">
                <a16:creationId xmlns:a16="http://schemas.microsoft.com/office/drawing/2014/main" id="{C55CE71C-51E4-42AA-8D28-6FD6BC3B51C7}"/>
              </a:ext>
            </a:extLst>
          </p:cNvPr>
          <p:cNvSpPr/>
          <p:nvPr/>
        </p:nvSpPr>
        <p:spPr>
          <a:xfrm>
            <a:off x="2095747" y="3230443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Abgerundetes Rechteck 22">
            <a:extLst>
              <a:ext uri="{FF2B5EF4-FFF2-40B4-BE49-F238E27FC236}">
                <a16:creationId xmlns:a16="http://schemas.microsoft.com/office/drawing/2014/main" id="{3A409033-FF19-4173-875C-630FDEBC4F43}"/>
              </a:ext>
            </a:extLst>
          </p:cNvPr>
          <p:cNvSpPr/>
          <p:nvPr/>
        </p:nvSpPr>
        <p:spPr>
          <a:xfrm>
            <a:off x="2095747" y="5281638"/>
            <a:ext cx="1872098" cy="19074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F633E63B-9109-31EA-878F-17A80C67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808" y="130727"/>
            <a:ext cx="5403615" cy="1325563"/>
          </a:xfrm>
        </p:spPr>
        <p:txBody>
          <a:bodyPr/>
          <a:lstStyle/>
          <a:p>
            <a:r>
              <a:rPr lang="de-AT" sz="4400" dirty="0"/>
              <a:t>Systeminformationen</a:t>
            </a:r>
            <a:endParaRPr lang="de-AT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5DDFB0C-3720-F91C-33DC-6A676DC4458F}"/>
              </a:ext>
            </a:extLst>
          </p:cNvPr>
          <p:cNvGrpSpPr/>
          <p:nvPr/>
        </p:nvGrpSpPr>
        <p:grpSpPr>
          <a:xfrm>
            <a:off x="9204409" y="633724"/>
            <a:ext cx="2140194" cy="1144388"/>
            <a:chOff x="9204409" y="633724"/>
            <a:chExt cx="2140194" cy="1144388"/>
          </a:xfrm>
        </p:grpSpPr>
        <p:sp>
          <p:nvSpPr>
            <p:cNvPr id="7" name="Plus 12">
              <a:extLst>
                <a:ext uri="{FF2B5EF4-FFF2-40B4-BE49-F238E27FC236}">
                  <a16:creationId xmlns:a16="http://schemas.microsoft.com/office/drawing/2014/main" id="{54A17AF5-5496-4648-8BAF-F8F2E6C9B8E0}"/>
                </a:ext>
              </a:extLst>
            </p:cNvPr>
            <p:cNvSpPr/>
            <p:nvPr/>
          </p:nvSpPr>
          <p:spPr>
            <a:xfrm rot="934887">
              <a:off x="10067141" y="1031863"/>
              <a:ext cx="388562" cy="441950"/>
            </a:xfrm>
            <a:prstGeom prst="mathPlus">
              <a:avLst>
                <a:gd name="adj1" fmla="val 20265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B810791-34F2-AAA5-68F3-85C76BDAE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887">
              <a:off x="10514345" y="999008"/>
              <a:ext cx="830258" cy="779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8E2D31F-43D8-2F16-2F78-FBB36C307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4887">
              <a:off x="9204409" y="633724"/>
              <a:ext cx="830258" cy="779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55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>
            <a:extLst>
              <a:ext uri="{FF2B5EF4-FFF2-40B4-BE49-F238E27FC236}">
                <a16:creationId xmlns:a16="http://schemas.microsoft.com/office/drawing/2014/main" id="{B448E4BB-4B73-CDEF-A3D3-92CC26DB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4460"/>
          </a:xfrm>
        </p:spPr>
        <p:txBody>
          <a:bodyPr>
            <a:noAutofit/>
          </a:bodyPr>
          <a:lstStyle/>
          <a:p>
            <a:r>
              <a:rPr lang="de-AT" sz="3600" dirty="0"/>
              <a:t>Standarddrucker festlegen und Druckaufträge verwalten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F02A3877-A25F-A32D-6D31-6E6EECE7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0" y="1266835"/>
            <a:ext cx="6186133" cy="4502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AF563CA-90BF-66F5-8763-1D69C109A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29" y="1135901"/>
            <a:ext cx="2826886" cy="1935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AD80DE0-953A-393F-9E6C-53953A815AD7}"/>
              </a:ext>
            </a:extLst>
          </p:cNvPr>
          <p:cNvSpPr/>
          <p:nvPr/>
        </p:nvSpPr>
        <p:spPr>
          <a:xfrm>
            <a:off x="5179707" y="4269014"/>
            <a:ext cx="651408" cy="19231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20164C8A-D23D-83C8-0CED-204BA8E59BC6}"/>
              </a:ext>
            </a:extLst>
          </p:cNvPr>
          <p:cNvSpPr/>
          <p:nvPr/>
        </p:nvSpPr>
        <p:spPr>
          <a:xfrm>
            <a:off x="7742343" y="2255414"/>
            <a:ext cx="803304" cy="34645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718BF742-653F-ABD9-C50E-354BC27300F4}"/>
              </a:ext>
            </a:extLst>
          </p:cNvPr>
          <p:cNvSpPr/>
          <p:nvPr/>
        </p:nvSpPr>
        <p:spPr>
          <a:xfrm>
            <a:off x="3858987" y="4269015"/>
            <a:ext cx="1186543" cy="19231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36" name="Verbinder: gekrümmt 35">
            <a:extLst>
              <a:ext uri="{FF2B5EF4-FFF2-40B4-BE49-F238E27FC236}">
                <a16:creationId xmlns:a16="http://schemas.microsoft.com/office/drawing/2014/main" id="{1D66C2F2-D76E-8911-58DA-BCFA2CAA7732}"/>
              </a:ext>
            </a:extLst>
          </p:cNvPr>
          <p:cNvCxnSpPr>
            <a:stCxn id="34" idx="2"/>
          </p:cNvCxnSpPr>
          <p:nvPr/>
        </p:nvCxnSpPr>
        <p:spPr>
          <a:xfrm rot="16200000" flipH="1">
            <a:off x="5715183" y="3198405"/>
            <a:ext cx="345802" cy="2871651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krümmt 37">
            <a:extLst>
              <a:ext uri="{FF2B5EF4-FFF2-40B4-BE49-F238E27FC236}">
                <a16:creationId xmlns:a16="http://schemas.microsoft.com/office/drawing/2014/main" id="{096A851A-6E09-BA0A-C816-F56095C2BD81}"/>
              </a:ext>
            </a:extLst>
          </p:cNvPr>
          <p:cNvCxnSpPr>
            <a:cxnSpLocks/>
            <a:stCxn id="28" idx="0"/>
          </p:cNvCxnSpPr>
          <p:nvPr/>
        </p:nvCxnSpPr>
        <p:spPr>
          <a:xfrm rot="5400000" flipH="1" flipV="1">
            <a:off x="5724662" y="2251333"/>
            <a:ext cx="1798430" cy="2236932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20438C2E-AE40-A34D-D2F5-2C2EA43F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7" y="3869494"/>
            <a:ext cx="3495879" cy="18999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1BAB8AE0-40DD-A47E-7268-CBB6B97C8B7E}"/>
              </a:ext>
            </a:extLst>
          </p:cNvPr>
          <p:cNvSpPr txBox="1"/>
          <p:nvPr/>
        </p:nvSpPr>
        <p:spPr>
          <a:xfrm>
            <a:off x="7323909" y="3429000"/>
            <a:ext cx="473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Druckaufträge können abgebrochen werden!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B0E0660-8270-9DDD-6A31-B1F20CD5DC33}"/>
              </a:ext>
            </a:extLst>
          </p:cNvPr>
          <p:cNvSpPr txBox="1"/>
          <p:nvPr/>
        </p:nvSpPr>
        <p:spPr>
          <a:xfrm>
            <a:off x="9301564" y="1226389"/>
            <a:ext cx="2389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Der Standarddrucker wird standardmäßig von allen Programmen verwendet!</a:t>
            </a: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01A5AF3F-4681-9B79-92FE-A81E2BF4F89C}"/>
              </a:ext>
            </a:extLst>
          </p:cNvPr>
          <p:cNvSpPr/>
          <p:nvPr/>
        </p:nvSpPr>
        <p:spPr>
          <a:xfrm>
            <a:off x="7574556" y="5343071"/>
            <a:ext cx="1727008" cy="17961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40AB6E5-A4A3-DC49-BBCC-AC2413E60DE3}"/>
              </a:ext>
            </a:extLst>
          </p:cNvPr>
          <p:cNvSpPr txBox="1"/>
          <p:nvPr/>
        </p:nvSpPr>
        <p:spPr>
          <a:xfrm>
            <a:off x="3998976" y="5961742"/>
            <a:ext cx="672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Kein Häkchen, wenn man den Standarddrucker selber bestimmen will!</a:t>
            </a:r>
          </a:p>
        </p:txBody>
      </p: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5DE0360C-CBB1-0C58-C99B-BEB2007356B3}"/>
              </a:ext>
            </a:extLst>
          </p:cNvPr>
          <p:cNvSpPr/>
          <p:nvPr/>
        </p:nvSpPr>
        <p:spPr>
          <a:xfrm>
            <a:off x="3464728" y="5077476"/>
            <a:ext cx="272385" cy="260958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54" name="Verbinder: gekrümmt 53">
            <a:extLst>
              <a:ext uri="{FF2B5EF4-FFF2-40B4-BE49-F238E27FC236}">
                <a16:creationId xmlns:a16="http://schemas.microsoft.com/office/drawing/2014/main" id="{5D72B855-DAE5-E14B-9CAB-A2FCEB3AE9D1}"/>
              </a:ext>
            </a:extLst>
          </p:cNvPr>
          <p:cNvCxnSpPr>
            <a:cxnSpLocks/>
            <a:stCxn id="52" idx="2"/>
            <a:endCxn id="51" idx="1"/>
          </p:cNvCxnSpPr>
          <p:nvPr/>
        </p:nvCxnSpPr>
        <p:spPr>
          <a:xfrm rot="16200000" flipH="1">
            <a:off x="3395961" y="5543393"/>
            <a:ext cx="807974" cy="398055"/>
          </a:xfrm>
          <a:prstGeom prst="curvedConnector2">
            <a:avLst/>
          </a:prstGeom>
          <a:ln w="19050">
            <a:solidFill>
              <a:srgbClr val="C00000"/>
            </a:solidFill>
            <a:headEnd type="none" w="med" len="med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72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 animBg="1"/>
      <p:bldP spid="41" grpId="0"/>
      <p:bldP spid="43" grpId="0"/>
      <p:bldP spid="47" grpId="0" animBg="1"/>
      <p:bldP spid="51" grpId="0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FF7C1E4-6222-FAA5-5148-D63A5B58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400" dirty="0"/>
              <a:t>Programme deinstallieren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71ECB2-A818-A9EE-86F8-5BF3A5C5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0" y="1403793"/>
            <a:ext cx="8692897" cy="5149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CEC49A9-B660-610C-15FF-6F1AC891C046}"/>
              </a:ext>
            </a:extLst>
          </p:cNvPr>
          <p:cNvSpPr/>
          <p:nvPr/>
        </p:nvSpPr>
        <p:spPr>
          <a:xfrm>
            <a:off x="915580" y="2011509"/>
            <a:ext cx="1946890" cy="34645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A6DF42F-53BA-F517-15A4-555847DF4D98}"/>
              </a:ext>
            </a:extLst>
          </p:cNvPr>
          <p:cNvSpPr/>
          <p:nvPr/>
        </p:nvSpPr>
        <p:spPr>
          <a:xfrm>
            <a:off x="7786274" y="5699384"/>
            <a:ext cx="1219839" cy="40892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76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2CEB912-2A53-3C6D-E4FE-4A8ABC2F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93" y="231250"/>
            <a:ext cx="6365620" cy="3798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E3F76C-9BCB-4FFB-9129-EBE78AE20D32}"/>
              </a:ext>
            </a:extLst>
          </p:cNvPr>
          <p:cNvSpPr/>
          <p:nvPr/>
        </p:nvSpPr>
        <p:spPr>
          <a:xfrm>
            <a:off x="4264693" y="4197065"/>
            <a:ext cx="6365620" cy="646331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 Taskmanager kann die Beendigung eines Programms erzwungen werden.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FE1EBC-6D51-472C-8ECD-84301EEB0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50033"/>
            <a:ext cx="2029698" cy="353277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F5B99FF-F45B-4151-AE19-ABDD0A2874A3}"/>
              </a:ext>
            </a:extLst>
          </p:cNvPr>
          <p:cNvSpPr/>
          <p:nvPr/>
        </p:nvSpPr>
        <p:spPr>
          <a:xfrm>
            <a:off x="883907" y="2563288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0167842-C9F6-4F20-B373-9D5AC620106A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2152753" y="1530415"/>
            <a:ext cx="2035805" cy="1211167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DFB9DF9F-8A48-4C1C-994E-85F82704806A}"/>
              </a:ext>
            </a:extLst>
          </p:cNvPr>
          <p:cNvSpPr/>
          <p:nvPr/>
        </p:nvSpPr>
        <p:spPr>
          <a:xfrm>
            <a:off x="4188558" y="1352120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78833D5-AADE-43A9-B9D5-98B800C289A2}"/>
              </a:ext>
            </a:extLst>
          </p:cNvPr>
          <p:cNvSpPr/>
          <p:nvPr/>
        </p:nvSpPr>
        <p:spPr>
          <a:xfrm>
            <a:off x="9537123" y="3594453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25183CC-D445-4488-8C57-EB8F6488E3AD}"/>
              </a:ext>
            </a:extLst>
          </p:cNvPr>
          <p:cNvSpPr txBox="1"/>
          <p:nvPr/>
        </p:nvSpPr>
        <p:spPr>
          <a:xfrm>
            <a:off x="4264693" y="5010440"/>
            <a:ext cx="4465301" cy="1200329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Taskmanager starten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Strg +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Umschalt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+ 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Esc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Rechtsklick auf die Taskleiste (</a:t>
            </a:r>
            <a:r>
              <a:rPr lang="de-AT" dirty="0" err="1">
                <a:solidFill>
                  <a:schemeClr val="accent1">
                    <a:lumMod val="75000"/>
                  </a:schemeClr>
                </a:solidFill>
              </a:rPr>
              <a:t>Win</a:t>
            </a:r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 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Strg + Alt +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Entf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1041AB0-9DEE-450E-0458-6D4DD142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365"/>
          </a:xfrm>
        </p:spPr>
        <p:txBody>
          <a:bodyPr/>
          <a:lstStyle/>
          <a:p>
            <a:r>
              <a:rPr lang="de-AT" sz="4400" dirty="0"/>
              <a:t>Taskmanager</a:t>
            </a:r>
            <a:endParaRPr lang="de-AT" dirty="0"/>
          </a:p>
        </p:txBody>
      </p:sp>
      <p:cxnSp>
        <p:nvCxnSpPr>
          <p:cNvPr id="15" name="Verbinder: gekrümmt 14">
            <a:extLst>
              <a:ext uri="{FF2B5EF4-FFF2-40B4-BE49-F238E27FC236}">
                <a16:creationId xmlns:a16="http://schemas.microsoft.com/office/drawing/2014/main" id="{1CE407B5-5188-FFC4-D100-D33208ACF040}"/>
              </a:ext>
            </a:extLst>
          </p:cNvPr>
          <p:cNvCxnSpPr>
            <a:stCxn id="9" idx="6"/>
            <a:endCxn id="10" idx="2"/>
          </p:cNvCxnSpPr>
          <p:nvPr/>
        </p:nvCxnSpPr>
        <p:spPr>
          <a:xfrm>
            <a:off x="5457404" y="1530415"/>
            <a:ext cx="4079719" cy="2242333"/>
          </a:xfrm>
          <a:prstGeom prst="curvedConnector3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1ADC63AF-0960-95DB-D11B-34574CE7F5B6}"/>
              </a:ext>
            </a:extLst>
          </p:cNvPr>
          <p:cNvSpPr/>
          <p:nvPr/>
        </p:nvSpPr>
        <p:spPr>
          <a:xfrm>
            <a:off x="838200" y="5305127"/>
            <a:ext cx="1268846" cy="356589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881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FFC6844-C8FB-40FF-A975-5256F2CDE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08" y="1896500"/>
            <a:ext cx="5479461" cy="3763288"/>
          </a:xfrm>
          <a:prstGeom prst="rect">
            <a:avLst/>
          </a:prstGeom>
          <a:effectLst/>
        </p:spPr>
      </p:pic>
      <p:sp>
        <p:nvSpPr>
          <p:cNvPr id="4" name="Legende mit Linie 1 4">
            <a:extLst>
              <a:ext uri="{FF2B5EF4-FFF2-40B4-BE49-F238E27FC236}">
                <a16:creationId xmlns:a16="http://schemas.microsoft.com/office/drawing/2014/main" id="{F5FEA690-2829-4788-9EA8-C54E56144E63}"/>
              </a:ext>
            </a:extLst>
          </p:cNvPr>
          <p:cNvSpPr/>
          <p:nvPr/>
        </p:nvSpPr>
        <p:spPr>
          <a:xfrm>
            <a:off x="7947234" y="1393388"/>
            <a:ext cx="1693721" cy="471742"/>
          </a:xfrm>
          <a:prstGeom prst="borderCallout1">
            <a:avLst>
              <a:gd name="adj1" fmla="val 84201"/>
              <a:gd name="adj2" fmla="val -5178"/>
              <a:gd name="adj3" fmla="val 420944"/>
              <a:gd name="adj4" fmla="val -212611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Ordner</a:t>
            </a:r>
          </a:p>
        </p:txBody>
      </p:sp>
      <p:sp>
        <p:nvSpPr>
          <p:cNvPr id="5" name="Legende mit Linie 1 5">
            <a:extLst>
              <a:ext uri="{FF2B5EF4-FFF2-40B4-BE49-F238E27FC236}">
                <a16:creationId xmlns:a16="http://schemas.microsoft.com/office/drawing/2014/main" id="{FD567CE2-DD78-43E2-8013-B28A7CB89270}"/>
              </a:ext>
            </a:extLst>
          </p:cNvPr>
          <p:cNvSpPr/>
          <p:nvPr/>
        </p:nvSpPr>
        <p:spPr>
          <a:xfrm>
            <a:off x="7913978" y="2037114"/>
            <a:ext cx="1693721" cy="448008"/>
          </a:xfrm>
          <a:prstGeom prst="borderCallout1">
            <a:avLst>
              <a:gd name="adj1" fmla="val 18750"/>
              <a:gd name="adj2" fmla="val -8333"/>
              <a:gd name="adj3" fmla="val 263753"/>
              <a:gd name="adj4" fmla="val -155214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PowerPoint Datei</a:t>
            </a:r>
          </a:p>
        </p:txBody>
      </p:sp>
      <p:sp>
        <p:nvSpPr>
          <p:cNvPr id="6" name="Legende mit Linie 1 6">
            <a:extLst>
              <a:ext uri="{FF2B5EF4-FFF2-40B4-BE49-F238E27FC236}">
                <a16:creationId xmlns:a16="http://schemas.microsoft.com/office/drawing/2014/main" id="{F273B7D7-EE8F-45E3-BD7A-93AC55BF18F8}"/>
              </a:ext>
            </a:extLst>
          </p:cNvPr>
          <p:cNvSpPr/>
          <p:nvPr/>
        </p:nvSpPr>
        <p:spPr>
          <a:xfrm>
            <a:off x="7908585" y="2636912"/>
            <a:ext cx="1699115" cy="460069"/>
          </a:xfrm>
          <a:prstGeom prst="borderCallout1">
            <a:avLst>
              <a:gd name="adj1" fmla="val 18750"/>
              <a:gd name="adj2" fmla="val -8333"/>
              <a:gd name="adj3" fmla="val 99945"/>
              <a:gd name="adj4" fmla="val -60442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Access Datenbank</a:t>
            </a:r>
          </a:p>
        </p:txBody>
      </p:sp>
      <p:sp>
        <p:nvSpPr>
          <p:cNvPr id="7" name="Legende mit Linie 1 7">
            <a:extLst>
              <a:ext uri="{FF2B5EF4-FFF2-40B4-BE49-F238E27FC236}">
                <a16:creationId xmlns:a16="http://schemas.microsoft.com/office/drawing/2014/main" id="{DA299439-2CAD-4C7F-A8F5-91FD30EAF37C}"/>
              </a:ext>
            </a:extLst>
          </p:cNvPr>
          <p:cNvSpPr/>
          <p:nvPr/>
        </p:nvSpPr>
        <p:spPr>
          <a:xfrm>
            <a:off x="1542805" y="5996938"/>
            <a:ext cx="1872208" cy="458094"/>
          </a:xfrm>
          <a:prstGeom prst="borderCallout1">
            <a:avLst>
              <a:gd name="adj1" fmla="val -13263"/>
              <a:gd name="adj2" fmla="val 58038"/>
              <a:gd name="adj3" fmla="val -300267"/>
              <a:gd name="adj4" fmla="val 132807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Excel Arbeitsmappe</a:t>
            </a:r>
          </a:p>
        </p:txBody>
      </p:sp>
      <p:sp>
        <p:nvSpPr>
          <p:cNvPr id="8" name="Legende mit Linie 1 9">
            <a:extLst>
              <a:ext uri="{FF2B5EF4-FFF2-40B4-BE49-F238E27FC236}">
                <a16:creationId xmlns:a16="http://schemas.microsoft.com/office/drawing/2014/main" id="{630A4F66-8A35-4AF6-BFDA-66F188180991}"/>
              </a:ext>
            </a:extLst>
          </p:cNvPr>
          <p:cNvSpPr/>
          <p:nvPr/>
        </p:nvSpPr>
        <p:spPr>
          <a:xfrm>
            <a:off x="3567413" y="5996938"/>
            <a:ext cx="1010999" cy="458094"/>
          </a:xfrm>
          <a:prstGeom prst="borderCallout1">
            <a:avLst>
              <a:gd name="adj1" fmla="val -13263"/>
              <a:gd name="adj2" fmla="val 58038"/>
              <a:gd name="adj3" fmla="val -106205"/>
              <a:gd name="adj4" fmla="val 65212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Textdatei</a:t>
            </a:r>
          </a:p>
        </p:txBody>
      </p:sp>
      <p:sp>
        <p:nvSpPr>
          <p:cNvPr id="9" name="Legende mit Linie 1 10">
            <a:extLst>
              <a:ext uri="{FF2B5EF4-FFF2-40B4-BE49-F238E27FC236}">
                <a16:creationId xmlns:a16="http://schemas.microsoft.com/office/drawing/2014/main" id="{2B678232-F446-441E-B73B-9B3D3CEDCB4C}"/>
              </a:ext>
            </a:extLst>
          </p:cNvPr>
          <p:cNvSpPr/>
          <p:nvPr/>
        </p:nvSpPr>
        <p:spPr>
          <a:xfrm>
            <a:off x="4783165" y="5999049"/>
            <a:ext cx="1224136" cy="458094"/>
          </a:xfrm>
          <a:prstGeom prst="borderCallout1">
            <a:avLst>
              <a:gd name="adj1" fmla="val -13263"/>
              <a:gd name="adj2" fmla="val 58038"/>
              <a:gd name="adj3" fmla="val -116872"/>
              <a:gd name="adj4" fmla="val 32957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Anwendung</a:t>
            </a:r>
          </a:p>
        </p:txBody>
      </p:sp>
      <p:sp>
        <p:nvSpPr>
          <p:cNvPr id="10" name="Legende mit Linie 1 11">
            <a:extLst>
              <a:ext uri="{FF2B5EF4-FFF2-40B4-BE49-F238E27FC236}">
                <a16:creationId xmlns:a16="http://schemas.microsoft.com/office/drawing/2014/main" id="{04F47FDD-65A9-48A3-96D9-1B326D8F1C8D}"/>
              </a:ext>
            </a:extLst>
          </p:cNvPr>
          <p:cNvSpPr/>
          <p:nvPr/>
        </p:nvSpPr>
        <p:spPr>
          <a:xfrm>
            <a:off x="6168256" y="5996938"/>
            <a:ext cx="1224136" cy="458094"/>
          </a:xfrm>
          <a:prstGeom prst="borderCallout1">
            <a:avLst>
              <a:gd name="adj1" fmla="val -15855"/>
              <a:gd name="adj2" fmla="val 45427"/>
              <a:gd name="adj3" fmla="val -145818"/>
              <a:gd name="adj4" fmla="val -16944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Word Dokument</a:t>
            </a:r>
          </a:p>
        </p:txBody>
      </p:sp>
      <p:sp>
        <p:nvSpPr>
          <p:cNvPr id="11" name="Legende mit Linie 1 12">
            <a:extLst>
              <a:ext uri="{FF2B5EF4-FFF2-40B4-BE49-F238E27FC236}">
                <a16:creationId xmlns:a16="http://schemas.microsoft.com/office/drawing/2014/main" id="{36A0552A-2444-46AB-A3FA-CFB2140539FC}"/>
              </a:ext>
            </a:extLst>
          </p:cNvPr>
          <p:cNvSpPr/>
          <p:nvPr/>
        </p:nvSpPr>
        <p:spPr>
          <a:xfrm>
            <a:off x="7581696" y="6001160"/>
            <a:ext cx="1224136" cy="458094"/>
          </a:xfrm>
          <a:prstGeom prst="borderCallout1">
            <a:avLst>
              <a:gd name="adj1" fmla="val -14559"/>
              <a:gd name="adj2" fmla="val 46882"/>
              <a:gd name="adj3" fmla="val -149327"/>
              <a:gd name="adj4" fmla="val -46781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PDF Dokument</a:t>
            </a:r>
          </a:p>
        </p:txBody>
      </p:sp>
      <p:sp>
        <p:nvSpPr>
          <p:cNvPr id="12" name="Legende mit Linie 1 13">
            <a:extLst>
              <a:ext uri="{FF2B5EF4-FFF2-40B4-BE49-F238E27FC236}">
                <a16:creationId xmlns:a16="http://schemas.microsoft.com/office/drawing/2014/main" id="{971892F3-55D3-4A94-ABC8-4932830E7C59}"/>
              </a:ext>
            </a:extLst>
          </p:cNvPr>
          <p:cNvSpPr/>
          <p:nvPr/>
        </p:nvSpPr>
        <p:spPr>
          <a:xfrm>
            <a:off x="7908584" y="4941293"/>
            <a:ext cx="1699115" cy="460069"/>
          </a:xfrm>
          <a:prstGeom prst="borderCallout1">
            <a:avLst>
              <a:gd name="adj1" fmla="val 18750"/>
              <a:gd name="adj2" fmla="val -8333"/>
              <a:gd name="adj3" fmla="val -86077"/>
              <a:gd name="adj4" fmla="val -103055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Bilder (JPG, PNG)</a:t>
            </a:r>
          </a:p>
        </p:txBody>
      </p:sp>
      <p:sp>
        <p:nvSpPr>
          <p:cNvPr id="13" name="Legende mit Linie 1 14">
            <a:extLst>
              <a:ext uri="{FF2B5EF4-FFF2-40B4-BE49-F238E27FC236}">
                <a16:creationId xmlns:a16="http://schemas.microsoft.com/office/drawing/2014/main" id="{F78A3D9A-99DE-458F-86C9-0DB982D4D4C2}"/>
              </a:ext>
            </a:extLst>
          </p:cNvPr>
          <p:cNvSpPr/>
          <p:nvPr/>
        </p:nvSpPr>
        <p:spPr>
          <a:xfrm>
            <a:off x="7908585" y="4294828"/>
            <a:ext cx="2112116" cy="460069"/>
          </a:xfrm>
          <a:prstGeom prst="borderCallout1">
            <a:avLst>
              <a:gd name="adj1" fmla="val 47143"/>
              <a:gd name="adj2" fmla="val -5400"/>
              <a:gd name="adj3" fmla="val 1564"/>
              <a:gd name="adj4" fmla="val -41275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Verknüpfungen erkennt man am Pfeil!</a:t>
            </a:r>
          </a:p>
        </p:txBody>
      </p:sp>
      <p:sp>
        <p:nvSpPr>
          <p:cNvPr id="14" name="Abgerundetes Rechteck 15">
            <a:extLst>
              <a:ext uri="{FF2B5EF4-FFF2-40B4-BE49-F238E27FC236}">
                <a16:creationId xmlns:a16="http://schemas.microsoft.com/office/drawing/2014/main" id="{24A1EC86-190C-4FEA-8E59-C531B4D2D7C2}"/>
              </a:ext>
            </a:extLst>
          </p:cNvPr>
          <p:cNvSpPr/>
          <p:nvPr/>
        </p:nvSpPr>
        <p:spPr>
          <a:xfrm>
            <a:off x="4578412" y="3889069"/>
            <a:ext cx="1589844" cy="851191"/>
          </a:xfrm>
          <a:prstGeom prst="roundRect">
            <a:avLst/>
          </a:prstGeom>
          <a:noFill/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20DEC05-7F75-46F0-9675-A8A56C1B8528}"/>
              </a:ext>
            </a:extLst>
          </p:cNvPr>
          <p:cNvSpPr/>
          <p:nvPr/>
        </p:nvSpPr>
        <p:spPr>
          <a:xfrm>
            <a:off x="5000812" y="2369127"/>
            <a:ext cx="1006489" cy="11599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Legende mit Linie 1 4">
            <a:extLst>
              <a:ext uri="{FF2B5EF4-FFF2-40B4-BE49-F238E27FC236}">
                <a16:creationId xmlns:a16="http://schemas.microsoft.com/office/drawing/2014/main" id="{BD3D41BC-D936-4037-BBE8-25EF554D0394}"/>
              </a:ext>
            </a:extLst>
          </p:cNvPr>
          <p:cNvSpPr/>
          <p:nvPr/>
        </p:nvSpPr>
        <p:spPr>
          <a:xfrm>
            <a:off x="3840206" y="1257103"/>
            <a:ext cx="3066255" cy="608027"/>
          </a:xfrm>
          <a:prstGeom prst="borderCallout1">
            <a:avLst>
              <a:gd name="adj1" fmla="val 101822"/>
              <a:gd name="adj2" fmla="val 44953"/>
              <a:gd name="adj3" fmla="val 180137"/>
              <a:gd name="adj4" fmla="val 40880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Dateinamenerweiterungen</a:t>
            </a:r>
            <a:b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wie </a:t>
            </a:r>
            <a:r>
              <a:rPr lang="de-AT" sz="1400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jpg</a:t>
            </a:r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exe usw. werden angezeigt!</a:t>
            </a:r>
          </a:p>
        </p:txBody>
      </p:sp>
      <p:sp>
        <p:nvSpPr>
          <p:cNvPr id="17" name="Legende mit Linie 1 6">
            <a:extLst>
              <a:ext uri="{FF2B5EF4-FFF2-40B4-BE49-F238E27FC236}">
                <a16:creationId xmlns:a16="http://schemas.microsoft.com/office/drawing/2014/main" id="{5763F1F2-1BD3-49B9-A378-B421A4675CED}"/>
              </a:ext>
            </a:extLst>
          </p:cNvPr>
          <p:cNvSpPr/>
          <p:nvPr/>
        </p:nvSpPr>
        <p:spPr>
          <a:xfrm>
            <a:off x="7912524" y="3620914"/>
            <a:ext cx="2603076" cy="460069"/>
          </a:xfrm>
          <a:prstGeom prst="borderCallout1">
            <a:avLst>
              <a:gd name="adj1" fmla="val 80698"/>
              <a:gd name="adj2" fmla="val -5240"/>
              <a:gd name="adj3" fmla="val 19605"/>
              <a:gd name="adj4" fmla="val -71382"/>
            </a:avLst>
          </a:prstGeom>
          <a:solidFill>
            <a:schemeClr val="bg1"/>
          </a:solidFill>
          <a:ln w="25400">
            <a:solidFill>
              <a:srgbClr val="CC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Libre Office Writer Dokument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B370FF11-2C3A-E9F3-D6E4-F4AE1765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002"/>
          </a:xfrm>
        </p:spPr>
        <p:txBody>
          <a:bodyPr>
            <a:normAutofit fontScale="90000"/>
          </a:bodyPr>
          <a:lstStyle/>
          <a:p>
            <a:r>
              <a:rPr lang="de-AT" dirty="0"/>
              <a:t>Darstellung von Dateien und Ordnern</a:t>
            </a:r>
          </a:p>
        </p:txBody>
      </p:sp>
    </p:spTree>
    <p:extLst>
      <p:ext uri="{BB962C8B-B14F-4D97-AF65-F5344CB8AC3E}">
        <p14:creationId xmlns:p14="http://schemas.microsoft.com/office/powerpoint/2010/main" val="3341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E3915C1-F7F7-4DC4-8461-7EE3761ECE34}"/>
              </a:ext>
            </a:extLst>
          </p:cNvPr>
          <p:cNvSpPr txBox="1">
            <a:spLocks/>
          </p:cNvSpPr>
          <p:nvPr/>
        </p:nvSpPr>
        <p:spPr>
          <a:xfrm>
            <a:off x="1307915" y="2177914"/>
            <a:ext cx="5544616" cy="274824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Laufwerke mit Ordnern</a:t>
            </a:r>
          </a:p>
          <a:p>
            <a:r>
              <a:rPr lang="de-AT" dirty="0"/>
              <a:t>Dateien sind in Ordnern gespeichert</a:t>
            </a:r>
          </a:p>
          <a:p>
            <a:r>
              <a:rPr lang="de-AT" dirty="0"/>
              <a:t>Hierarchische Struktur</a:t>
            </a:r>
          </a:p>
          <a:p>
            <a:pPr lvl="1"/>
            <a:r>
              <a:rPr lang="de-AT" dirty="0"/>
              <a:t>übergeordnete Ordner </a:t>
            </a:r>
            <a:r>
              <a:rPr lang="de-AT" dirty="0">
                <a:solidFill>
                  <a:srgbClr val="663300"/>
                </a:solidFill>
              </a:rPr>
              <a:t>(Wurzel links)</a:t>
            </a:r>
          </a:p>
          <a:p>
            <a:pPr lvl="1"/>
            <a:r>
              <a:rPr lang="de-AT" dirty="0"/>
              <a:t>untergeordnete Ordner </a:t>
            </a:r>
            <a:r>
              <a:rPr lang="de-AT" dirty="0">
                <a:solidFill>
                  <a:schemeClr val="accent4">
                    <a:lumMod val="50000"/>
                  </a:schemeClr>
                </a:solidFill>
              </a:rPr>
              <a:t>(Äste rechts)</a:t>
            </a:r>
          </a:p>
          <a:p>
            <a:pPr lvl="1"/>
            <a:r>
              <a:rPr lang="de-AT" dirty="0"/>
              <a:t>Dateien in Ordnern </a:t>
            </a:r>
            <a:r>
              <a:rPr lang="de-AT" sz="1800" dirty="0">
                <a:solidFill>
                  <a:schemeClr val="accent4">
                    <a:lumMod val="75000"/>
                  </a:schemeClr>
                </a:solidFill>
              </a:rPr>
              <a:t>(Blätter)</a:t>
            </a:r>
            <a:endParaRPr lang="de-AT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35457A-07F4-414A-832C-AD887D8E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71" y="1757804"/>
            <a:ext cx="2337998" cy="43338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 descr="C:\Users\user\AppData\Local\Microsoft\Windows\Temporary Internet Files\Content.IE5\4CFA4XUQ\MC900331821[1].wmf">
            <a:extLst>
              <a:ext uri="{FF2B5EF4-FFF2-40B4-BE49-F238E27FC236}">
                <a16:creationId xmlns:a16="http://schemas.microsoft.com/office/drawing/2014/main" id="{06770EC6-9982-46C5-810D-6350E539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6568" y="4874420"/>
            <a:ext cx="1368153" cy="17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C45101-6CDD-4841-A16A-16C1C798B979}"/>
              </a:ext>
            </a:extLst>
          </p:cNvPr>
          <p:cNvSpPr txBox="1"/>
          <p:nvPr/>
        </p:nvSpPr>
        <p:spPr>
          <a:xfrm>
            <a:off x="1667955" y="5566579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</a:t>
            </a:r>
            <a:r>
              <a:rPr lang="de-AT" dirty="0">
                <a:sym typeface="Wingdings"/>
              </a:rPr>
              <a:t> </a:t>
            </a:r>
            <a:r>
              <a:rPr lang="de-AT" sz="2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Baumstruktur</a:t>
            </a:r>
            <a:endParaRPr lang="de-AT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693C051-072F-6963-EB8D-2AD1CCA2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Hierarchische Strukturen von Ordnern</a:t>
            </a:r>
          </a:p>
        </p:txBody>
      </p:sp>
    </p:spTree>
    <p:extLst>
      <p:ext uri="{BB962C8B-B14F-4D97-AF65-F5344CB8AC3E}">
        <p14:creationId xmlns:p14="http://schemas.microsoft.com/office/powerpoint/2010/main" val="19295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3">
            <a:extLst>
              <a:ext uri="{FF2B5EF4-FFF2-40B4-BE49-F238E27FC236}">
                <a16:creationId xmlns:a16="http://schemas.microsoft.com/office/drawing/2014/main" id="{F0CB947E-0E7B-49D4-B473-38E509D45F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371809"/>
              </p:ext>
            </p:extLst>
          </p:nvPr>
        </p:nvGraphicFramePr>
        <p:xfrm>
          <a:off x="1048347" y="2802260"/>
          <a:ext cx="8229600" cy="324036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0090"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KB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(Kilobyte)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1024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MB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(Megabyte)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Kilobyte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20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1. Mio.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de-AT" sz="2000" b="1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GB</a:t>
                      </a:r>
                      <a:r>
                        <a:rPr lang="de-AT" sz="2000" kern="12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(Gigabyte)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Megabyte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30 </a:t>
                      </a: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 Mrd.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TB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(Terabyte)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Gigabyte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de-AT" sz="2000" baseline="30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40 </a:t>
                      </a:r>
                      <a:r>
                        <a:rPr lang="de-AT" sz="2000" noProof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1. Bill. Zeichen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1421E6EC-B9A0-4BAE-A469-BDBEF8FC3BC5}"/>
              </a:ext>
            </a:extLst>
          </p:cNvPr>
          <p:cNvSpPr txBox="1"/>
          <p:nvPr/>
        </p:nvSpPr>
        <p:spPr>
          <a:xfrm>
            <a:off x="976067" y="1690688"/>
            <a:ext cx="7920880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Die kleinste Speichereinheit ist 1 </a:t>
            </a:r>
            <a:r>
              <a:rPr lang="de-AT" b="1" dirty="0">
                <a:solidFill>
                  <a:srgbClr val="FF3300"/>
                </a:solidFill>
              </a:rPr>
              <a:t>Bit</a:t>
            </a:r>
            <a:r>
              <a:rPr lang="de-AT" dirty="0">
                <a:solidFill>
                  <a:srgbClr val="000000"/>
                </a:solidFill>
              </a:rPr>
              <a:t>.      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de-AT" b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Bit ergeben 1 </a:t>
            </a:r>
            <a:r>
              <a:rPr lang="de-AT" b="1" dirty="0">
                <a:solidFill>
                  <a:srgbClr val="FF3300"/>
                </a:solidFill>
              </a:rPr>
              <a:t>Byte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(= 1 Zeichen)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B00B950-26F7-5E1D-AE01-E8FCAC8E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Speichergrößen</a:t>
            </a:r>
          </a:p>
        </p:txBody>
      </p:sp>
    </p:spTree>
    <p:extLst>
      <p:ext uri="{BB962C8B-B14F-4D97-AF65-F5344CB8AC3E}">
        <p14:creationId xmlns:p14="http://schemas.microsoft.com/office/powerpoint/2010/main" val="12212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A949D244DDC4D8927FC2E7EFC5E85" ma:contentTypeVersion="14" ma:contentTypeDescription="Ein neues Dokument erstellen." ma:contentTypeScope="" ma:versionID="8e3e143c3245ab8381ea45e05aa0c39e">
  <xsd:schema xmlns:xsd="http://www.w3.org/2001/XMLSchema" xmlns:xs="http://www.w3.org/2001/XMLSchema" xmlns:p="http://schemas.microsoft.com/office/2006/metadata/properties" xmlns:ns3="90dcfa79-2d89-47ef-bc80-866a5b3e3183" xmlns:ns4="8baa7261-70d0-45ca-b925-0e0e2c0f4054" targetNamespace="http://schemas.microsoft.com/office/2006/metadata/properties" ma:root="true" ma:fieldsID="3979642bbeb03c472205213f8a11e0f5" ns3:_="" ns4:_="">
    <xsd:import namespace="90dcfa79-2d89-47ef-bc80-866a5b3e3183"/>
    <xsd:import namespace="8baa7261-70d0-45ca-b925-0e0e2c0f4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cfa79-2d89-47ef-bc80-866a5b3e3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a7261-70d0-45ca-b925-0e0e2c0f4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0CD2A8-271C-431C-800F-05700121D6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EDA6E0-5B7C-4199-A90A-0E20A3A5E1A7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90dcfa79-2d89-47ef-bc80-866a5b3e3183"/>
    <ds:schemaRef ds:uri="http://schemas.microsoft.com/office/2006/documentManagement/types"/>
    <ds:schemaRef ds:uri="http://schemas.microsoft.com/office/infopath/2007/PartnerControls"/>
    <ds:schemaRef ds:uri="8baa7261-70d0-45ca-b925-0e0e2c0f405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5BD44C0-BEF4-452F-ACA0-7E5588977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cfa79-2d89-47ef-bc80-866a5b3e3183"/>
    <ds:schemaRef ds:uri="8baa7261-70d0-45ca-b925-0e0e2c0f4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Breitbild</PresentationFormat>
  <Paragraphs>105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</vt:lpstr>
      <vt:lpstr>Computerbenutzung und Dateimanagement</vt:lpstr>
      <vt:lpstr>Einstellungen des Computers</vt:lpstr>
      <vt:lpstr>Systeminformationen</vt:lpstr>
      <vt:lpstr>Standarddrucker festlegen und Druckaufträge verwalten</vt:lpstr>
      <vt:lpstr>Programme deinstallieren</vt:lpstr>
      <vt:lpstr>Taskmanager</vt:lpstr>
      <vt:lpstr>Darstellung von Dateien und Ordnern</vt:lpstr>
      <vt:lpstr>Hierarchische Strukturen von Ordnern</vt:lpstr>
      <vt:lpstr>Speichergrößen</vt:lpstr>
      <vt:lpstr>Speichermedien und Speichergrößen</vt:lpstr>
      <vt:lpstr>ZIP-komprimierte Ordner</vt:lpstr>
      <vt:lpstr>Dateien und Ordner</vt:lpstr>
      <vt:lpstr>Dateien und Ordner richtig benennen!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Easy4me</dc:creator>
  <cp:lastModifiedBy>Alois Klotz</cp:lastModifiedBy>
  <cp:revision>25</cp:revision>
  <cp:lastPrinted>2022-09-26T09:07:17Z</cp:lastPrinted>
  <dcterms:created xsi:type="dcterms:W3CDTF">2022-09-22T12:43:36Z</dcterms:created>
  <dcterms:modified xsi:type="dcterms:W3CDTF">2025-02-13T11:52:24Z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0x01010068DA949D244DDC4D8927FC2E7EFC5E85</vt:lpwstr>
  </property>
</Properties>
</file>