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4" r:id="rId4"/>
  </p:sldMasterIdLst>
  <p:notesMasterIdLst>
    <p:notesMasterId r:id="rId27"/>
  </p:notesMasterIdLst>
  <p:sldIdLst>
    <p:sldId id="256" r:id="rId5"/>
    <p:sldId id="281" r:id="rId6"/>
    <p:sldId id="257" r:id="rId7"/>
    <p:sldId id="282" r:id="rId8"/>
    <p:sldId id="288" r:id="rId9"/>
    <p:sldId id="262" r:id="rId10"/>
    <p:sldId id="263" r:id="rId11"/>
    <p:sldId id="289" r:id="rId12"/>
    <p:sldId id="265" r:id="rId13"/>
    <p:sldId id="287" r:id="rId14"/>
    <p:sldId id="266" r:id="rId15"/>
    <p:sldId id="269" r:id="rId16"/>
    <p:sldId id="270" r:id="rId17"/>
    <p:sldId id="271" r:id="rId18"/>
    <p:sldId id="273" r:id="rId19"/>
    <p:sldId id="274" r:id="rId20"/>
    <p:sldId id="275" r:id="rId21"/>
    <p:sldId id="285" r:id="rId22"/>
    <p:sldId id="286" r:id="rId23"/>
    <p:sldId id="284" r:id="rId24"/>
    <p:sldId id="283" r:id="rId25"/>
    <p:sldId id="280" r:id="rId26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0000"/>
    <a:srgbClr val="1565DB"/>
    <a:srgbClr val="FFFFFF"/>
    <a:srgbClr val="C5D3F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87" autoAdjust="0"/>
    <p:restoredTop sz="81179" autoAdjust="0"/>
  </p:normalViewPr>
  <p:slideViewPr>
    <p:cSldViewPr>
      <p:cViewPr varScale="1">
        <p:scale>
          <a:sx n="131" d="100"/>
          <a:sy n="131" d="100"/>
        </p:scale>
        <p:origin x="954" y="96"/>
      </p:cViewPr>
      <p:guideLst>
        <p:guide orient="horz" pos="2160"/>
        <p:guide pos="3840"/>
      </p:guideLst>
    </p:cSldViewPr>
  </p:slideViewPr>
  <p:outlineViewPr>
    <p:cViewPr varScale="1">
      <p:scale>
        <a:sx n="66" d="100"/>
        <a:sy n="66" d="100"/>
      </p:scale>
      <p:origin x="0" y="-200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is Klotz" userId="0e7873f3-c968-46a8-ac9c-5d38456ab073" providerId="ADAL" clId="{BAB0E9B7-9CA5-4F2B-9345-506D74B5BD10}"/>
    <pc:docChg chg="modSld">
      <pc:chgData name="Alois Klotz" userId="0e7873f3-c968-46a8-ac9c-5d38456ab073" providerId="ADAL" clId="{BAB0E9B7-9CA5-4F2B-9345-506D74B5BD10}" dt="2023-09-17T21:03:09.834" v="0" actId="14100"/>
      <pc:docMkLst>
        <pc:docMk/>
      </pc:docMkLst>
      <pc:sldChg chg="modSp mod">
        <pc:chgData name="Alois Klotz" userId="0e7873f3-c968-46a8-ac9c-5d38456ab073" providerId="ADAL" clId="{BAB0E9B7-9CA5-4F2B-9345-506D74B5BD10}" dt="2023-09-17T21:03:09.834" v="0" actId="14100"/>
        <pc:sldMkLst>
          <pc:docMk/>
          <pc:sldMk cId="0" sldId="282"/>
        </pc:sldMkLst>
        <pc:picChg chg="mod">
          <ac:chgData name="Alois Klotz" userId="0e7873f3-c968-46a8-ac9c-5d38456ab073" providerId="ADAL" clId="{BAB0E9B7-9CA5-4F2B-9345-506D74B5BD10}" dt="2023-09-17T21:03:09.834" v="0" actId="14100"/>
          <ac:picMkLst>
            <pc:docMk/>
            <pc:sldMk cId="0" sldId="282"/>
            <ac:picMk id="12" creationId="{01E464F9-40C3-4AB1-8278-0AA338C0401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74988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21138" y="0"/>
            <a:ext cx="3074987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algn="r"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9700" y="768350"/>
            <a:ext cx="6818313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78487" cy="46037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721850"/>
            <a:ext cx="3074988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21138" y="9721850"/>
            <a:ext cx="3074987" cy="509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 defTabSz="487363">
              <a:lnSpc>
                <a:spcPct val="100000"/>
              </a:lnSpc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 sz="13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FF41F269-8905-4C3F-89F6-BA8382C6D69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22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74DA9BFB-DB74-442C-B5C9-81E5220ABF58}" type="slidenum">
              <a:rPr lang="en-GB" smtClean="0">
                <a:solidFill>
                  <a:srgbClr val="000000"/>
                </a:solidFill>
              </a:rPr>
              <a:pPr eaLnBrk="1" hangingPunct="1"/>
              <a:t>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182688" y="768350"/>
            <a:ext cx="4733925" cy="383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AC6EE952-C75F-4D01-A77A-DD68ADD20684}" type="slidenum">
              <a:rPr lang="en-GB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r>
              <a:rPr lang="de-DE" dirty="0"/>
              <a:t>SSDs sind stoßunempfindlich, energiesparender und wesentlich schneller als Festplatten!</a:t>
            </a:r>
          </a:p>
        </p:txBody>
      </p:sp>
    </p:spTree>
    <p:extLst>
      <p:ext uri="{BB962C8B-B14F-4D97-AF65-F5344CB8AC3E}">
        <p14:creationId xmlns:p14="http://schemas.microsoft.com/office/powerpoint/2010/main" val="3811789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AE6DA3B6-DB55-4D2F-A694-2543B6BE72BB}" type="slidenum">
              <a:rPr lang="en-GB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50E9EA7-56F4-44BB-A972-F85F0BBDF59E}" type="slidenum">
              <a:rPr lang="en-GB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FFCAB10-798F-4BEA-B0F1-AEA634056BFD}" type="slidenum">
              <a:rPr lang="en-GB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290C25F-5520-4722-AC92-6D54FFC84802}" type="slidenum">
              <a:rPr lang="en-GB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657788B0-9C12-467D-8DA8-28DD36CE60AF}" type="slidenum">
              <a:rPr lang="en-GB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E6143030-D96A-405E-B828-5313D592E863}" type="slidenum">
              <a:rPr lang="en-GB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3712F5D1-8190-4D30-9B53-525B3552B41B}" type="slidenum">
              <a:rPr lang="en-GB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BBE3C730-CF69-4BFF-8A8E-CB5A26F20FF6}" type="slidenum">
              <a:rPr lang="en-GB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D3BF88FF-B3C2-4571-AB5A-CD98B888AA8E}" type="slidenum">
              <a:rPr lang="en-GB" smtClean="0">
                <a:solidFill>
                  <a:srgbClr val="000000"/>
                </a:solidFill>
              </a:rPr>
              <a:pPr eaLnBrk="1" hangingPunct="1"/>
              <a:t>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182688" y="768350"/>
            <a:ext cx="4733925" cy="38369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5E238B88-D507-4F30-AFFF-46D26BEF11B7}" type="slidenum">
              <a:rPr lang="en-GB" smtClean="0">
                <a:solidFill>
                  <a:srgbClr val="000000"/>
                </a:solidFill>
              </a:rPr>
              <a:pPr eaLnBrk="1" hangingPunct="1"/>
              <a:t>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FF41F269-8905-4C3F-89F6-BA8382C6D69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8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52B169E0-F31E-431A-8ABB-BBFBD73C80B0}" type="slidenum">
              <a:rPr lang="en-GB" smtClean="0">
                <a:solidFill>
                  <a:srgbClr val="000000"/>
                </a:solidFill>
              </a:rPr>
              <a:pPr eaLnBrk="1" hangingPunct="1"/>
              <a:t>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596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D8BC10CE-FDB2-40E3-B0DA-4AE86D9F2B02}" type="slidenum">
              <a:rPr lang="en-GB" smtClean="0">
                <a:solidFill>
                  <a:srgbClr val="000000"/>
                </a:solidFill>
              </a:rPr>
              <a:pPr eaLnBrk="1" hangingPunct="1"/>
              <a:t>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45D27ED3-E4E7-490D-946A-10C9997D2F22}" type="slidenum">
              <a:rPr lang="en-GB" smtClean="0">
                <a:solidFill>
                  <a:srgbClr val="000000"/>
                </a:solidFill>
              </a:rPr>
              <a:pPr eaLnBrk="1" hangingPunct="1"/>
              <a:t>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D57B5162-71B6-4944-B06B-BAE7A775AC77}" type="slidenum">
              <a:rPr lang="en-GB" smtClean="0">
                <a:solidFill>
                  <a:srgbClr val="000000"/>
                </a:solidFill>
              </a:rPr>
              <a:pPr eaLnBrk="1" hangingPunct="1"/>
              <a:t>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defTabSz="487363" eaLnBrk="0" hangingPunct="0"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873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90600" algn="l"/>
                <a:tab pos="1981200" algn="l"/>
                <a:tab pos="2971800" algn="l"/>
                <a:tab pos="3962400" algn="l"/>
                <a:tab pos="4953000" algn="l"/>
                <a:tab pos="5943600" algn="l"/>
                <a:tab pos="6932613" algn="l"/>
                <a:tab pos="7923213" algn="l"/>
                <a:tab pos="8913813" algn="l"/>
                <a:tab pos="9904413" algn="l"/>
                <a:tab pos="108950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AC6EE952-C75F-4D01-A77A-DD68ADD20684}" type="slidenum">
              <a:rPr lang="en-GB" smtClean="0">
                <a:solidFill>
                  <a:srgbClr val="000000"/>
                </a:solidFill>
              </a:rPr>
              <a:pPr eaLnBrk="1" hangingPunct="1"/>
              <a:t>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r>
              <a:rPr lang="de-DE" dirty="0"/>
              <a:t>Die Metallscheiben der Festplatten drehen sich mit 5400 Umdrehungen und mehr pro Minute! </a:t>
            </a:r>
            <a:br>
              <a:rPr lang="de-DE" dirty="0"/>
            </a:br>
            <a:r>
              <a:rPr lang="de-DE" dirty="0"/>
              <a:t>Festplatten </a:t>
            </a:r>
            <a:r>
              <a:rPr lang="de-DE" b="1" dirty="0"/>
              <a:t>dürfen nicht geöffnet werden</a:t>
            </a:r>
            <a:r>
              <a:rPr lang="de-DE" dirty="0"/>
              <a:t>, da sonst irreparable Schäden durch kleinste Staubkörner entstehen.</a:t>
            </a:r>
            <a:br>
              <a:rPr lang="de-DE" dirty="0"/>
            </a:br>
            <a:r>
              <a:rPr lang="de-DE" dirty="0"/>
              <a:t>Die Köpfe fliegen auf einem Luftpolster von weniger als 10 </a:t>
            </a:r>
            <a:r>
              <a:rPr lang="de-DE" dirty="0" err="1"/>
              <a:t>nm</a:t>
            </a:r>
            <a:r>
              <a:rPr lang="de-DE" dirty="0"/>
              <a:t> (1 Hundertstel Millimeter) Höhe. </a:t>
            </a:r>
            <a:br>
              <a:rPr lang="de-DE" dirty="0"/>
            </a:br>
            <a:r>
              <a:rPr lang="de-DE" dirty="0"/>
              <a:t>Würde ein Kopf die Scheibe berühren, käme es zu einem Headcrash; die Festplatte wäre dann defekt, </a:t>
            </a:r>
            <a:r>
              <a:rPr lang="de-DE"/>
              <a:t>weil dabei Daten </a:t>
            </a:r>
            <a:r>
              <a:rPr lang="de-DE" dirty="0"/>
              <a:t>zerstört werden. 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6D2E7-04A8-45B8-839C-01E0A567F747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095DC-3A1B-45A8-8F70-B785161F0486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5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830BC-4B58-4BB8-9CA7-1A1B95129AF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C4ABA-0CC5-4F1F-8C9F-3B82BA18C7D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5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DC634-71E2-4CDA-A123-7FC27DFBABE6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2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6BCFA-3846-48EE-96C6-8DF745FB680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2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6BCFA-3846-48EE-96C6-8DF745FB680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45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30ED-8B14-4BA5-B602-3CDA88CAEA83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3E1F0-F312-4E93-812F-D84B11BF879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BD166-D6FE-415E-B495-5087B64E8BD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8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1E20B-4CA7-43F5-8381-EB63FF60BA26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6BCFA-3846-48EE-96C6-8DF745FB680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FBAE3D-0EEB-20FE-C467-464E416E58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8033"/>
            <a:ext cx="1112674" cy="2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5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png"/><Relationship Id="rId7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 descr="C:\Users\user\Desktop\scann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984">
            <a:off x="7316068" y="2551805"/>
            <a:ext cx="2338745" cy="175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4574398" y="3078106"/>
            <a:ext cx="3043202" cy="26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050684" y="692697"/>
            <a:ext cx="7772400" cy="155726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9600" noProof="0" dirty="0">
                <a:solidFill>
                  <a:schemeClr val="accent1">
                    <a:lumMod val="75000"/>
                  </a:schemeClr>
                </a:solidFill>
              </a:rPr>
              <a:t>Hardware</a:t>
            </a:r>
          </a:p>
        </p:txBody>
      </p:sp>
      <p:pic>
        <p:nvPicPr>
          <p:cNvPr id="12" name="Picture 21" descr="C:\Users\user\Desktop\tow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524" y="2758411"/>
            <a:ext cx="1223962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C:\Users\user\Desktop\monitor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45625" y="2758411"/>
            <a:ext cx="2410215" cy="271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C:\Users\user\Dropbox\Easy4me\_FTP_Easy4Me_Neu\workfiles\images\Laptop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6199" y="2815868"/>
            <a:ext cx="2917858" cy="27579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748" y="5713163"/>
            <a:ext cx="962764" cy="75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ropbox\Easy4me\_FTP_Easy4Me_Neu\workfiles\images\asus_maus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198" y="5236363"/>
            <a:ext cx="676140" cy="4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ian\Documents\My Dropbox\Easy4me (1)\_FTP_Easy4Me_Neu\workfiles\images\asus-tablet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026" y="5168156"/>
            <a:ext cx="1900026" cy="153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K\Dropbox\Easy4me\_FTP_Easy4Me_Neu\workfiles\images\handy.png">
            <a:extLst>
              <a:ext uri="{FF2B5EF4-FFF2-40B4-BE49-F238E27FC236}">
                <a16:creationId xmlns:a16="http://schemas.microsoft.com/office/drawing/2014/main" id="{C1E99416-BDEB-C89C-5BE6-69BB9DC2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35068">
            <a:off x="8206109" y="4809119"/>
            <a:ext cx="750887" cy="136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C45342F-4436-E559-6E71-82023B344C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B4C4ABA-0CC5-4F1F-8C9F-3B82BA18C7D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55D73B-862E-3953-7D6A-82CA198D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3734">
            <a:off x="634658" y="2438259"/>
            <a:ext cx="2509680" cy="3143374"/>
          </a:xfrm>
          <a:prstGeom prst="rect">
            <a:avLst/>
          </a:prstGeom>
          <a:effectLst>
            <a:outerShdw blurRad="266700" dist="762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444" y="1903966"/>
            <a:ext cx="4877286" cy="3743317"/>
          </a:xfrm>
          <a:prstGeom prst="rect">
            <a:avLst/>
          </a:prstGeom>
          <a:effectLst>
            <a:outerShdw blurRad="266700" dist="762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703512" y="1"/>
            <a:ext cx="8856984" cy="1470025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SSD – Solid State Disk</a:t>
            </a:r>
            <a:endParaRPr lang="de-AT" sz="1800" noProof="0" dirty="0">
              <a:latin typeface="Calibri" pitchFamily="34" charset="0"/>
            </a:endParaRPr>
          </a:p>
        </p:txBody>
      </p:sp>
      <p:sp>
        <p:nvSpPr>
          <p:cNvPr id="8" name="Legende mit Linie 1 (ohne Rahmen) 7"/>
          <p:cNvSpPr/>
          <p:nvPr/>
        </p:nvSpPr>
        <p:spPr>
          <a:xfrm flipH="1">
            <a:off x="6727957" y="5517231"/>
            <a:ext cx="2016224" cy="563991"/>
          </a:xfrm>
          <a:prstGeom prst="callout1">
            <a:avLst>
              <a:gd name="adj1" fmla="val 48959"/>
              <a:gd name="adj2" fmla="val 97199"/>
              <a:gd name="adj3" fmla="val -58941"/>
              <a:gd name="adj4" fmla="val 135831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Anschlüsse für Strom und Daten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991975" y="2556437"/>
            <a:ext cx="3745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Keine beweglichen Teile 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Sehr schnell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Unempfindlich gegen Stöße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de-AT" sz="2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Energiesparend</a:t>
            </a:r>
          </a:p>
          <a:p>
            <a:pPr marL="285750" indent="-285750"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A9D2E5-A8A2-9E7D-5D2A-1AEB55F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1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288926"/>
            <a:ext cx="9144000" cy="10525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48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CD/DVD/Blue-</a:t>
            </a:r>
            <a:r>
              <a:rPr lang="de-AT" sz="4800" noProof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ray</a:t>
            </a:r>
            <a:r>
              <a:rPr lang="de-AT" sz="48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‏</a:t>
            </a:r>
            <a:br>
              <a:rPr lang="de-AT" sz="48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</a:br>
            <a:r>
              <a:rPr lang="de-AT" sz="1800" noProof="0" dirty="0">
                <a:solidFill>
                  <a:srgbClr val="880000"/>
                </a:solidFill>
                <a:latin typeface="Calibri" pitchFamily="34" charset="0"/>
                <a:cs typeface="Arial" charset="0"/>
              </a:rPr>
              <a:t>Verlieren an Bedeutung!</a:t>
            </a:r>
            <a:endParaRPr lang="de-AT" sz="2000" noProof="0" dirty="0">
              <a:solidFill>
                <a:srgbClr val="880000"/>
              </a:solidFill>
              <a:latin typeface="Calibri" pitchFamily="34" charset="0"/>
            </a:endParaRPr>
          </a:p>
        </p:txBody>
      </p:sp>
      <p:sp>
        <p:nvSpPr>
          <p:cNvPr id="1536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F5F6CE55-1563-4EFF-97AA-868D388117BB}" type="slidenum">
              <a:rPr lang="en-GB">
                <a:solidFill>
                  <a:srgbClr val="000000"/>
                </a:solidFill>
              </a:rPr>
              <a:pPr eaLnBrk="1" hangingPunct="1"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6623050" y="5773739"/>
            <a:ext cx="3505200" cy="58737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CD, DVD und Blue-ray Disks </a:t>
            </a:r>
            <a:r>
              <a:rPr lang="en-GB" sz="1600" dirty="0" err="1">
                <a:solidFill>
                  <a:schemeClr val="tx2">
                    <a:lumMod val="75000"/>
                  </a:schemeClr>
                </a:solidFill>
              </a:rPr>
              <a:t>sind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rgbClr val="FF3300"/>
                </a:solidFill>
              </a:rPr>
              <a:t>optische</a:t>
            </a:r>
            <a:r>
              <a:rPr lang="en-GB" sz="1600" b="1" dirty="0">
                <a:solidFill>
                  <a:srgbClr val="FF3300"/>
                </a:solidFill>
              </a:rPr>
              <a:t>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Speichermedien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6791583" y="2249866"/>
            <a:ext cx="3633092" cy="34073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0" indent="0" eaLnBrk="1" hangingPunct="1">
              <a:spcBef>
                <a:spcPts val="1125"/>
              </a:spcBef>
              <a:defRPr/>
            </a:pPr>
            <a:r>
              <a:rPr lang="de-AT" sz="1600" b="1" dirty="0">
                <a:solidFill>
                  <a:schemeClr val="tx2">
                    <a:lumMod val="75000"/>
                  </a:schemeClr>
                </a:solidFill>
              </a:rPr>
              <a:t>CD-RW</a:t>
            </a:r>
            <a:r>
              <a:rPr lang="de-AT" sz="1600" dirty="0">
                <a:solidFill>
                  <a:schemeClr val="tx2">
                    <a:lumMod val="75000"/>
                  </a:schemeClr>
                </a:solidFill>
              </a:rPr>
              <a:t> kann beschrieben werden</a:t>
            </a:r>
          </a:p>
        </p:txBody>
      </p:sp>
      <p:pic>
        <p:nvPicPr>
          <p:cNvPr id="13321" name="Picture 9" descr="C:\Users\user\Desktop\cdromdv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71115">
            <a:off x="6605589" y="3105150"/>
            <a:ext cx="3705225" cy="2305050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432" y="2073499"/>
            <a:ext cx="4492844" cy="3559175"/>
          </a:xfrm>
          <a:prstGeom prst="rect">
            <a:avLst/>
          </a:prstGeom>
          <a:noFill/>
          <a:effectLst>
            <a:outerShdw blurRad="190500" dist="1143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3472" y="5924460"/>
            <a:ext cx="3889375" cy="34131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600" dirty="0">
                <a:solidFill>
                  <a:schemeClr val="tx2">
                    <a:lumMod val="75000"/>
                  </a:schemeClr>
                </a:solidFill>
              </a:rPr>
              <a:t>Laufwerk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2">
                    <a:lumMod val="75000"/>
                  </a:schemeClr>
                </a:solidFill>
              </a:rPr>
              <a:t>für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2">
                    <a:lumMod val="75000"/>
                  </a:schemeClr>
                </a:solidFill>
              </a:rPr>
              <a:t>optische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 Speichermedien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195388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Externe Speichermedien</a:t>
            </a:r>
          </a:p>
        </p:txBody>
      </p:sp>
      <p:sp>
        <p:nvSpPr>
          <p:cNvPr id="1638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09793AD-85F0-4244-A5C9-62FCA147FD87}" type="slidenum">
              <a:rPr lang="en-GB">
                <a:solidFill>
                  <a:srgbClr val="000000"/>
                </a:solidFill>
              </a:rPr>
              <a:pPr eaLnBrk="1" hangingPunct="1"/>
              <a:t>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8256589" y="5516563"/>
            <a:ext cx="1800225" cy="311150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2">
                    <a:lumMod val="75000"/>
                  </a:schemeClr>
                </a:solidFill>
              </a:rPr>
              <a:t>USB-Speicherstick</a:t>
            </a:r>
          </a:p>
        </p:txBody>
      </p:sp>
      <p:pic>
        <p:nvPicPr>
          <p:cNvPr id="14344" name="Picture 8" descr="C:\Users\user\Dropbox\Easy4me\_FTP_Easy4Me_Neu\workfiles\images\usbstick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6032">
            <a:off x="7712076" y="4065588"/>
            <a:ext cx="2536825" cy="1035050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0" name="Gruppieren 4"/>
          <p:cNvGrpSpPr>
            <a:grpSpLocks/>
          </p:cNvGrpSpPr>
          <p:nvPr/>
        </p:nvGrpSpPr>
        <p:grpSpPr bwMode="auto">
          <a:xfrm>
            <a:off x="7176120" y="1540905"/>
            <a:ext cx="2079005" cy="1391209"/>
            <a:chOff x="5232933" y="1681892"/>
            <a:chExt cx="1670418" cy="1164751"/>
          </a:xfrm>
        </p:grpSpPr>
        <p:pic>
          <p:nvPicPr>
            <p:cNvPr id="14346" name="Picture 10" descr="C:\Users\user\Desktop\sd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814190">
              <a:off x="6088785" y="1681892"/>
              <a:ext cx="814566" cy="1080647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5" name="Picture 9" descr="C:\Users\user\Desktop\sd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933" y="1765995"/>
              <a:ext cx="828858" cy="1080648"/>
            </a:xfrm>
            <a:prstGeom prst="rect">
              <a:avLst/>
            </a:prstGeom>
            <a:noFill/>
            <a:effectLst>
              <a:outerShdw blurRad="292100" dist="3175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9" name="Picture 13" descr="C:\Users\user\Desktop\usb-festplatt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638003">
            <a:off x="555183" y="1723412"/>
            <a:ext cx="5647920" cy="3783540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878486" y="3222819"/>
            <a:ext cx="1800225" cy="309562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2">
                    <a:lumMod val="75000"/>
                  </a:schemeClr>
                </a:solidFill>
              </a:rPr>
              <a:t>SD Speicherkarten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648898" y="5688956"/>
            <a:ext cx="3096369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400" dirty="0">
                <a:solidFill>
                  <a:schemeClr val="tx2">
                    <a:lumMod val="75000"/>
                  </a:schemeClr>
                </a:solidFill>
              </a:rPr>
              <a:t>Externe Festplatte oder SSD 2,5 Zoll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582639-F9B7-69FA-CBBC-D5A5AFB29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648" y="1988840"/>
            <a:ext cx="956638" cy="94327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196975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Erweiterungskarten</a:t>
            </a:r>
          </a:p>
        </p:txBody>
      </p:sp>
      <p:sp>
        <p:nvSpPr>
          <p:cNvPr id="1741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40453961-E845-4711-A980-AE92CDA33D4F}" type="slidenum">
              <a:rPr lang="en-GB">
                <a:solidFill>
                  <a:srgbClr val="000000"/>
                </a:solidFill>
              </a:rPr>
              <a:pPr eaLnBrk="1" hangingPunct="1"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23393" y="1196975"/>
            <a:ext cx="964932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de-AT" dirty="0">
                <a:solidFill>
                  <a:srgbClr val="234271"/>
                </a:solidFill>
              </a:rPr>
              <a:t>Zusatzkarten erweitern die Fähigkeiten des Computers! </a:t>
            </a:r>
            <a:br>
              <a:rPr lang="de-AT" dirty="0">
                <a:solidFill>
                  <a:srgbClr val="234271"/>
                </a:solidFill>
              </a:rPr>
            </a:br>
            <a:r>
              <a:rPr lang="de-AT" dirty="0">
                <a:solidFill>
                  <a:srgbClr val="234271"/>
                </a:solidFill>
              </a:rPr>
              <a:t>Sie werden in die Steckplätze auf der Hauptplatine eingesetzt.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2999656" y="5985963"/>
            <a:ext cx="784887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de-AT" sz="1600" dirty="0">
                <a:solidFill>
                  <a:srgbClr val="234271"/>
                </a:solidFill>
              </a:rPr>
              <a:t>Grafikkarten für anspruchsvolle Spiele oder Konstruktionsanwendungen (CAD)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F9FDAA-6972-5D92-A396-A48A06BE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8196">
            <a:off x="181544" y="2172335"/>
            <a:ext cx="5757685" cy="44977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77125A-29CB-4C2A-3BC7-A4EAB6A52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1" y="2132857"/>
            <a:ext cx="5230875" cy="3525610"/>
          </a:xfrm>
          <a:prstGeom prst="rect">
            <a:avLst/>
          </a:prstGeom>
          <a:effectLst>
            <a:outerShdw blurRad="2540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26841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Netzteil</a:t>
            </a:r>
          </a:p>
        </p:txBody>
      </p:sp>
      <p:sp>
        <p:nvSpPr>
          <p:cNvPr id="1843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77B0048-2599-4CD8-AE48-C13A6DFDD86C}" type="slidenum">
              <a:rPr lang="en-GB">
                <a:solidFill>
                  <a:srgbClr val="000000"/>
                </a:solidFill>
              </a:rPr>
              <a:pPr eaLnBrk="1" hangingPunct="1"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1983095" y="958852"/>
            <a:ext cx="6121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125"/>
              </a:spcBef>
              <a:defRPr/>
            </a:pPr>
            <a:r>
              <a:rPr lang="de-AT" sz="1400" dirty="0">
                <a:solidFill>
                  <a:schemeClr val="bg2">
                    <a:lumMod val="50000"/>
                  </a:schemeClr>
                </a:solidFill>
              </a:rPr>
              <a:t>mit Lüfter, dient zur Stromversorgung des Computers </a:t>
            </a:r>
            <a:br>
              <a:rPr lang="de-AT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e-AT" sz="1400" dirty="0">
                <a:solidFill>
                  <a:schemeClr val="bg2">
                    <a:lumMod val="50000"/>
                  </a:schemeClr>
                </a:solidFill>
              </a:rPr>
              <a:t>hier: Leistung max. 320 Watt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384032" y="1735834"/>
            <a:ext cx="4567947" cy="41044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AA84A8-A0F2-C0DE-01E8-197220AAF9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685">
            <a:off x="764021" y="1882478"/>
            <a:ext cx="5142020" cy="4053394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698796F7-B968-0242-0738-8FBE9C8FA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6117542"/>
            <a:ext cx="2952328" cy="309958"/>
          </a:xfrm>
          <a:prstGeom prst="rect">
            <a:avLst/>
          </a:prstGeom>
          <a:noFill/>
          <a:ln w="324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de-AT" sz="14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Stromstecker für SSDs und Mainboard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Drucker</a:t>
            </a:r>
          </a:p>
        </p:txBody>
      </p:sp>
      <p:sp>
        <p:nvSpPr>
          <p:cNvPr id="2048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E8F3C7A9-C9C0-489E-95A6-4B5538E503D5}" type="slidenum">
              <a:rPr lang="en-GB">
                <a:solidFill>
                  <a:srgbClr val="000000"/>
                </a:solidFill>
              </a:rPr>
              <a:pPr eaLnBrk="1" hangingPunct="1"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8040216" y="4168385"/>
            <a:ext cx="300144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Plotter </a:t>
            </a:r>
            <a:r>
              <a:rPr lang="de-AT" sz="1600" dirty="0">
                <a:solidFill>
                  <a:srgbClr val="002060"/>
                </a:solidFill>
              </a:rPr>
              <a:t>sind Großformatdrucker</a:t>
            </a:r>
          </a:p>
        </p:txBody>
      </p:sp>
      <p:pic>
        <p:nvPicPr>
          <p:cNvPr id="18447" name="Picture 15" descr="C:\Users\user\Dropbox\Easy4me\_FTP_Easy4Me_Neu\x_images\Plotterch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1002">
            <a:off x="6639520" y="944879"/>
            <a:ext cx="5103173" cy="3104140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505077" y="1139851"/>
            <a:ext cx="4161112" cy="361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00733" y="4509120"/>
            <a:ext cx="137920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AT" sz="1600" dirty="0">
                <a:solidFill>
                  <a:srgbClr val="002060"/>
                </a:solidFill>
              </a:rPr>
              <a:t>Laserdrucker</a:t>
            </a:r>
            <a:r>
              <a:rPr lang="ar-SA" sz="1600" dirty="0">
                <a:solidFill>
                  <a:srgbClr val="002060"/>
                </a:solidFill>
              </a:rPr>
              <a:t>‏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4943872" y="6165304"/>
            <a:ext cx="1929416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600" dirty="0">
                <a:solidFill>
                  <a:srgbClr val="002060"/>
                </a:solidFill>
              </a:rPr>
              <a:t>Tintenstrahldrucker</a:t>
            </a:r>
            <a:endParaRPr lang="en-GB" sz="1400" dirty="0">
              <a:solidFill>
                <a:srgbClr val="002060"/>
              </a:solidFill>
            </a:endParaRPr>
          </a:p>
        </p:txBody>
      </p:sp>
      <p:pic>
        <p:nvPicPr>
          <p:cNvPr id="17" name="Picture 17" descr="C:\Users\user\Desktop\images\tintendruck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88" y="3159090"/>
            <a:ext cx="3464909" cy="2700060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6384032" y="1268760"/>
            <a:ext cx="134940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/>
          <p:cNvSpPr/>
          <p:nvPr/>
        </p:nvSpPr>
        <p:spPr>
          <a:xfrm>
            <a:off x="8079869" y="909067"/>
            <a:ext cx="134940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6" grpId="0"/>
      <p:bldP spid="204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579296" cy="13716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Scanner</a:t>
            </a:r>
          </a:p>
        </p:txBody>
      </p:sp>
      <p:sp>
        <p:nvSpPr>
          <p:cNvPr id="2150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7A205EDA-5B88-463C-92AF-334D50FF885B}" type="slidenum">
              <a:rPr lang="en-GB">
                <a:solidFill>
                  <a:srgbClr val="000000"/>
                </a:solidFill>
              </a:rPr>
              <a:pPr eaLnBrk="1" hangingPunct="1"/>
              <a:t>16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9464" name="Picture 8" descr="C:\Users\user\Dropbox\Easy4me\_FTP_Easy4Me_Neu\workfiles\images\scann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980728"/>
            <a:ext cx="5472608" cy="466846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ropbox\Easy4me\_FTP_Easy4Me_Neu\workfiles\images\barcodescann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232" y="1785068"/>
            <a:ext cx="2995070" cy="3354479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99456" y="5553016"/>
            <a:ext cx="2781300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defRPr/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Scanner digitalisieren Dokumente und Bilder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968208" y="5157192"/>
            <a:ext cx="1901474" cy="55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spcBef>
                <a:spcPts val="1125"/>
              </a:spcBef>
              <a:defRPr/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Barcodescanner</a:t>
            </a:r>
            <a:r>
              <a:rPr lang="de-AT" sz="16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br>
              <a:rPr lang="de-AT" sz="16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das Lesen von Barcodes</a:t>
            </a:r>
            <a:endParaRPr lang="de-AT" sz="14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124" name="Picture 4" descr="C:\Users\user\AppData\Local\Microsoft\Windows\Temporary Internet Files\Content.IE5\H38FLDV1\MP900400547[1]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12244">
            <a:off x="6820628" y="3295084"/>
            <a:ext cx="728722" cy="485617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427E7B-9DBD-F99A-4951-23A623897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43444">
            <a:off x="6582715" y="4335635"/>
            <a:ext cx="896072" cy="89607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462310"/>
            <a:ext cx="8229600" cy="80645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Tastatur</a:t>
            </a:r>
          </a:p>
        </p:txBody>
      </p:sp>
      <p:sp>
        <p:nvSpPr>
          <p:cNvPr id="2253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C2CE38B-F70C-41F2-81CE-4490866A02A9}" type="slidenum">
              <a:rPr lang="en-GB">
                <a:solidFill>
                  <a:srgbClr val="000000"/>
                </a:solidFill>
              </a:rPr>
              <a:pPr eaLnBrk="1" hangingPunct="1"/>
              <a:t>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3143250" y="1641178"/>
            <a:ext cx="576103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/>
            <a:r>
              <a:rPr lang="de-AT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zur Eingabe von Zeichen</a:t>
            </a:r>
          </a:p>
        </p:txBody>
      </p:sp>
      <p:pic>
        <p:nvPicPr>
          <p:cNvPr id="5123" name="Picture 3" descr="C:\Users\user\Dropbox\Easy4me\_FTP_Easy4Me_Neu\workfiles\images\tastatu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2348880"/>
            <a:ext cx="8150100" cy="316835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6892" y="620688"/>
            <a:ext cx="8229600" cy="979512"/>
          </a:xfrm>
        </p:spPr>
        <p:txBody>
          <a:bodyPr>
            <a:normAutofit fontScale="90000"/>
          </a:bodyPr>
          <a:lstStyle/>
          <a:p>
            <a:r>
              <a:rPr lang="de-AT" noProof="0" dirty="0"/>
              <a:t>NAS </a:t>
            </a:r>
            <a:r>
              <a:rPr lang="de-AT" sz="3600" noProof="0" dirty="0"/>
              <a:t>(Network Attached Storage)</a:t>
            </a:r>
            <a:br>
              <a:rPr lang="de-AT" sz="3600" noProof="0" dirty="0"/>
            </a:br>
            <a:r>
              <a:rPr lang="de-AT" sz="2400" noProof="0" dirty="0"/>
              <a:t>stellt Speicher im Netzwerk zur Verfügung</a:t>
            </a:r>
          </a:p>
        </p:txBody>
      </p:sp>
      <p:pic>
        <p:nvPicPr>
          <p:cNvPr id="5" name="Picture 3" descr="C:\Users\user\AppData\Local\Microsoft\Windows\Temporary Internet Files\Content.IE5\MPXIXVGU\MC900431576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127" y="4145658"/>
            <a:ext cx="1159673" cy="116740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AppData\Local\Microsoft\Windows\Temporary Internet Files\Content.IE5\MPXIXVGU\MC900431576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597" y="5089656"/>
            <a:ext cx="870148" cy="875949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AppData\Local\Microsoft\Windows\Temporary Internet Files\Content.IE5\MPXIXVGU\MC900431576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304" y="3489156"/>
            <a:ext cx="870148" cy="875949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1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3"/>
          <p:cNvCxnSpPr/>
          <p:nvPr/>
        </p:nvCxnSpPr>
        <p:spPr>
          <a:xfrm flipH="1">
            <a:off x="3011057" y="3284985"/>
            <a:ext cx="1981817" cy="566151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>
            <a:endCxn id="12" idx="1"/>
          </p:cNvCxnSpPr>
          <p:nvPr/>
        </p:nvCxnSpPr>
        <p:spPr>
          <a:xfrm>
            <a:off x="6600056" y="3413162"/>
            <a:ext cx="2232248" cy="513969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456041" y="3676072"/>
            <a:ext cx="1252779" cy="833048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6168008" y="3851136"/>
            <a:ext cx="563090" cy="1161417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5943029" y="3938983"/>
            <a:ext cx="34658" cy="1216197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H="1">
            <a:off x="4992874" y="3851136"/>
            <a:ext cx="527063" cy="1199975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H="1">
            <a:off x="4079777" y="3676072"/>
            <a:ext cx="1080121" cy="871008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6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5519937" y="5965801"/>
            <a:ext cx="98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Clients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653" y="2196457"/>
            <a:ext cx="1371603" cy="1371603"/>
          </a:xfrm>
          <a:prstGeom prst="rect">
            <a:avLst/>
          </a:prstGeom>
        </p:spPr>
      </p:pic>
      <p:pic>
        <p:nvPicPr>
          <p:cNvPr id="21" name="Picture 22" descr="C:\Users\user\Dropbox\Easy4me\_FTP_Easy4Me_Neu\workfiles\images\Lapto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617" y="4995758"/>
            <a:ext cx="1589980" cy="158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Christian\Documents\My Dropbox\Easy4me (1)\_FTP_Easy4Me_Neu\workfiles\images\asus-table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6737" y="3997332"/>
            <a:ext cx="1379390" cy="111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K\Dropbox\Easy4me\_FTP_Easy4Me_Neu\workfiles\images\hand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0137">
            <a:off x="8043152" y="4353287"/>
            <a:ext cx="706365" cy="128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C:\Users\user\Dropbox\Easy4me\_FTP_Easy4Me_Neu\workfiles\images\Lapto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50480" y="5048917"/>
            <a:ext cx="1463899" cy="158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DF25BD-CAB6-923F-792B-5020759A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30ED-8B14-4BA5-B602-3CDA88CAEA8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6892" y="116632"/>
            <a:ext cx="8229600" cy="1483568"/>
          </a:xfrm>
        </p:spPr>
        <p:txBody>
          <a:bodyPr/>
          <a:lstStyle/>
          <a:p>
            <a:r>
              <a:rPr lang="de-AT" noProof="0" dirty="0"/>
              <a:t>Netzwerke</a:t>
            </a:r>
            <a:br>
              <a:rPr lang="de-AT" sz="3600" noProof="0" dirty="0"/>
            </a:br>
            <a:r>
              <a:rPr lang="de-AT" sz="2400" noProof="0" dirty="0">
                <a:solidFill>
                  <a:srgbClr val="C00000"/>
                </a:solidFill>
              </a:rPr>
              <a:t>Ressourcen</a:t>
            </a:r>
            <a:r>
              <a:rPr lang="de-AT" sz="2400" noProof="0" dirty="0"/>
              <a:t> gemeinsam nutzen</a:t>
            </a:r>
          </a:p>
        </p:txBody>
      </p:sp>
      <p:cxnSp>
        <p:nvCxnSpPr>
          <p:cNvPr id="10" name="Gerade Verbindung 9"/>
          <p:cNvCxnSpPr/>
          <p:nvPr/>
        </p:nvCxnSpPr>
        <p:spPr>
          <a:xfrm>
            <a:off x="3143672" y="4077072"/>
            <a:ext cx="6552728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3145133" y="4074840"/>
            <a:ext cx="0" cy="649132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3791744" y="3212976"/>
            <a:ext cx="0" cy="8640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2272823"/>
            <a:ext cx="1584176" cy="1584176"/>
          </a:xfrm>
          <a:prstGeom prst="rect">
            <a:avLst/>
          </a:prstGeom>
        </p:spPr>
      </p:pic>
      <p:cxnSp>
        <p:nvCxnSpPr>
          <p:cNvPr id="33" name="Gerade Verbindung 32"/>
          <p:cNvCxnSpPr/>
          <p:nvPr/>
        </p:nvCxnSpPr>
        <p:spPr>
          <a:xfrm>
            <a:off x="5735960" y="3212976"/>
            <a:ext cx="0" cy="864096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4947773" y="2492654"/>
            <a:ext cx="1651647" cy="14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Gerade Verbindung 33"/>
          <p:cNvCxnSpPr/>
          <p:nvPr/>
        </p:nvCxnSpPr>
        <p:spPr>
          <a:xfrm>
            <a:off x="5446133" y="4062789"/>
            <a:ext cx="0" cy="1152128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Christian\Documents\My Dropbox\Easy4me (1)\_FTP_Easy4Me_Neu\workfiles\images\asus-table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031" y="5038226"/>
            <a:ext cx="1379390" cy="111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Gerade Verbindung 35"/>
          <p:cNvCxnSpPr/>
          <p:nvPr/>
        </p:nvCxnSpPr>
        <p:spPr>
          <a:xfrm>
            <a:off x="7104112" y="4074840"/>
            <a:ext cx="0" cy="1152128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Users\AK\Dropbox\Easy4me\_FTP_Easy4Me_Neu\workfiles\images\handy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0137">
            <a:off x="6678922" y="4939827"/>
            <a:ext cx="706365" cy="128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Gerade Verbindung 36"/>
          <p:cNvCxnSpPr/>
          <p:nvPr/>
        </p:nvCxnSpPr>
        <p:spPr>
          <a:xfrm>
            <a:off x="9696400" y="4077072"/>
            <a:ext cx="0" cy="1152128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/>
          <p:cNvGrpSpPr/>
          <p:nvPr/>
        </p:nvGrpSpPr>
        <p:grpSpPr>
          <a:xfrm flipH="1">
            <a:off x="7865533" y="4399407"/>
            <a:ext cx="2376264" cy="1873583"/>
            <a:chOff x="395288" y="2746237"/>
            <a:chExt cx="3471637" cy="2751043"/>
          </a:xfrm>
        </p:grpSpPr>
        <p:pic>
          <p:nvPicPr>
            <p:cNvPr id="29" name="Picture 21" descr="C:\Users\user\Desktop\tower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746237"/>
              <a:ext cx="1223962" cy="2733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0" descr="C:\Users\user\Desktop\monitor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6710" y="2780928"/>
              <a:ext cx="2410215" cy="2716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9" name="Gerade Verbindung 38"/>
          <p:cNvCxnSpPr/>
          <p:nvPr/>
        </p:nvCxnSpPr>
        <p:spPr>
          <a:xfrm>
            <a:off x="8040216" y="3501008"/>
            <a:ext cx="0" cy="576064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2811601" y="2069516"/>
            <a:ext cx="154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</a:rPr>
              <a:t>Datenspeicher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5291232" y="2069516"/>
            <a:ext cx="91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</a:rPr>
              <a:t>Drucker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361205" y="257220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</a:rPr>
              <a:t>WLAN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9073425" y="1127685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C00000"/>
                </a:solidFill>
              </a:rPr>
              <a:t>Internet</a:t>
            </a:r>
          </a:p>
        </p:txBody>
      </p:sp>
      <p:pic>
        <p:nvPicPr>
          <p:cNvPr id="27" name="Picture 22" descr="C:\Users\user\Dropbox\Easy4me\_FTP_Easy4Me_Neu\workfiles\images\Laptop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356" y="4509120"/>
            <a:ext cx="1876138" cy="187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feil nach oben 41"/>
          <p:cNvSpPr/>
          <p:nvPr/>
        </p:nvSpPr>
        <p:spPr>
          <a:xfrm rot="1566577">
            <a:off x="8366632" y="1329584"/>
            <a:ext cx="1347309" cy="1795812"/>
          </a:xfrm>
          <a:prstGeom prst="upArrow">
            <a:avLst/>
          </a:prstGeom>
          <a:gradFill>
            <a:gsLst>
              <a:gs pos="0">
                <a:schemeClr val="accent1">
                  <a:tint val="66000"/>
                  <a:satMod val="160000"/>
                  <a:lumMod val="78000"/>
                  <a:lumOff val="22000"/>
                </a:schemeClr>
              </a:gs>
              <a:gs pos="4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9360" y="2572207"/>
            <a:ext cx="1331044" cy="114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C1546B-6827-CD1F-FEBF-7FABA682D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30ED-8B14-4BA5-B602-3CDA88CAEA8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4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188914"/>
            <a:ext cx="8928100" cy="7651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4800" noProof="0" dirty="0"/>
              <a:t>Computertypen und Mobilgeräte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911424" y="3476625"/>
            <a:ext cx="23764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PC - Personal Computer</a:t>
            </a:r>
            <a:br>
              <a:rPr lang="de-AT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Tower 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088175" y="3148013"/>
            <a:ext cx="1763713" cy="44132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Tablet PC</a:t>
            </a:r>
            <a:endParaRPr lang="de-AT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050" dirty="0">
                <a:solidFill>
                  <a:schemeClr val="accent1">
                    <a:lumMod val="75000"/>
                  </a:schemeClr>
                </a:solidFill>
              </a:rPr>
              <a:t>mit Touchscreen</a:t>
            </a:r>
          </a:p>
        </p:txBody>
      </p:sp>
      <p:pic>
        <p:nvPicPr>
          <p:cNvPr id="5138" name="Picture 16" descr="C:\Users\user\Desktop\desktop-pc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368" y="4854688"/>
            <a:ext cx="2380479" cy="879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Rectangle 13"/>
          <p:cNvSpPr>
            <a:spLocks noChangeArrowheads="1"/>
          </p:cNvSpPr>
          <p:nvPr/>
        </p:nvSpPr>
        <p:spPr bwMode="auto">
          <a:xfrm>
            <a:off x="1271464" y="5789471"/>
            <a:ext cx="2554287" cy="46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PC </a:t>
            </a:r>
            <a:r>
              <a:rPr lang="de-AT" sz="1100" dirty="0">
                <a:solidFill>
                  <a:schemeClr val="accent1">
                    <a:lumMod val="75000"/>
                  </a:schemeClr>
                </a:solidFill>
              </a:rPr>
              <a:t>- Personal Computer</a:t>
            </a:r>
            <a:br>
              <a:rPr lang="de-AT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Desktop Gehäuse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8295269" y="3024954"/>
            <a:ext cx="1323975" cy="44132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Smartphone</a:t>
            </a:r>
            <a:endParaRPr lang="de-AT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050" dirty="0">
                <a:solidFill>
                  <a:schemeClr val="accent1">
                    <a:lumMod val="75000"/>
                  </a:schemeClr>
                </a:solidFill>
              </a:rPr>
              <a:t>mit Touchscreen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8056596" y="5864230"/>
            <a:ext cx="2682875" cy="441325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Notebook / Laptop</a:t>
            </a:r>
            <a:endParaRPr lang="de-AT" sz="1050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050" dirty="0">
                <a:solidFill>
                  <a:schemeClr val="accent1">
                    <a:lumMod val="75000"/>
                  </a:schemeClr>
                </a:solidFill>
              </a:rPr>
              <a:t>mit Touchpad und eventuell Touchscreen</a:t>
            </a:r>
          </a:p>
        </p:txBody>
      </p:sp>
      <p:pic>
        <p:nvPicPr>
          <p:cNvPr id="5133" name="Picture 20" descr="C:\Users\user\Desktop\monito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561" y="1463676"/>
            <a:ext cx="1762125" cy="184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1" descr="C:\Users\user\Desktop\tow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474" y="1254125"/>
            <a:ext cx="947737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Christian\Documents\My Dropbox\Easy4me (1)\_FTP_Easy4Me_Neu\workfiles\images\asus-table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1463676"/>
            <a:ext cx="1900026" cy="153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K\Dropbox\Easy4me\_FTP_Easy4Me_Neu\workfiles\images\handy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0137">
            <a:off x="8950583" y="1453169"/>
            <a:ext cx="750887" cy="136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FED7EE-DF62-4F51-9F47-8E21E75A44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724" y="5013176"/>
            <a:ext cx="2391008" cy="659142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8B718DE3-5D54-4ED5-8C66-CBA6FE1E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5805713"/>
            <a:ext cx="2682875" cy="279180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200" dirty="0">
                <a:solidFill>
                  <a:schemeClr val="accent1">
                    <a:lumMod val="75000"/>
                  </a:schemeClr>
                </a:solidFill>
              </a:rPr>
              <a:t>Mini PC</a:t>
            </a:r>
            <a:endParaRPr lang="de-AT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2" descr="C:\Users\user\Dropbox\Easy4me\_FTP_Easy4Me_Neu\workfiles\images\Laptop.png">
            <a:extLst>
              <a:ext uri="{FF2B5EF4-FFF2-40B4-BE49-F238E27FC236}">
                <a16:creationId xmlns:a16="http://schemas.microsoft.com/office/drawing/2014/main" id="{E8CCD170-71BC-B557-6A38-02B7815A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251" y="3548352"/>
            <a:ext cx="2396817" cy="22654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3D0898-148D-1439-5344-43485B7731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B4C4ABA-0CC5-4F1F-8C9F-3B82BA18C7D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10" grpId="0"/>
      <p:bldP spid="5139" grpId="0"/>
      <p:bldP spid="20" grpId="0"/>
      <p:bldP spid="2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67544"/>
          </a:xfrm>
        </p:spPr>
        <p:txBody>
          <a:bodyPr/>
          <a:lstStyle/>
          <a:p>
            <a:r>
              <a:rPr lang="de-AT" noProof="0" dirty="0"/>
              <a:t>Speichergrößen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743890"/>
              </p:ext>
            </p:extLst>
          </p:nvPr>
        </p:nvGraphicFramePr>
        <p:xfrm>
          <a:off x="1981200" y="2132856"/>
          <a:ext cx="8229600" cy="3816424"/>
        </p:xfrm>
        <a:graphic>
          <a:graphicData uri="http://schemas.openxmlformats.org/drawingml/2006/table">
            <a:tbl>
              <a:tblPr bandRow="1">
                <a:effectLst>
                  <a:outerShdw blurRad="330200" dist="165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4106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KB</a:t>
                      </a:r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(Kilobyte)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en-GB" sz="20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 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1024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Zeichen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4106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MB</a:t>
                      </a:r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(Megabyte)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 1024 Kilobyte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en-GB" sz="20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20 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1. Mill.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Zeichen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1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en-GB" sz="20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GB</a:t>
                      </a:r>
                      <a:r>
                        <a:rPr lang="en-GB" sz="2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(Gigabyte</a:t>
                      </a:r>
                      <a:r>
                        <a:rPr lang="de-AT" sz="20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GB" sz="20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Megabyte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en-GB" sz="20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30 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Mrd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.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Zeichen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4106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1 </a:t>
                      </a:r>
                      <a:r>
                        <a:rPr lang="de-AT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TB</a:t>
                      </a:r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 (Terabyte)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=1024 Gigabyte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=2</a:t>
                      </a:r>
                      <a:r>
                        <a:rPr lang="en-GB" sz="20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40 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Byte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ca. 1. Bill.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itchFamily="34" charset="0"/>
                        </a:rPr>
                        <a:t>Zeichen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135560" y="148478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Die kleinste Speichereinheit ist 1 </a:t>
            </a:r>
            <a:r>
              <a:rPr lang="de-AT" b="1" dirty="0">
                <a:solidFill>
                  <a:srgbClr val="FF3300"/>
                </a:solidFill>
              </a:rPr>
              <a:t>Bit</a:t>
            </a:r>
            <a:r>
              <a:rPr lang="de-AT" dirty="0">
                <a:solidFill>
                  <a:srgbClr val="000000"/>
                </a:solidFill>
              </a:rPr>
              <a:t>.      </a:t>
            </a:r>
            <a:r>
              <a:rPr lang="de-AT" b="1" dirty="0">
                <a:solidFill>
                  <a:schemeClr val="tx2">
                    <a:lumMod val="75000"/>
                  </a:schemeClr>
                </a:solidFill>
              </a:rPr>
              <a:t>8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 Bit ergeben 1 </a:t>
            </a:r>
            <a:r>
              <a:rPr lang="de-AT" b="1" dirty="0">
                <a:solidFill>
                  <a:srgbClr val="FF3300"/>
                </a:solidFill>
              </a:rPr>
              <a:t>Byte</a:t>
            </a:r>
            <a:r>
              <a:rPr lang="de-AT" dirty="0">
                <a:solidFill>
                  <a:srgbClr val="000000"/>
                </a:solidFill>
              </a:rPr>
              <a:t> </a:t>
            </a:r>
            <a:r>
              <a:rPr lang="de-AT" dirty="0">
                <a:solidFill>
                  <a:schemeClr val="tx2">
                    <a:lumMod val="75000"/>
                  </a:schemeClr>
                </a:solidFill>
              </a:rPr>
              <a:t>(= 1 Zeichen)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903A06-42C1-0CF5-4B09-D248EA23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5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AT" noProof="0" dirty="0"/>
              <a:t>Was passt darauf?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720017"/>
              </p:ext>
            </p:extLst>
          </p:nvPr>
        </p:nvGraphicFramePr>
        <p:xfrm>
          <a:off x="2423592" y="1900908"/>
          <a:ext cx="7704856" cy="3616324"/>
        </p:xfrm>
        <a:graphic>
          <a:graphicData uri="http://schemas.openxmlformats.org/drawingml/2006/table">
            <a:tbl>
              <a:tblPr bandRow="1">
                <a:effectLst>
                  <a:outerShdw blurRad="469900" dist="2159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2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CD</a:t>
                      </a:r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Ca. 700 MB</a:t>
                      </a:r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2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DVD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Bis ca. 8 GB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867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SSD/Festplatte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250 GB bis mehrere TB </a:t>
                      </a:r>
                      <a:r>
                        <a:rPr lang="de-AT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(Terabyte)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867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USB-Sticks,</a:t>
                      </a:r>
                      <a:r>
                        <a:rPr lang="de-A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Speicherkarten</a:t>
                      </a:r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Bis 256 GB und mehr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CA779-DFF3-5A87-F831-E9754C3E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30ED-8B14-4BA5-B602-3CDA88CAEA8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Wie viel Speicher braucht ...</a:t>
            </a:r>
          </a:p>
        </p:txBody>
      </p:sp>
      <p:sp>
        <p:nvSpPr>
          <p:cNvPr id="27651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22BAF5D4-CDFE-4260-9984-C478AEC0FA54}" type="slidenum">
              <a:rPr lang="en-GB">
                <a:solidFill>
                  <a:srgbClr val="000000"/>
                </a:solidFill>
              </a:rPr>
              <a:pPr eaLnBrk="1" hangingPunct="1"/>
              <a:t>22</a:t>
            </a:fld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77373"/>
              </p:ext>
            </p:extLst>
          </p:nvPr>
        </p:nvGraphicFramePr>
        <p:xfrm>
          <a:off x="983432" y="1988840"/>
          <a:ext cx="9649072" cy="4032448"/>
        </p:xfrm>
        <a:graphic>
          <a:graphicData uri="http://schemas.openxmlformats.org/drawingml/2006/table">
            <a:tbl>
              <a:tblPr bandRow="1">
                <a:effectLst>
                  <a:outerShdw blurRad="469900" dist="2159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3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2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2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Brief (ohne Bilder)</a:t>
                      </a:r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50 KB</a:t>
                      </a:r>
                      <a:endParaRPr lang="de-AT" sz="2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2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Digitalfoto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Bis einige</a:t>
                      </a:r>
                      <a:r>
                        <a:rPr lang="de-A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Megabyte</a:t>
                      </a:r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295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E-Book </a:t>
                      </a:r>
                      <a:b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</a:br>
                      <a:r>
                        <a:rPr lang="de-AT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(mehrere hundert</a:t>
                      </a:r>
                      <a:r>
                        <a:rPr lang="de-AT" sz="16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Seiten)</a:t>
                      </a:r>
                      <a:endParaRPr lang="de-AT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Bis einige Megabyte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4867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PowerPoint</a:t>
                      </a:r>
                      <a:r>
                        <a:rPr lang="de-AT" sz="2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Präsentation</a:t>
                      </a:r>
                      <a:endParaRPr lang="de-AT" sz="2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1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Je nach Anzahl der Bilder: </a:t>
                      </a:r>
                      <a:br>
                        <a:rPr lang="de-AT" sz="2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</a:br>
                      <a:r>
                        <a:rPr lang="de-AT" sz="2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mehrere Megabyte</a:t>
                      </a: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947"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Video</a:t>
                      </a:r>
                    </a:p>
                  </a:txBody>
                  <a:tcPr marT="45722" marB="45722" anchor="ctr"/>
                </a:tc>
                <a:tc>
                  <a:txBody>
                    <a:bodyPr/>
                    <a:lstStyle/>
                    <a:p>
                      <a:r>
                        <a:rPr lang="de-AT" sz="1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Je nach Komprimierung</a:t>
                      </a:r>
                      <a:r>
                        <a:rPr lang="de-AT" sz="18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 und Länge: </a:t>
                      </a:r>
                      <a:br>
                        <a:rPr lang="de-AT" sz="18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</a:br>
                      <a:r>
                        <a:rPr lang="de-AT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itchFamily="34" charset="0"/>
                        </a:rPr>
                        <a:t>Einige Megabyte bis mehrere Gigabyte</a:t>
                      </a:r>
                      <a:endParaRPr lang="de-AT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22" marB="457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4" name="Picture 28" descr="C:\Users\user\Desktop\tastatu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78" y="3861048"/>
            <a:ext cx="3455599" cy="211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268413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Peripheriegeräte</a:t>
            </a:r>
          </a:p>
        </p:txBody>
      </p:sp>
      <p:sp>
        <p:nvSpPr>
          <p:cNvPr id="6147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20050784-81EA-4447-862C-CB229C4ABFB5}" type="slidenum">
              <a:rPr lang="en-GB">
                <a:solidFill>
                  <a:srgbClr val="000000"/>
                </a:solidFill>
              </a:rPr>
              <a:pPr eaLnBrk="1" hangingPunct="1"/>
              <a:t>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888729" y="5638800"/>
            <a:ext cx="822895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Webcam</a:t>
            </a:r>
          </a:p>
        </p:txBody>
      </p:sp>
      <p:pic>
        <p:nvPicPr>
          <p:cNvPr id="4123" name="Picture 27" descr="C:\Users\user\Desktop\webca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167" y="4509120"/>
            <a:ext cx="743064" cy="99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Rectangle 11"/>
          <p:cNvSpPr>
            <a:spLocks noChangeArrowheads="1"/>
          </p:cNvSpPr>
          <p:nvPr/>
        </p:nvSpPr>
        <p:spPr bwMode="auto">
          <a:xfrm>
            <a:off x="8926944" y="5619867"/>
            <a:ext cx="772625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Tastatur</a:t>
            </a: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6543322" y="3230651"/>
            <a:ext cx="765379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Scanner</a:t>
            </a:r>
          </a:p>
        </p:txBody>
      </p:sp>
      <p:pic>
        <p:nvPicPr>
          <p:cNvPr id="32" name="Picture 8" descr="C:\Users\user\Dropbox\Easy4me\_FTP_Easy4Me_Neu\workfiles\images\scann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10" y="1450463"/>
            <a:ext cx="2069493" cy="1764222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12"/>
          <p:cNvSpPr>
            <a:spLocks noChangeArrowheads="1"/>
          </p:cNvSpPr>
          <p:nvPr/>
        </p:nvSpPr>
        <p:spPr bwMode="auto">
          <a:xfrm>
            <a:off x="5932438" y="5619353"/>
            <a:ext cx="587318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Maus</a:t>
            </a:r>
          </a:p>
        </p:txBody>
      </p:sp>
      <p:pic>
        <p:nvPicPr>
          <p:cNvPr id="22" name="Picture 2" descr="C:\Users\user\Dropbox\Easy4me\_FTP_Easy4Me_Neu\workfiles\images\asus_mau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833" y="4815242"/>
            <a:ext cx="919967" cy="64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965422" y="5638800"/>
            <a:ext cx="1190752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Digitalkamera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069704" y="3231843"/>
            <a:ext cx="1794308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AT" sz="1400" dirty="0">
                <a:solidFill>
                  <a:srgbClr val="002060"/>
                </a:solidFill>
              </a:rPr>
              <a:t>Tintenstrahldrucker</a:t>
            </a:r>
          </a:p>
        </p:txBody>
      </p:sp>
      <p:pic>
        <p:nvPicPr>
          <p:cNvPr id="27" name="Picture 17" descr="C:\Users\user\Desktop\images\tintendrucker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3795" y="1725270"/>
            <a:ext cx="1920217" cy="149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414188" y="3222692"/>
            <a:ext cx="1225313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de-AT" sz="1400" dirty="0">
                <a:solidFill>
                  <a:srgbClr val="002060"/>
                </a:solidFill>
              </a:rPr>
              <a:t>Laserdrucker</a:t>
            </a:r>
            <a:endParaRPr lang="de-AT" sz="1600" dirty="0">
              <a:solidFill>
                <a:srgbClr val="002060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57608">
            <a:off x="1152058" y="1457553"/>
            <a:ext cx="2225613" cy="19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8947323" y="3263057"/>
            <a:ext cx="778075" cy="30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24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1400" dirty="0">
                <a:solidFill>
                  <a:srgbClr val="002060"/>
                </a:solidFill>
              </a:rPr>
              <a:t>Monitor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34" name="Picture 4" descr="C:\Users\user\Dropbox\Easy4me\_FTP_Easy4Me_Neu\x_images\asus_tf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5502" y="1196753"/>
            <a:ext cx="2196876" cy="1872207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F7892A6-EA38-F23C-726C-80D1C66D3D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1033" y="3821892"/>
            <a:ext cx="3016268" cy="219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/>
      <p:bldP spid="4108" grpId="0"/>
      <p:bldP spid="4115" grpId="0"/>
      <p:bldP spid="4109" grpId="0"/>
      <p:bldP spid="4116" grpId="0"/>
      <p:bldP spid="26" grpId="0"/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35CF8D4-AED8-49DA-AC18-FF7122745B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433" y="40860"/>
            <a:ext cx="4745759" cy="59804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089831" y="34408"/>
            <a:ext cx="5525785" cy="1018328"/>
          </a:xfrm>
          <a:prstGeom prst="rect">
            <a:avLst/>
          </a:prstGeom>
          <a:solidFill>
            <a:srgbClr val="FFFFFF">
              <a:alpha val="85882"/>
            </a:srgbClr>
          </a:solidFill>
          <a:ln w="2222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>
            <a:defPPr>
              <a:defRPr lang="en-GB"/>
            </a:defPPr>
            <a:lvl1pPr algn="ctr">
              <a:defRPr sz="1200" b="1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1"/>
            <a:r>
              <a:rPr lang="de-DE" sz="3200" dirty="0"/>
              <a:t>Schnittstellen</a:t>
            </a:r>
            <a:r>
              <a:rPr lang="de-DE" sz="3400" dirty="0"/>
              <a:t> </a:t>
            </a:r>
            <a:r>
              <a:rPr lang="de-DE" sz="1400" b="0" dirty="0">
                <a:solidFill>
                  <a:schemeClr val="bg1">
                    <a:lumMod val="65000"/>
                  </a:schemeClr>
                </a:solidFill>
              </a:rPr>
              <a:t>(hier auf der Computerrückseite)</a:t>
            </a:r>
            <a:r>
              <a:rPr lang="de-DE" sz="1400" b="0" dirty="0"/>
              <a:t> </a:t>
            </a:r>
            <a:br>
              <a:rPr lang="de-DE" dirty="0"/>
            </a:br>
            <a:r>
              <a:rPr lang="de-AT" b="0" dirty="0"/>
              <a:t>verbinden Computer mit Peripheriegeräten! </a:t>
            </a:r>
            <a:endParaRPr lang="de-DE" b="0" dirty="0"/>
          </a:p>
        </p:txBody>
      </p:sp>
      <p:sp>
        <p:nvSpPr>
          <p:cNvPr id="3" name="Legende mit Linie 2 2"/>
          <p:cNvSpPr/>
          <p:nvPr/>
        </p:nvSpPr>
        <p:spPr>
          <a:xfrm>
            <a:off x="836933" y="4940650"/>
            <a:ext cx="1895277" cy="576582"/>
          </a:xfrm>
          <a:prstGeom prst="borderCallout2">
            <a:avLst>
              <a:gd name="adj1" fmla="val 39442"/>
              <a:gd name="adj2" fmla="val 105366"/>
              <a:gd name="adj3" fmla="val 10334"/>
              <a:gd name="adj4" fmla="val 113221"/>
              <a:gd name="adj5" fmla="val -39211"/>
              <a:gd name="adj6" fmla="val 125443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de-AT" sz="1200" b="1" dirty="0"/>
              <a:t>Audio Anschlüsse: </a:t>
            </a:r>
            <a:r>
              <a:rPr lang="de-AT" sz="1200" dirty="0"/>
              <a:t> Mikrofone, Kopfhörer</a:t>
            </a:r>
          </a:p>
        </p:txBody>
      </p:sp>
      <p:sp>
        <p:nvSpPr>
          <p:cNvPr id="15" name="Legende mit Linie 2 14"/>
          <p:cNvSpPr/>
          <p:nvPr/>
        </p:nvSpPr>
        <p:spPr>
          <a:xfrm>
            <a:off x="817866" y="1431184"/>
            <a:ext cx="1846823" cy="956773"/>
          </a:xfrm>
          <a:prstGeom prst="borderCallout2">
            <a:avLst>
              <a:gd name="adj1" fmla="val 54227"/>
              <a:gd name="adj2" fmla="val 110654"/>
              <a:gd name="adj3" fmla="val 57857"/>
              <a:gd name="adj4" fmla="val 122269"/>
              <a:gd name="adj5" fmla="val 60158"/>
              <a:gd name="adj6" fmla="val 130031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USB-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3.0:</a:t>
            </a:r>
            <a:b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externe Laufwerke, Drucker, Scanner, …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1565DB"/>
                </a:solidFill>
                <a:latin typeface="Calibri" pitchFamily="34" charset="0"/>
              </a:rPr>
              <a:t>Blaue Farbe</a:t>
            </a:r>
            <a:r>
              <a:rPr lang="de-DE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: schnell!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Legende mit Linie 2 15"/>
          <p:cNvSpPr/>
          <p:nvPr/>
        </p:nvSpPr>
        <p:spPr>
          <a:xfrm>
            <a:off x="817865" y="637842"/>
            <a:ext cx="1792694" cy="587441"/>
          </a:xfrm>
          <a:prstGeom prst="borderCallout2">
            <a:avLst>
              <a:gd name="adj1" fmla="val 50426"/>
              <a:gd name="adj2" fmla="val 110099"/>
              <a:gd name="adj3" fmla="val 49141"/>
              <a:gd name="adj4" fmla="val 121242"/>
              <a:gd name="adj5" fmla="val 44285"/>
              <a:gd name="adj6" fmla="val 142620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VGA:</a:t>
            </a:r>
            <a:br>
              <a:rPr lang="de-AT" sz="12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für Monitore (veraltet)</a:t>
            </a:r>
          </a:p>
        </p:txBody>
      </p:sp>
      <p:sp>
        <p:nvSpPr>
          <p:cNvPr id="21" name="Legende mit Linie 2 20"/>
          <p:cNvSpPr/>
          <p:nvPr/>
        </p:nvSpPr>
        <p:spPr>
          <a:xfrm>
            <a:off x="4209301" y="6153927"/>
            <a:ext cx="2462763" cy="587441"/>
          </a:xfrm>
          <a:prstGeom prst="borderCallout2">
            <a:avLst>
              <a:gd name="adj1" fmla="val -3266"/>
              <a:gd name="adj2" fmla="val 25419"/>
              <a:gd name="adj3" fmla="val -48045"/>
              <a:gd name="adj4" fmla="val 25569"/>
              <a:gd name="adj5" fmla="val -75012"/>
              <a:gd name="adj6" fmla="val 53311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HDMI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: für Monitore, </a:t>
            </a:r>
            <a:r>
              <a:rPr lang="de-AT" sz="1200" dirty="0" err="1">
                <a:solidFill>
                  <a:srgbClr val="C00000"/>
                </a:solidFill>
                <a:latin typeface="Calibri" pitchFamily="34" charset="0"/>
              </a:rPr>
              <a:t>Beamer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,</a:t>
            </a:r>
            <a:br>
              <a:rPr lang="de-AT" sz="12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überträgt </a:t>
            </a: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Video-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 und </a:t>
            </a: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Audiosignale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3273159" y="1412777"/>
            <a:ext cx="725434" cy="885767"/>
          </a:xfrm>
          <a:prstGeom prst="round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3998594" y="2564042"/>
            <a:ext cx="725434" cy="953304"/>
          </a:xfrm>
          <a:prstGeom prst="round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Legende mit Linie 2 10"/>
          <p:cNvSpPr/>
          <p:nvPr/>
        </p:nvSpPr>
        <p:spPr>
          <a:xfrm>
            <a:off x="5082256" y="2549952"/>
            <a:ext cx="2408348" cy="344418"/>
          </a:xfrm>
          <a:prstGeom prst="borderCallout2">
            <a:avLst>
              <a:gd name="adj1" fmla="val 48699"/>
              <a:gd name="adj2" fmla="val -1025"/>
              <a:gd name="adj3" fmla="val 109027"/>
              <a:gd name="adj4" fmla="val -11306"/>
              <a:gd name="adj5" fmla="val 102313"/>
              <a:gd name="adj6" fmla="val -10743"/>
            </a:avLst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7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Netzwerkschnittstelle rj45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3273159" y="4145455"/>
            <a:ext cx="1427467" cy="638127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Legende mit Linie 2 18">
            <a:extLst>
              <a:ext uri="{FF2B5EF4-FFF2-40B4-BE49-F238E27FC236}">
                <a16:creationId xmlns:a16="http://schemas.microsoft.com/office/drawing/2014/main" id="{A250AB40-C105-411D-8205-E9DB3CDC5F24}"/>
              </a:ext>
            </a:extLst>
          </p:cNvPr>
          <p:cNvSpPr/>
          <p:nvPr/>
        </p:nvSpPr>
        <p:spPr>
          <a:xfrm>
            <a:off x="1919536" y="6176596"/>
            <a:ext cx="2061559" cy="587441"/>
          </a:xfrm>
          <a:prstGeom prst="borderCallout2">
            <a:avLst>
              <a:gd name="adj1" fmla="val -1888"/>
              <a:gd name="adj2" fmla="val 49563"/>
              <a:gd name="adj3" fmla="val -71469"/>
              <a:gd name="adj4" fmla="val 50276"/>
              <a:gd name="adj5" fmla="val -148190"/>
              <a:gd name="adj6" fmla="val 97723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DVI: 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für Monitore</a:t>
            </a:r>
          </a:p>
          <a:p>
            <a:pPr algn="ctr">
              <a:defRPr/>
            </a:pP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(wird kaum mehr verwendet)</a:t>
            </a:r>
          </a:p>
        </p:txBody>
      </p:sp>
      <p:sp>
        <p:nvSpPr>
          <p:cNvPr id="27" name="Abgerundetes Rechteck 17">
            <a:extLst>
              <a:ext uri="{FF2B5EF4-FFF2-40B4-BE49-F238E27FC236}">
                <a16:creationId xmlns:a16="http://schemas.microsoft.com/office/drawing/2014/main" id="{1DA47072-F6C1-4902-B34E-4665B5FDE37D}"/>
              </a:ext>
            </a:extLst>
          </p:cNvPr>
          <p:cNvSpPr/>
          <p:nvPr/>
        </p:nvSpPr>
        <p:spPr>
          <a:xfrm>
            <a:off x="3775968" y="5006498"/>
            <a:ext cx="1440160" cy="63812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Abgerundetes Rechteck 24">
            <a:extLst>
              <a:ext uri="{FF2B5EF4-FFF2-40B4-BE49-F238E27FC236}">
                <a16:creationId xmlns:a16="http://schemas.microsoft.com/office/drawing/2014/main" id="{D9E90E88-2CAC-49A9-9E1F-C7ABA41ECF7C}"/>
              </a:ext>
            </a:extLst>
          </p:cNvPr>
          <p:cNvSpPr/>
          <p:nvPr/>
        </p:nvSpPr>
        <p:spPr>
          <a:xfrm>
            <a:off x="3255036" y="2564042"/>
            <a:ext cx="649975" cy="885767"/>
          </a:xfrm>
          <a:prstGeom prst="round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Legende mit Linie 2 14">
            <a:extLst>
              <a:ext uri="{FF2B5EF4-FFF2-40B4-BE49-F238E27FC236}">
                <a16:creationId xmlns:a16="http://schemas.microsoft.com/office/drawing/2014/main" id="{2BB4DD22-76D6-434B-BE93-29B63DDD16D7}"/>
              </a:ext>
            </a:extLst>
          </p:cNvPr>
          <p:cNvSpPr/>
          <p:nvPr/>
        </p:nvSpPr>
        <p:spPr>
          <a:xfrm>
            <a:off x="836933" y="2678811"/>
            <a:ext cx="1846823" cy="772107"/>
          </a:xfrm>
          <a:prstGeom prst="borderCallout2">
            <a:avLst>
              <a:gd name="adj1" fmla="val 54227"/>
              <a:gd name="adj2" fmla="val 110654"/>
              <a:gd name="adj3" fmla="val 57857"/>
              <a:gd name="adj4" fmla="val 122269"/>
              <a:gd name="adj5" fmla="val 58299"/>
              <a:gd name="adj6" fmla="val 126208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USB-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2.0:</a:t>
            </a:r>
            <a:b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Drucker, Scanner, …</a:t>
            </a:r>
          </a:p>
          <a:p>
            <a:pPr algn="ctr">
              <a:defRPr/>
            </a:pPr>
            <a:r>
              <a:rPr lang="de-DE" sz="1200" b="1" dirty="0">
                <a:solidFill>
                  <a:schemeClr val="tx1"/>
                </a:solidFill>
                <a:latin typeface="Calibri" pitchFamily="34" charset="0"/>
              </a:rPr>
              <a:t>Schwarze Farbe</a:t>
            </a:r>
            <a:r>
              <a:rPr lang="de-DE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: langsam!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1" name="Legende mit Linie 2 14">
            <a:extLst>
              <a:ext uri="{FF2B5EF4-FFF2-40B4-BE49-F238E27FC236}">
                <a16:creationId xmlns:a16="http://schemas.microsoft.com/office/drawing/2014/main" id="{E18FD278-CC80-4FF2-A358-498836C7CB34}"/>
              </a:ext>
            </a:extLst>
          </p:cNvPr>
          <p:cNvSpPr/>
          <p:nvPr/>
        </p:nvSpPr>
        <p:spPr>
          <a:xfrm>
            <a:off x="836933" y="3785249"/>
            <a:ext cx="1895277" cy="772107"/>
          </a:xfrm>
          <a:prstGeom prst="borderCallout2">
            <a:avLst>
              <a:gd name="adj1" fmla="val 30019"/>
              <a:gd name="adj2" fmla="val 104121"/>
              <a:gd name="adj3" fmla="val 21019"/>
              <a:gd name="adj4" fmla="val 122269"/>
              <a:gd name="adj5" fmla="val 18303"/>
              <a:gd name="adj6" fmla="val 129223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>
              <a:defRPr/>
            </a:pPr>
            <a:r>
              <a:rPr lang="de-AT" sz="12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USB-</a:t>
            </a: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C:</a:t>
            </a:r>
            <a:b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für Drucker, Scanner, Grafik und Stromversorgung</a:t>
            </a:r>
          </a:p>
        </p:txBody>
      </p:sp>
      <p:sp>
        <p:nvSpPr>
          <p:cNvPr id="32" name="Abgerundetes Rechteck 17">
            <a:extLst>
              <a:ext uri="{FF2B5EF4-FFF2-40B4-BE49-F238E27FC236}">
                <a16:creationId xmlns:a16="http://schemas.microsoft.com/office/drawing/2014/main" id="{F7CED720-0682-4959-A1E6-BBA0FC15D71C}"/>
              </a:ext>
            </a:extLst>
          </p:cNvPr>
          <p:cNvSpPr/>
          <p:nvPr/>
        </p:nvSpPr>
        <p:spPr>
          <a:xfrm>
            <a:off x="5433399" y="5006498"/>
            <a:ext cx="792088" cy="65475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Abgerundetes Rechteck 17">
            <a:extLst>
              <a:ext uri="{FF2B5EF4-FFF2-40B4-BE49-F238E27FC236}">
                <a16:creationId xmlns:a16="http://schemas.microsoft.com/office/drawing/2014/main" id="{8713D9E5-1D35-4D49-92B9-F2F2B11C8A64}"/>
              </a:ext>
            </a:extLst>
          </p:cNvPr>
          <p:cNvSpPr/>
          <p:nvPr/>
        </p:nvSpPr>
        <p:spPr>
          <a:xfrm>
            <a:off x="3489183" y="167034"/>
            <a:ext cx="509410" cy="115930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Abgerundetes Rechteck 24">
            <a:extLst>
              <a:ext uri="{FF2B5EF4-FFF2-40B4-BE49-F238E27FC236}">
                <a16:creationId xmlns:a16="http://schemas.microsoft.com/office/drawing/2014/main" id="{71528E36-F0E8-495B-8970-B833FF3F0367}"/>
              </a:ext>
            </a:extLst>
          </p:cNvPr>
          <p:cNvSpPr/>
          <p:nvPr/>
        </p:nvSpPr>
        <p:spPr>
          <a:xfrm>
            <a:off x="3301829" y="3517346"/>
            <a:ext cx="423262" cy="560570"/>
          </a:xfrm>
          <a:prstGeom prst="roundRect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F501978-D836-4CB8-1AFA-F3B8FAE65432}"/>
              </a:ext>
            </a:extLst>
          </p:cNvPr>
          <p:cNvGrpSpPr/>
          <p:nvPr/>
        </p:nvGrpSpPr>
        <p:grpSpPr>
          <a:xfrm>
            <a:off x="9311505" y="2020403"/>
            <a:ext cx="1274266" cy="1223250"/>
            <a:chOff x="8112224" y="2009471"/>
            <a:chExt cx="1274266" cy="122325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03AA02F-487C-4EBA-814E-27D1DCBEC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2224" y="2009471"/>
              <a:ext cx="1274266" cy="872527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D0DD515E-FCAC-2520-93EF-5837BE130CE2}"/>
                </a:ext>
              </a:extLst>
            </p:cNvPr>
            <p:cNvSpPr txBox="1"/>
            <p:nvPr/>
          </p:nvSpPr>
          <p:spPr>
            <a:xfrm>
              <a:off x="8239986" y="2924944"/>
              <a:ext cx="10148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DVI Stecker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897ADD8-584F-0171-D109-44361860EF96}"/>
              </a:ext>
            </a:extLst>
          </p:cNvPr>
          <p:cNvGrpSpPr/>
          <p:nvPr/>
        </p:nvGrpSpPr>
        <p:grpSpPr>
          <a:xfrm>
            <a:off x="10706545" y="2050129"/>
            <a:ext cx="1180451" cy="1193524"/>
            <a:chOff x="9552384" y="2039197"/>
            <a:chExt cx="1180451" cy="119352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D008FA0-9250-3299-3382-4DFC62FF9279}"/>
                </a:ext>
              </a:extLst>
            </p:cNvPr>
            <p:cNvSpPr txBox="1"/>
            <p:nvPr/>
          </p:nvSpPr>
          <p:spPr>
            <a:xfrm>
              <a:off x="9552384" y="2924944"/>
              <a:ext cx="118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HDMI Stecker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5B9A844-331C-D633-9017-A1F00C5E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0095" y="2039197"/>
              <a:ext cx="1063232" cy="74160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9DFEBB3-0AB0-4B78-9D77-AC777BBC5C28}"/>
              </a:ext>
            </a:extLst>
          </p:cNvPr>
          <p:cNvGrpSpPr/>
          <p:nvPr/>
        </p:nvGrpSpPr>
        <p:grpSpPr>
          <a:xfrm>
            <a:off x="8435012" y="3691378"/>
            <a:ext cx="1053815" cy="1336137"/>
            <a:chOff x="8435012" y="3691378"/>
            <a:chExt cx="1053815" cy="1336137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344F584-79C0-4C60-A0EF-7B2C1E113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8705" y="3691378"/>
              <a:ext cx="992872" cy="955242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2CA5A61-0E36-C459-C587-E376A7676502}"/>
                </a:ext>
              </a:extLst>
            </p:cNvPr>
            <p:cNvSpPr txBox="1"/>
            <p:nvPr/>
          </p:nvSpPr>
          <p:spPr>
            <a:xfrm>
              <a:off x="8435012" y="4719738"/>
              <a:ext cx="1053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USB Stecker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318FDEC2-EA5B-8D82-83ED-4F39D8013C03}"/>
              </a:ext>
            </a:extLst>
          </p:cNvPr>
          <p:cNvGrpSpPr/>
          <p:nvPr/>
        </p:nvGrpSpPr>
        <p:grpSpPr>
          <a:xfrm>
            <a:off x="10179158" y="3614348"/>
            <a:ext cx="1423054" cy="1403486"/>
            <a:chOff x="10115089" y="3895778"/>
            <a:chExt cx="1423054" cy="1403486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4CA6DF1-77D4-937A-1F55-829413EB2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5089" y="3895778"/>
              <a:ext cx="1423054" cy="884125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8879A02-6068-ACB7-982B-5D43B0063EAA}"/>
                </a:ext>
              </a:extLst>
            </p:cNvPr>
            <p:cNvSpPr txBox="1"/>
            <p:nvPr/>
          </p:nvSpPr>
          <p:spPr>
            <a:xfrm>
              <a:off x="10115257" y="4991487"/>
              <a:ext cx="12044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USB-C Stecker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E976519-C4F8-FE3B-9C27-60D1D313A338}"/>
              </a:ext>
            </a:extLst>
          </p:cNvPr>
          <p:cNvGrpSpPr/>
          <p:nvPr/>
        </p:nvGrpSpPr>
        <p:grpSpPr>
          <a:xfrm>
            <a:off x="8178983" y="1996427"/>
            <a:ext cx="1151912" cy="1247226"/>
            <a:chOff x="10799960" y="1971526"/>
            <a:chExt cx="1151912" cy="1247226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FEFDC78-C19A-F7F2-082A-A4B57B1FB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99960" y="1971526"/>
              <a:ext cx="1089460" cy="795305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6298501-AC15-AC17-5C20-9541C5D89931}"/>
                </a:ext>
              </a:extLst>
            </p:cNvPr>
            <p:cNvSpPr txBox="1"/>
            <p:nvPr/>
          </p:nvSpPr>
          <p:spPr>
            <a:xfrm>
              <a:off x="10874589" y="2910975"/>
              <a:ext cx="1077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VGA Stecker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6F6A38F0-D201-1AFD-761B-E86F27B28EDA}"/>
              </a:ext>
            </a:extLst>
          </p:cNvPr>
          <p:cNvSpPr txBox="1"/>
          <p:nvPr/>
        </p:nvSpPr>
        <p:spPr>
          <a:xfrm>
            <a:off x="9100807" y="1557956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Kabel zum Monitor </a:t>
            </a:r>
          </a:p>
        </p:txBody>
      </p:sp>
      <p:sp>
        <p:nvSpPr>
          <p:cNvPr id="41" name="Foliennummernplatzhalter 40">
            <a:extLst>
              <a:ext uri="{FF2B5EF4-FFF2-40B4-BE49-F238E27FC236}">
                <a16:creationId xmlns:a16="http://schemas.microsoft.com/office/drawing/2014/main" id="{B2B3F3E1-00EB-91F2-17F1-5B9CC468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42" name="Abgerundetes Rechteck 17">
            <a:extLst>
              <a:ext uri="{FF2B5EF4-FFF2-40B4-BE49-F238E27FC236}">
                <a16:creationId xmlns:a16="http://schemas.microsoft.com/office/drawing/2014/main" id="{EC49BCAC-E0AF-46D3-BE5C-07A289497A5E}"/>
              </a:ext>
            </a:extLst>
          </p:cNvPr>
          <p:cNvSpPr/>
          <p:nvPr/>
        </p:nvSpPr>
        <p:spPr>
          <a:xfrm>
            <a:off x="6297317" y="5023985"/>
            <a:ext cx="792088" cy="654751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Legende mit Linie 2 20">
            <a:extLst>
              <a:ext uri="{FF2B5EF4-FFF2-40B4-BE49-F238E27FC236}">
                <a16:creationId xmlns:a16="http://schemas.microsoft.com/office/drawing/2014/main" id="{B347D6E4-567D-4F40-93DE-7F91525AB177}"/>
              </a:ext>
            </a:extLst>
          </p:cNvPr>
          <p:cNvSpPr/>
          <p:nvPr/>
        </p:nvSpPr>
        <p:spPr>
          <a:xfrm>
            <a:off x="6848742" y="6144678"/>
            <a:ext cx="2462763" cy="587441"/>
          </a:xfrm>
          <a:prstGeom prst="borderCallout2">
            <a:avLst>
              <a:gd name="adj1" fmla="val -3266"/>
              <a:gd name="adj2" fmla="val 25419"/>
              <a:gd name="adj3" fmla="val -53026"/>
              <a:gd name="adj4" fmla="val 9826"/>
              <a:gd name="adj5" fmla="val -71277"/>
              <a:gd name="adj6" fmla="val -452"/>
            </a:avLst>
          </a:prstGeom>
          <a:solidFill>
            <a:schemeClr val="accent3">
              <a:lumMod val="20000"/>
              <a:lumOff val="80000"/>
            </a:schemeClr>
          </a:solidFill>
          <a:ln w="22225">
            <a:solidFill>
              <a:srgbClr val="C00000">
                <a:alpha val="72000"/>
              </a:srgbClr>
            </a:solidFill>
          </a:ln>
          <a:effectLst>
            <a:outerShdw blurRad="76200" dist="88900" dir="2700000" algn="tl" rotWithShape="0">
              <a:prstClr val="black">
                <a:alpha val="32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Display-Port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: Standard für Monitore, </a:t>
            </a:r>
            <a:br>
              <a:rPr lang="de-AT" sz="12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überträgt </a:t>
            </a: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Video-</a:t>
            </a:r>
            <a:r>
              <a:rPr lang="de-AT" sz="1200" dirty="0">
                <a:solidFill>
                  <a:srgbClr val="C00000"/>
                </a:solidFill>
                <a:latin typeface="Calibri" pitchFamily="34" charset="0"/>
              </a:rPr>
              <a:t> und </a:t>
            </a:r>
            <a:r>
              <a:rPr lang="de-AT" sz="1200" b="1" dirty="0">
                <a:solidFill>
                  <a:srgbClr val="C00000"/>
                </a:solidFill>
                <a:latin typeface="Calibri" pitchFamily="34" charset="0"/>
              </a:rPr>
              <a:t>Audiosignale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7E8B1D6-F870-4E76-8E9A-0E97E4065B8A}"/>
              </a:ext>
            </a:extLst>
          </p:cNvPr>
          <p:cNvGrpSpPr/>
          <p:nvPr/>
        </p:nvGrpSpPr>
        <p:grpSpPr>
          <a:xfrm>
            <a:off x="9700044" y="5178813"/>
            <a:ext cx="1070614" cy="1177537"/>
            <a:chOff x="9700044" y="5178813"/>
            <a:chExt cx="1070614" cy="117753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1E464F9-40C3-4AB1-8278-0AA338C0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4656" y="5178813"/>
              <a:ext cx="805839" cy="844741"/>
            </a:xfrm>
            <a:prstGeom prst="rect">
              <a:avLst/>
            </a:prstGeom>
          </p:spPr>
        </p:pic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99B2D102-D9ED-4389-A8B3-0CCC7F471300}"/>
                </a:ext>
              </a:extLst>
            </p:cNvPr>
            <p:cNvSpPr txBox="1"/>
            <p:nvPr/>
          </p:nvSpPr>
          <p:spPr>
            <a:xfrm>
              <a:off x="9700044" y="6048573"/>
              <a:ext cx="10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400" dirty="0"/>
                <a:t>Display-Port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21" grpId="0" animBg="1"/>
      <p:bldP spid="25" grpId="0" animBg="1"/>
      <p:bldP spid="10" grpId="0" animBg="1"/>
      <p:bldP spid="11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0" grpId="0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68668" y="1556792"/>
            <a:ext cx="4371975" cy="43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Computer / Zentraleinheit</a:t>
            </a:r>
          </a:p>
        </p:txBody>
      </p:sp>
      <p:sp>
        <p:nvSpPr>
          <p:cNvPr id="1024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C7D3B69-AB3A-48D2-B369-0D04490064DD}" type="slidenum">
              <a:rPr lang="en-GB">
                <a:solidFill>
                  <a:srgbClr val="000000"/>
                </a:solidFill>
              </a:rPr>
              <a:pPr eaLnBrk="1" hangingPunct="1"/>
              <a:t>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52" name="Rectangle 10"/>
          <p:cNvSpPr>
            <a:spLocks noChangeArrowheads="1"/>
          </p:cNvSpPr>
          <p:nvPr/>
        </p:nvSpPr>
        <p:spPr bwMode="auto">
          <a:xfrm>
            <a:off x="4656139" y="3153201"/>
            <a:ext cx="1187749" cy="11398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53" name="Rectangle 11"/>
          <p:cNvSpPr>
            <a:spLocks noChangeArrowheads="1"/>
          </p:cNvSpPr>
          <p:nvPr/>
        </p:nvSpPr>
        <p:spPr bwMode="auto">
          <a:xfrm>
            <a:off x="5843888" y="3153201"/>
            <a:ext cx="325517" cy="113989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54" name="Rectangle 12"/>
          <p:cNvSpPr>
            <a:spLocks noChangeArrowheads="1"/>
          </p:cNvSpPr>
          <p:nvPr/>
        </p:nvSpPr>
        <p:spPr bwMode="auto">
          <a:xfrm>
            <a:off x="6240016" y="2060849"/>
            <a:ext cx="1646794" cy="504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255" name="Rectangle 13"/>
          <p:cNvSpPr>
            <a:spLocks noChangeArrowheads="1"/>
          </p:cNvSpPr>
          <p:nvPr/>
        </p:nvSpPr>
        <p:spPr bwMode="auto">
          <a:xfrm>
            <a:off x="6534825" y="3732750"/>
            <a:ext cx="1295723" cy="2654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519801" y="4718299"/>
            <a:ext cx="1511945" cy="40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Datenkabel</a:t>
            </a:r>
            <a:endParaRPr lang="de-AT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4" name="Gerade Verbindung mit Pfeil 3"/>
          <p:cNvCxnSpPr>
            <a:cxnSpLocks/>
          </p:cNvCxnSpPr>
          <p:nvPr/>
        </p:nvCxnSpPr>
        <p:spPr>
          <a:xfrm flipH="1" flipV="1">
            <a:off x="7263846" y="4702671"/>
            <a:ext cx="1170836" cy="217015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1" name="Rechteck 20"/>
          <p:cNvSpPr/>
          <p:nvPr/>
        </p:nvSpPr>
        <p:spPr>
          <a:xfrm>
            <a:off x="5327445" y="6180938"/>
            <a:ext cx="1842799" cy="40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RAM</a:t>
            </a:r>
          </a:p>
        </p:txBody>
      </p:sp>
      <p:cxnSp>
        <p:nvCxnSpPr>
          <p:cNvPr id="22" name="Gerade Verbindung mit Pfeil 21"/>
          <p:cNvCxnSpPr>
            <a:cxnSpLocks/>
          </p:cNvCxnSpPr>
          <p:nvPr/>
        </p:nvCxnSpPr>
        <p:spPr>
          <a:xfrm flipH="1" flipV="1">
            <a:off x="6045293" y="4137560"/>
            <a:ext cx="112765" cy="1955737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5" name="Rechteck 24"/>
          <p:cNvSpPr/>
          <p:nvPr/>
        </p:nvSpPr>
        <p:spPr>
          <a:xfrm>
            <a:off x="8510690" y="3441687"/>
            <a:ext cx="1511945" cy="40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Festplatte</a:t>
            </a:r>
            <a:endParaRPr lang="en-GB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26" name="Gerade Verbindung mit Pfeil 25"/>
          <p:cNvCxnSpPr>
            <a:cxnSpLocks/>
            <a:endCxn id="10255" idx="3"/>
          </p:cNvCxnSpPr>
          <p:nvPr/>
        </p:nvCxnSpPr>
        <p:spPr>
          <a:xfrm flipH="1">
            <a:off x="7830547" y="3643073"/>
            <a:ext cx="592786" cy="222392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2" name="Rechteck 31"/>
          <p:cNvSpPr/>
          <p:nvPr/>
        </p:nvSpPr>
        <p:spPr>
          <a:xfrm>
            <a:off x="8510690" y="2510692"/>
            <a:ext cx="1511945" cy="40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CD</a:t>
            </a:r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, DVD-Laufwerk</a:t>
            </a:r>
            <a:endParaRPr lang="en-GB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3" name="Gerade Verbindung mit Pfeil 32"/>
          <p:cNvCxnSpPr>
            <a:cxnSpLocks/>
          </p:cNvCxnSpPr>
          <p:nvPr/>
        </p:nvCxnSpPr>
        <p:spPr>
          <a:xfrm flipH="1" flipV="1">
            <a:off x="7680176" y="2452060"/>
            <a:ext cx="872480" cy="314126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4" name="Rechteck 33"/>
          <p:cNvSpPr/>
          <p:nvPr/>
        </p:nvSpPr>
        <p:spPr>
          <a:xfrm>
            <a:off x="2135561" y="1828494"/>
            <a:ext cx="1439491" cy="5874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Netzteil, für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die Stromversorgung</a:t>
            </a:r>
            <a:endParaRPr lang="en-GB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3661952" y="2205039"/>
            <a:ext cx="705857" cy="98903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8" name="Gerade Verbindung mit Pfeil 37"/>
          <p:cNvCxnSpPr>
            <a:cxnSpLocks/>
          </p:cNvCxnSpPr>
          <p:nvPr/>
        </p:nvCxnSpPr>
        <p:spPr>
          <a:xfrm>
            <a:off x="3661951" y="3459755"/>
            <a:ext cx="1248154" cy="106064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0" name="Rechteck 39"/>
          <p:cNvSpPr/>
          <p:nvPr/>
        </p:nvSpPr>
        <p:spPr>
          <a:xfrm>
            <a:off x="1756578" y="5331343"/>
            <a:ext cx="1881771" cy="40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Steckkartenplätze</a:t>
            </a:r>
            <a:endParaRPr lang="en-GB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41" name="Gerade Verbindung mit Pfeil 40"/>
          <p:cNvCxnSpPr>
            <a:cxnSpLocks/>
          </p:cNvCxnSpPr>
          <p:nvPr/>
        </p:nvCxnSpPr>
        <p:spPr>
          <a:xfrm flipV="1">
            <a:off x="3646051" y="5287826"/>
            <a:ext cx="1264055" cy="244905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522A425-01AC-41F0-86BD-675A201BFBED}"/>
              </a:ext>
            </a:extLst>
          </p:cNvPr>
          <p:cNvGrpSpPr/>
          <p:nvPr/>
        </p:nvGrpSpPr>
        <p:grpSpPr>
          <a:xfrm>
            <a:off x="1775521" y="3139365"/>
            <a:ext cx="1799529" cy="663563"/>
            <a:chOff x="251520" y="3139364"/>
            <a:chExt cx="1799529" cy="663563"/>
          </a:xfrm>
        </p:grpSpPr>
        <p:sp>
          <p:nvSpPr>
            <p:cNvPr id="37" name="Rechteck 36"/>
            <p:cNvSpPr/>
            <p:nvPr/>
          </p:nvSpPr>
          <p:spPr>
            <a:xfrm>
              <a:off x="251520" y="3215486"/>
              <a:ext cx="1799529" cy="5874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accent1">
                  <a:shade val="95000"/>
                  <a:satMod val="105000"/>
                  <a:alpha val="72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tIns="108000" bIns="108000" anchor="ctr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Prozessor</a:t>
              </a:r>
              <a:b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</a:br>
              <a:r>
                <a:rPr lang="en-GB" sz="1200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mit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 </a:t>
              </a:r>
              <a:r>
                <a:rPr lang="en-GB" sz="1200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Lüfter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 und </a:t>
              </a:r>
              <a:r>
                <a:rPr lang="en-GB" sz="1200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Kühler</a:t>
              </a:r>
              <a:r>
                <a:rPr lang="en-GB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   </a:t>
              </a:r>
              <a:r>
                <a:rPr lang="en-GB" sz="12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                                                                                                </a:t>
              </a:r>
            </a:p>
          </p:txBody>
        </p:sp>
        <p:pic>
          <p:nvPicPr>
            <p:cNvPr id="2051" name="Picture 3" descr="C:\Users\Christian\Documents\My Dropbox\Easy4me (1)\_FTP_Easy4Me_Neu\workfiles\images\cpu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672" y="3139364"/>
              <a:ext cx="438124" cy="426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3" name="Picture 5" descr="C:\Users\Christian\Documents\My Dropbox\Easy4me (1)\_FTP_Easy4Me_Neu\workfiles\images\ra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31339">
            <a:off x="6166074" y="6303650"/>
            <a:ext cx="1189132" cy="29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3">
            <a:extLst>
              <a:ext uri="{FF2B5EF4-FFF2-40B4-BE49-F238E27FC236}">
                <a16:creationId xmlns:a16="http://schemas.microsoft.com/office/drawing/2014/main" id="{50409F90-DDE8-46FD-8333-613607C49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626" y="5046992"/>
            <a:ext cx="1295723" cy="5048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A1ECBBD-8910-4703-9CF4-A7DED9FEBF73}"/>
              </a:ext>
            </a:extLst>
          </p:cNvPr>
          <p:cNvSpPr/>
          <p:nvPr/>
        </p:nvSpPr>
        <p:spPr>
          <a:xfrm>
            <a:off x="1765958" y="4551884"/>
            <a:ext cx="1881771" cy="58744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Grafikkarte</a:t>
            </a:r>
            <a:b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en-GB" sz="120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mit Kühler</a:t>
            </a:r>
            <a:endParaRPr lang="en-GB" sz="1200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4C86D20C-C000-4F35-ABA0-EFF90701FCB5}"/>
              </a:ext>
            </a:extLst>
          </p:cNvPr>
          <p:cNvCxnSpPr>
            <a:cxnSpLocks/>
          </p:cNvCxnSpPr>
          <p:nvPr/>
        </p:nvCxnSpPr>
        <p:spPr>
          <a:xfrm flipV="1">
            <a:off x="3579297" y="4624557"/>
            <a:ext cx="1248154" cy="221049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B7778A08-3927-433B-8BDE-B3C0456D09B3}"/>
              </a:ext>
            </a:extLst>
          </p:cNvPr>
          <p:cNvSpPr/>
          <p:nvPr/>
        </p:nvSpPr>
        <p:spPr>
          <a:xfrm>
            <a:off x="8510690" y="4021946"/>
            <a:ext cx="1511945" cy="402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SSD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E66C2224-5794-4F31-843E-9F445E3BF599}"/>
              </a:ext>
            </a:extLst>
          </p:cNvPr>
          <p:cNvCxnSpPr>
            <a:cxnSpLocks/>
          </p:cNvCxnSpPr>
          <p:nvPr/>
        </p:nvCxnSpPr>
        <p:spPr>
          <a:xfrm flipH="1">
            <a:off x="7392144" y="4293095"/>
            <a:ext cx="1008112" cy="0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FFC000">
                <a:alpha val="72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4" name="Rectangle 13">
            <a:extLst>
              <a:ext uri="{FF2B5EF4-FFF2-40B4-BE49-F238E27FC236}">
                <a16:creationId xmlns:a16="http://schemas.microsoft.com/office/drawing/2014/main" id="{5ABC5552-27F9-4E4B-852D-2CA8A7648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358" y="4179346"/>
            <a:ext cx="761212" cy="2524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4" grpId="0" animBg="1"/>
      <p:bldP spid="10255" grpId="0" animBg="1"/>
      <p:bldP spid="2" grpId="0" animBg="1"/>
      <p:bldP spid="21" grpId="0" animBg="1"/>
      <p:bldP spid="25" grpId="0" animBg="1"/>
      <p:bldP spid="32" grpId="0" animBg="1"/>
      <p:bldP spid="34" grpId="0" animBg="1"/>
      <p:bldP spid="40" grpId="0" animBg="1"/>
      <p:bldP spid="30" grpId="0" animBg="1"/>
      <p:bldP spid="36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ropbox\Easy4me\_FTP_Easy4Me_Neu\x_images\mainboard_M5E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105" y="1984841"/>
            <a:ext cx="7921328" cy="4446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774826" y="190502"/>
            <a:ext cx="8785671" cy="790227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3600" noProof="0" dirty="0"/>
              <a:t>Hauptplatine / Mainboard / Motherboard</a:t>
            </a:r>
          </a:p>
        </p:txBody>
      </p:sp>
      <p:sp>
        <p:nvSpPr>
          <p:cNvPr id="1126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C0D644C0-326E-4E8B-823B-6E294869C963}" type="slidenum">
              <a:rPr lang="en-GB">
                <a:solidFill>
                  <a:srgbClr val="000000"/>
                </a:solidFill>
              </a:rPr>
              <a:pPr eaLnBrk="1" hangingPunct="1"/>
              <a:t>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Legende mit Linie 2 10"/>
          <p:cNvSpPr/>
          <p:nvPr/>
        </p:nvSpPr>
        <p:spPr>
          <a:xfrm>
            <a:off x="4007768" y="1255809"/>
            <a:ext cx="1788448" cy="587441"/>
          </a:xfrm>
          <a:prstGeom prst="borderCallout2">
            <a:avLst>
              <a:gd name="adj1" fmla="val 52122"/>
              <a:gd name="adj2" fmla="val 101775"/>
              <a:gd name="adj3" fmla="val 110206"/>
              <a:gd name="adj4" fmla="val 119577"/>
              <a:gd name="adj5" fmla="val 315744"/>
              <a:gd name="adj6" fmla="val 11869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Steckplätze für Arbeitsspeicher RAM</a:t>
            </a:r>
          </a:p>
        </p:txBody>
      </p:sp>
      <p:sp>
        <p:nvSpPr>
          <p:cNvPr id="12" name="Legende mit Linie 2 11"/>
          <p:cNvSpPr/>
          <p:nvPr/>
        </p:nvSpPr>
        <p:spPr>
          <a:xfrm>
            <a:off x="2187925" y="1995011"/>
            <a:ext cx="1788448" cy="402775"/>
          </a:xfrm>
          <a:prstGeom prst="borderCallout2">
            <a:avLst>
              <a:gd name="adj1" fmla="val 52122"/>
              <a:gd name="adj2" fmla="val 101775"/>
              <a:gd name="adj3" fmla="val 110206"/>
              <a:gd name="adj4" fmla="val 119577"/>
              <a:gd name="adj5" fmla="val 371300"/>
              <a:gd name="adj6" fmla="val 15143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Prozessor - Steckplatz</a:t>
            </a:r>
          </a:p>
        </p:txBody>
      </p:sp>
      <p:sp>
        <p:nvSpPr>
          <p:cNvPr id="13" name="Legende mit Linie 2 12"/>
          <p:cNvSpPr/>
          <p:nvPr/>
        </p:nvSpPr>
        <p:spPr>
          <a:xfrm>
            <a:off x="2783632" y="5726781"/>
            <a:ext cx="2004472" cy="402775"/>
          </a:xfrm>
          <a:prstGeom prst="borderCallout2">
            <a:avLst>
              <a:gd name="adj1" fmla="val 52122"/>
              <a:gd name="adj2" fmla="val 101775"/>
              <a:gd name="adj3" fmla="val 58766"/>
              <a:gd name="adj4" fmla="val 122778"/>
              <a:gd name="adj5" fmla="val -221292"/>
              <a:gd name="adj6" fmla="val 149029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Steckplätze z.B. Grafikkarte</a:t>
            </a:r>
          </a:p>
        </p:txBody>
      </p:sp>
      <p:sp>
        <p:nvSpPr>
          <p:cNvPr id="14" name="Legende mit Linie 2 13"/>
          <p:cNvSpPr/>
          <p:nvPr/>
        </p:nvSpPr>
        <p:spPr>
          <a:xfrm>
            <a:off x="1769782" y="5120934"/>
            <a:ext cx="2004472" cy="402775"/>
          </a:xfrm>
          <a:prstGeom prst="borderCallout2">
            <a:avLst>
              <a:gd name="adj1" fmla="val 2001"/>
              <a:gd name="adj2" fmla="val 50698"/>
              <a:gd name="adj3" fmla="val -95608"/>
              <a:gd name="adj4" fmla="val 50647"/>
              <a:gd name="adj5" fmla="val -131074"/>
              <a:gd name="adj6" fmla="val 5896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de-AT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Schnittstellen (USB, Video…)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ropbox\Easy4me\_FTP_Easy4Me_Neu\workfiles\images\corei7-unte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0175">
            <a:off x="4298193" y="3328378"/>
            <a:ext cx="1631662" cy="1694639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268760"/>
          </a:xfrm>
        </p:spPr>
        <p:txBody>
          <a:bodyPr/>
          <a:lstStyle/>
          <a:p>
            <a:r>
              <a:rPr lang="de-AT" noProof="0" dirty="0"/>
              <a:t>Prozessor (CPU)‏</a:t>
            </a:r>
          </a:p>
        </p:txBody>
      </p:sp>
      <p:sp>
        <p:nvSpPr>
          <p:cNvPr id="1229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fld id="{D3C148C5-8696-41E6-874E-88FD63659CE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767408" y="1556793"/>
            <a:ext cx="10081120" cy="83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Die Rechenleistung ist von der </a:t>
            </a:r>
            <a:r>
              <a:rPr lang="de-AT" sz="2000" b="1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Taktfrequenz</a:t>
            </a: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 und der </a:t>
            </a:r>
            <a:r>
              <a:rPr lang="de-AT" sz="2000" b="1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Anzahl der Prozessorkerne </a:t>
            </a: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abhängig! </a:t>
            </a:r>
          </a:p>
          <a:p>
            <a:pPr eaLnBrk="1" hangingPunct="1">
              <a:spcBef>
                <a:spcPts val="1000"/>
              </a:spcBef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Die Taktfrequenz wird in Gigahertz (Ghz) angegeben</a:t>
            </a:r>
          </a:p>
        </p:txBody>
      </p:sp>
      <p:pic>
        <p:nvPicPr>
          <p:cNvPr id="3075" name="Picture 3" descr="C:\Users\Christian\Documents\My Dropbox\Easy4me (1)\_FTP_Easy4Me_Neu\workfiles\images\cpu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9802" y="2747368"/>
            <a:ext cx="2114550" cy="2409825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238571" y="2830356"/>
            <a:ext cx="1944216" cy="7105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CPU</a:t>
            </a:r>
            <a:b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entral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rocessing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U</a:t>
            </a:r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nit</a:t>
            </a:r>
          </a:p>
        </p:txBody>
      </p:sp>
      <p:sp>
        <p:nvSpPr>
          <p:cNvPr id="12" name="Rechteck 11"/>
          <p:cNvSpPr/>
          <p:nvPr/>
        </p:nvSpPr>
        <p:spPr>
          <a:xfrm>
            <a:off x="7248128" y="5215872"/>
            <a:ext cx="1950996" cy="7105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shade val="95000"/>
                <a:satMod val="105000"/>
                <a:alpha val="7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108000" bIns="108000" anchor="ctr">
            <a:spAutoFit/>
          </a:bodyPr>
          <a:lstStyle/>
          <a:p>
            <a:pPr algn="ctr"/>
            <a:r>
              <a:rPr lang="en-GB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Prozessorkühler mit Ventilator</a:t>
            </a:r>
          </a:p>
        </p:txBody>
      </p:sp>
      <p:pic>
        <p:nvPicPr>
          <p:cNvPr id="9" name="Picture 3" descr="C:\Users\user\Dropbox\Easy4me\_FTP_Easy4Me_Neu\workfiles\images\core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0063">
            <a:off x="2423822" y="3813155"/>
            <a:ext cx="2124548" cy="1807021"/>
          </a:xfrm>
          <a:prstGeom prst="rect">
            <a:avLst/>
          </a:prstGeom>
          <a:noFill/>
          <a:effectLst>
            <a:outerShdw blurRad="2286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551384" y="46002"/>
            <a:ext cx="9577064" cy="1607749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/>
              <a:t>Hauptspeicher –Arbeitsspeicher - </a:t>
            </a:r>
            <a:r>
              <a:rPr lang="de-AT" b="1" noProof="0" dirty="0">
                <a:solidFill>
                  <a:schemeClr val="accent1">
                    <a:lumMod val="75000"/>
                  </a:schemeClr>
                </a:solidFill>
              </a:rPr>
              <a:t>RAM</a:t>
            </a:r>
            <a:endParaRPr lang="de-AT" noProof="0" dirty="0"/>
          </a:p>
        </p:txBody>
      </p:sp>
      <p:sp>
        <p:nvSpPr>
          <p:cNvPr id="1331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1CC9B7D2-6787-4D3A-B35A-9D08964E066A}" type="slidenum">
              <a:rPr lang="en-GB">
                <a:solidFill>
                  <a:srgbClr val="000000"/>
                </a:solidFill>
              </a:rPr>
              <a:pPr eaLnBrk="1" hangingPunct="1"/>
              <a:t>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559463" y="1151948"/>
            <a:ext cx="6248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FF3300"/>
              </a:buClr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andom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ccess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emory</a:t>
            </a: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6146246" y="1909414"/>
            <a:ext cx="5422362" cy="253107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342900" indent="-342900" eaLnBrk="1" hangingPunct="1">
              <a:spcBef>
                <a:spcPts val="1125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Der Hauptspeicher wird in Gigabyte (GB) angegeben.</a:t>
            </a:r>
            <a:b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Die meisten PCs haben 8 GB RAM oder mehr!</a:t>
            </a:r>
          </a:p>
          <a:p>
            <a:pPr marL="342900" indent="-342900" eaLnBrk="1" hangingPunct="1">
              <a:spcBef>
                <a:spcPts val="1125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Auf RAM können Daten gespeichert </a:t>
            </a:r>
            <a:r>
              <a:rPr lang="de-AT" sz="2000" dirty="0">
                <a:solidFill>
                  <a:schemeClr val="tx2"/>
                </a:solidFill>
                <a:latin typeface="Calibri" pitchFamily="34" charset="0"/>
              </a:rPr>
              <a:t>und gelesen </a:t>
            </a: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werden.</a:t>
            </a:r>
          </a:p>
          <a:p>
            <a:pPr marL="342900" indent="-342900" eaLnBrk="1" hangingPunct="1">
              <a:spcBef>
                <a:spcPts val="1125"/>
              </a:spcBef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</a:pPr>
            <a:r>
              <a:rPr lang="de-AT" sz="20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Wird die Stromversorgung unterbrochen, geht der Inhalt des Hauptspeichers verloren!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E98FB6-3DFB-FCB3-677A-ACAEC7760F57}"/>
              </a:ext>
            </a:extLst>
          </p:cNvPr>
          <p:cNvGrpSpPr/>
          <p:nvPr/>
        </p:nvGrpSpPr>
        <p:grpSpPr>
          <a:xfrm>
            <a:off x="623392" y="1992505"/>
            <a:ext cx="5328592" cy="2157481"/>
            <a:chOff x="2588196" y="1827591"/>
            <a:chExt cx="5812060" cy="23532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87DD5B6-5161-3A56-7973-56AD9D9650AA}"/>
                </a:ext>
              </a:extLst>
            </p:cNvPr>
            <p:cNvGrpSpPr/>
            <p:nvPr/>
          </p:nvGrpSpPr>
          <p:grpSpPr>
            <a:xfrm>
              <a:off x="2588196" y="1827591"/>
              <a:ext cx="5812060" cy="2353231"/>
              <a:chOff x="2651978" y="1847995"/>
              <a:chExt cx="5812060" cy="2353231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B643C55B-F3E4-9B15-A3FA-4A96350D58BB}"/>
                  </a:ext>
                </a:extLst>
              </p:cNvPr>
              <p:cNvGrpSpPr/>
              <p:nvPr/>
            </p:nvGrpSpPr>
            <p:grpSpPr>
              <a:xfrm>
                <a:off x="2651978" y="1847995"/>
                <a:ext cx="5812060" cy="2353231"/>
                <a:chOff x="2651978" y="1827591"/>
                <a:chExt cx="5812060" cy="2353231"/>
              </a:xfrm>
            </p:grpSpPr>
            <p:pic>
              <p:nvPicPr>
                <p:cNvPr id="2" name="Grafik 1">
                  <a:extLst>
                    <a:ext uri="{FF2B5EF4-FFF2-40B4-BE49-F238E27FC236}">
                      <a16:creationId xmlns:a16="http://schemas.microsoft.com/office/drawing/2014/main" id="{6DAF9D52-FD2E-4D56-8CE6-141B05B65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51978" y="1827591"/>
                  <a:ext cx="5812060" cy="2353231"/>
                </a:xfrm>
                <a:prstGeom prst="rect">
                  <a:avLst/>
                </a:prstGeom>
              </p:spPr>
            </p:pic>
            <p:sp>
              <p:nvSpPr>
                <p:cNvPr id="4" name="Ellipse 3">
                  <a:extLst>
                    <a:ext uri="{FF2B5EF4-FFF2-40B4-BE49-F238E27FC236}">
                      <a16:creationId xmlns:a16="http://schemas.microsoft.com/office/drawing/2014/main" id="{29F53CF6-B7A0-4700-AFB4-F8FDB8ABDEC3}"/>
                    </a:ext>
                  </a:extLst>
                </p:cNvPr>
                <p:cNvSpPr/>
                <p:nvPr/>
              </p:nvSpPr>
              <p:spPr>
                <a:xfrm>
                  <a:off x="5663952" y="2389530"/>
                  <a:ext cx="288032" cy="18466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1</a:t>
                  </a:r>
                  <a:endParaRPr lang="de-AT" dirty="0"/>
                </a:p>
              </p:txBody>
            </p:sp>
            <p:sp>
              <p:nvSpPr>
                <p:cNvPr id="10" name="Ellipse 9">
                  <a:extLst>
                    <a:ext uri="{FF2B5EF4-FFF2-40B4-BE49-F238E27FC236}">
                      <a16:creationId xmlns:a16="http://schemas.microsoft.com/office/drawing/2014/main" id="{EBBD207A-3896-4874-8ACE-AAE8EE8AFB1C}"/>
                    </a:ext>
                  </a:extLst>
                </p:cNvPr>
                <p:cNvSpPr/>
                <p:nvPr/>
              </p:nvSpPr>
              <p:spPr>
                <a:xfrm>
                  <a:off x="5519936" y="3100509"/>
                  <a:ext cx="288032" cy="18466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/>
                    <a:t>3</a:t>
                  </a:r>
                  <a:endParaRPr lang="de-AT" dirty="0"/>
                </a:p>
              </p:txBody>
            </p: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09C8A31-4695-447C-ADEC-10821BB63ADA}"/>
                  </a:ext>
                </a:extLst>
              </p:cNvPr>
              <p:cNvSpPr/>
              <p:nvPr/>
            </p:nvSpPr>
            <p:spPr>
              <a:xfrm>
                <a:off x="5442327" y="3459015"/>
                <a:ext cx="288032" cy="1846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/>
                  <a:t>4</a:t>
                </a:r>
                <a:endParaRPr lang="de-AT" dirty="0"/>
              </a:p>
            </p:txBody>
          </p:sp>
        </p:grp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926217A-F3B4-4EF6-96CC-8EF1F657E58F}"/>
                </a:ext>
              </a:extLst>
            </p:cNvPr>
            <p:cNvSpPr/>
            <p:nvPr/>
          </p:nvSpPr>
          <p:spPr>
            <a:xfrm>
              <a:off x="5587654" y="2740278"/>
              <a:ext cx="288032" cy="184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2</a:t>
              </a:r>
              <a:endParaRPr lang="de-AT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75B4E60-35AA-D4C6-A5A3-5552E497A84E}"/>
              </a:ext>
            </a:extLst>
          </p:cNvPr>
          <p:cNvGrpSpPr/>
          <p:nvPr/>
        </p:nvGrpSpPr>
        <p:grpSpPr>
          <a:xfrm>
            <a:off x="623392" y="5157192"/>
            <a:ext cx="5075440" cy="1426145"/>
            <a:chOff x="695400" y="4665181"/>
            <a:chExt cx="5075440" cy="142614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2902911-4D38-081F-2715-A6A69EB7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400" y="4665181"/>
              <a:ext cx="4868915" cy="12711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ADF85D-C2B3-8480-843D-2BD20F0D7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648" y="5781368"/>
              <a:ext cx="2843192" cy="309958"/>
            </a:xfrm>
            <a:prstGeom prst="rect">
              <a:avLst/>
            </a:prstGeom>
            <a:noFill/>
            <a:ln w="324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400" dirty="0">
                  <a:solidFill>
                    <a:schemeClr val="tx2">
                      <a:lumMod val="75000"/>
                    </a:schemeClr>
                  </a:solidFill>
                </a:rPr>
                <a:t>RAM </a:t>
              </a:r>
              <a:r>
                <a:rPr lang="en-GB" sz="1400" dirty="0" err="1">
                  <a:solidFill>
                    <a:schemeClr val="tx2">
                      <a:lumMod val="75000"/>
                    </a:schemeClr>
                  </a:solidFill>
                </a:rPr>
                <a:t>Speicherkarten</a:t>
              </a:r>
              <a:r>
                <a:rPr lang="en-GB" sz="14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GB" sz="1400" dirty="0" err="1">
                  <a:solidFill>
                    <a:schemeClr val="tx2">
                      <a:lumMod val="75000"/>
                    </a:schemeClr>
                  </a:solidFill>
                </a:rPr>
                <a:t>zum</a:t>
              </a:r>
              <a:r>
                <a:rPr lang="en-GB" sz="1400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en-GB" sz="1400" dirty="0" err="1">
                  <a:solidFill>
                    <a:schemeClr val="tx2">
                      <a:lumMod val="75000"/>
                    </a:schemeClr>
                  </a:solidFill>
                </a:rPr>
                <a:t>Einstecken</a:t>
              </a:r>
              <a:endParaRPr lang="en-GB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4E2183C7-6C23-36B5-4D98-AA5B23428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290659"/>
            <a:ext cx="3173474" cy="309958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sz="1400" dirty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Hier: 4 Speicherkarten zu je 4 GB = 16 GB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1470025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AT" noProof="0" dirty="0">
                <a:latin typeface="Calibri" pitchFamily="34" charset="0"/>
              </a:rPr>
              <a:t>Festplatte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8AF4E3-DF2A-392A-C3B0-E31D8087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94DFE-D9FC-482D-B7C2-AC8FFE420D8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7B3665-46D4-196C-F80E-E36C41B62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88" y="2132856"/>
            <a:ext cx="4815723" cy="3891104"/>
          </a:xfrm>
          <a:prstGeom prst="rect">
            <a:avLst/>
          </a:prstGeom>
          <a:noFill/>
          <a:effectLst>
            <a:outerShdw blurRad="292100" dist="317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1C504CA-3770-0E93-1067-AFA76D9E79C4}"/>
              </a:ext>
            </a:extLst>
          </p:cNvPr>
          <p:cNvGrpSpPr/>
          <p:nvPr/>
        </p:nvGrpSpPr>
        <p:grpSpPr>
          <a:xfrm>
            <a:off x="335360" y="1313818"/>
            <a:ext cx="5532935" cy="4831685"/>
            <a:chOff x="263352" y="1268760"/>
            <a:chExt cx="5532935" cy="4831685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922AFB55-C725-AC27-AB10-4E54A43A7FB4}"/>
                </a:ext>
              </a:extLst>
            </p:cNvPr>
            <p:cNvGrpSpPr/>
            <p:nvPr/>
          </p:nvGrpSpPr>
          <p:grpSpPr>
            <a:xfrm>
              <a:off x="263352" y="1268760"/>
              <a:ext cx="5532935" cy="4831685"/>
              <a:chOff x="263352" y="1268760"/>
              <a:chExt cx="5532935" cy="4831685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B3AFE09E-6186-7D36-E250-2C015CF43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2002" y="1879357"/>
                <a:ext cx="4844285" cy="4221088"/>
              </a:xfrm>
              <a:prstGeom prst="rect">
                <a:avLst/>
              </a:prstGeom>
              <a:noFill/>
              <a:effectLst>
                <a:outerShdw blurRad="292100" dist="3175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" name="Legende mit Linie 1 (ohne Rahmen) 1"/>
              <p:cNvSpPr/>
              <p:nvPr/>
            </p:nvSpPr>
            <p:spPr>
              <a:xfrm>
                <a:off x="263352" y="1268760"/>
                <a:ext cx="2861469" cy="692150"/>
              </a:xfrm>
              <a:prstGeom prst="callout1">
                <a:avLst>
                  <a:gd name="adj1" fmla="val 91469"/>
                  <a:gd name="adj2" fmla="val 95846"/>
                  <a:gd name="adj3" fmla="val 185266"/>
                  <a:gd name="adj4" fmla="val 101744"/>
                </a:avLst>
              </a:prstGeom>
              <a:noFill/>
              <a:ln w="12700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AT" dirty="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  <a:t>Metallscheiben mit </a:t>
                </a:r>
                <a:br>
                  <a:rPr lang="de-AT" dirty="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</a:br>
                <a:r>
                  <a:rPr lang="de-AT" dirty="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  <a:t>magnetischer Beschichtung</a:t>
                </a:r>
              </a:p>
            </p:txBody>
          </p:sp>
          <p:sp>
            <p:nvSpPr>
              <p:cNvPr id="8" name="Legende mit Linie 1 (ohne Rahmen) 7"/>
              <p:cNvSpPr/>
              <p:nvPr/>
            </p:nvSpPr>
            <p:spPr>
              <a:xfrm flipH="1">
                <a:off x="4511824" y="1582050"/>
                <a:ext cx="1224136" cy="404118"/>
              </a:xfrm>
              <a:prstGeom prst="callout1">
                <a:avLst>
                  <a:gd name="adj1" fmla="val 72005"/>
                  <a:gd name="adj2" fmla="val 84601"/>
                  <a:gd name="adj3" fmla="val 409104"/>
                  <a:gd name="adj4" fmla="val 176829"/>
                </a:avLst>
              </a:prstGeom>
              <a:noFill/>
              <a:ln w="12700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de-AT" dirty="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  <a:t>Lesekopf</a:t>
                </a:r>
              </a:p>
            </p:txBody>
          </p:sp>
        </p:grp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4AB7F16-A5FF-2255-9234-51CF83A4764B}"/>
                </a:ext>
              </a:extLst>
            </p:cNvPr>
            <p:cNvSpPr txBox="1"/>
            <p:nvPr/>
          </p:nvSpPr>
          <p:spPr>
            <a:xfrm>
              <a:off x="1490809" y="5157192"/>
              <a:ext cx="980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>
                  <a:solidFill>
                    <a:srgbClr val="C00000"/>
                  </a:solidFill>
                </a:rPr>
                <a:t>geöffnet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DA949D244DDC4D8927FC2E7EFC5E85" ma:contentTypeVersion="14" ma:contentTypeDescription="Ein neues Dokument erstellen." ma:contentTypeScope="" ma:versionID="8e3e143c3245ab8381ea45e05aa0c39e">
  <xsd:schema xmlns:xsd="http://www.w3.org/2001/XMLSchema" xmlns:xs="http://www.w3.org/2001/XMLSchema" xmlns:p="http://schemas.microsoft.com/office/2006/metadata/properties" xmlns:ns3="90dcfa79-2d89-47ef-bc80-866a5b3e3183" xmlns:ns4="8baa7261-70d0-45ca-b925-0e0e2c0f4054" targetNamespace="http://schemas.microsoft.com/office/2006/metadata/properties" ma:root="true" ma:fieldsID="3979642bbeb03c472205213f8a11e0f5" ns3:_="" ns4:_="">
    <xsd:import namespace="90dcfa79-2d89-47ef-bc80-866a5b3e3183"/>
    <xsd:import namespace="8baa7261-70d0-45ca-b925-0e0e2c0f40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cfa79-2d89-47ef-bc80-866a5b3e31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a7261-70d0-45ca-b925-0e0e2c0f40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27AB3E-4AB1-4D9C-9A60-414182C0F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cfa79-2d89-47ef-bc80-866a5b3e3183"/>
    <ds:schemaRef ds:uri="8baa7261-70d0-45ca-b925-0e0e2c0f40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06C6A4-704E-492D-BD46-8BB0B50EA4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07CF91-B6F4-4426-B9CF-D43CBC316BBE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90dcfa79-2d89-47ef-bc80-866a5b3e3183"/>
    <ds:schemaRef ds:uri="http://purl.org/dc/dcmitype/"/>
    <ds:schemaRef ds:uri="http://schemas.microsoft.com/office/infopath/2007/PartnerControls"/>
    <ds:schemaRef ds:uri="8baa7261-70d0-45ca-b925-0e0e2c0f40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771</Words>
  <Application>Microsoft Office PowerPoint</Application>
  <PresentationFormat>Breitbild</PresentationFormat>
  <Paragraphs>191</Paragraphs>
  <Slides>22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</vt:lpstr>
      <vt:lpstr>Hardware</vt:lpstr>
      <vt:lpstr>Computertypen und Mobilgeräte</vt:lpstr>
      <vt:lpstr>Peripheriegeräte</vt:lpstr>
      <vt:lpstr>PowerPoint-Präsentation</vt:lpstr>
      <vt:lpstr>Computer / Zentraleinheit</vt:lpstr>
      <vt:lpstr>Hauptplatine / Mainboard / Motherboard</vt:lpstr>
      <vt:lpstr>Prozessor (CPU)‏</vt:lpstr>
      <vt:lpstr>Hauptspeicher –Arbeitsspeicher - RAM</vt:lpstr>
      <vt:lpstr>Festplatte</vt:lpstr>
      <vt:lpstr>SSD – Solid State Disk</vt:lpstr>
      <vt:lpstr>CD/DVD/Blue-ray‏ Verlieren an Bedeutung!</vt:lpstr>
      <vt:lpstr>Externe Speichermedien</vt:lpstr>
      <vt:lpstr>Erweiterungskarten</vt:lpstr>
      <vt:lpstr>Netzteil</vt:lpstr>
      <vt:lpstr>Drucker</vt:lpstr>
      <vt:lpstr>Scanner</vt:lpstr>
      <vt:lpstr>Tastatur</vt:lpstr>
      <vt:lpstr>NAS (Network Attached Storage) stellt Speicher im Netzwerk zur Verfügung</vt:lpstr>
      <vt:lpstr>Netzwerke Ressourcen gemeinsam nutzen</vt:lpstr>
      <vt:lpstr>Speichergrößen</vt:lpstr>
      <vt:lpstr>Was passt darauf?</vt:lpstr>
      <vt:lpstr>Wie viel Speicher braucht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</dc:title>
  <dc:creator>user</dc:creator>
  <cp:lastModifiedBy>Easy4me</cp:lastModifiedBy>
  <cp:revision>149</cp:revision>
  <dcterms:modified xsi:type="dcterms:W3CDTF">2023-09-17T21:03:23Z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0x01010068DA949D244DDC4D8927FC2E7EFC5E85</vt:lpwstr>
  </property>
</Properties>
</file>