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9F691F1C-792D-4EFA-953F-5C2759C512E1}"/>
    <pc:docChg chg="custSel addSld modSld">
      <pc:chgData name="Alois Klotz" userId="0e7873f3-c968-46a8-ac9c-5d38456ab073" providerId="ADAL" clId="{9F691F1C-792D-4EFA-953F-5C2759C512E1}" dt="2025-03-29T20:52:40.710" v="141" actId="1076"/>
      <pc:docMkLst>
        <pc:docMk/>
      </pc:docMkLst>
      <pc:sldChg chg="addSp modSp new mod modClrScheme chgLayout">
        <pc:chgData name="Alois Klotz" userId="0e7873f3-c968-46a8-ac9c-5d38456ab073" providerId="ADAL" clId="{9F691F1C-792D-4EFA-953F-5C2759C512E1}" dt="2025-03-29T20:52:40.710" v="141" actId="1076"/>
        <pc:sldMkLst>
          <pc:docMk/>
          <pc:sldMk cId="1529408385" sldId="271"/>
        </pc:sldMkLst>
        <pc:spChg chg="add mod">
          <ac:chgData name="Alois Klotz" userId="0e7873f3-c968-46a8-ac9c-5d38456ab073" providerId="ADAL" clId="{9F691F1C-792D-4EFA-953F-5C2759C512E1}" dt="2025-03-29T20:47:35.909" v="37" actId="164"/>
          <ac:spMkLst>
            <pc:docMk/>
            <pc:sldMk cId="1529408385" sldId="271"/>
            <ac:spMk id="3" creationId="{CCB35996-DD0A-4E7F-A4BD-0ED514CE0A02}"/>
          </ac:spMkLst>
        </pc:spChg>
        <pc:spChg chg="add mod">
          <ac:chgData name="Alois Klotz" userId="0e7873f3-c968-46a8-ac9c-5d38456ab073" providerId="ADAL" clId="{9F691F1C-792D-4EFA-953F-5C2759C512E1}" dt="2025-03-29T20:47:35.909" v="37" actId="164"/>
          <ac:spMkLst>
            <pc:docMk/>
            <pc:sldMk cId="1529408385" sldId="271"/>
            <ac:spMk id="4" creationId="{203DFB32-7495-4869-8BB8-4CC6785978FB}"/>
          </ac:spMkLst>
        </pc:spChg>
        <pc:spChg chg="add mod">
          <ac:chgData name="Alois Klotz" userId="0e7873f3-c968-46a8-ac9c-5d38456ab073" providerId="ADAL" clId="{9F691F1C-792D-4EFA-953F-5C2759C512E1}" dt="2025-03-29T20:47:35.909" v="37" actId="164"/>
          <ac:spMkLst>
            <pc:docMk/>
            <pc:sldMk cId="1529408385" sldId="271"/>
            <ac:spMk id="5" creationId="{5FEB691C-7635-47CD-BA64-5DA4832099C9}"/>
          </ac:spMkLst>
        </pc:spChg>
        <pc:spChg chg="add mod">
          <ac:chgData name="Alois Klotz" userId="0e7873f3-c968-46a8-ac9c-5d38456ab073" providerId="ADAL" clId="{9F691F1C-792D-4EFA-953F-5C2759C512E1}" dt="2025-03-29T20:47:35.909" v="37" actId="164"/>
          <ac:spMkLst>
            <pc:docMk/>
            <pc:sldMk cId="1529408385" sldId="271"/>
            <ac:spMk id="6" creationId="{C494C746-3AD1-4E5C-8654-14C8F5CCFF0C}"/>
          </ac:spMkLst>
        </pc:spChg>
        <pc:spChg chg="add mod">
          <ac:chgData name="Alois Klotz" userId="0e7873f3-c968-46a8-ac9c-5d38456ab073" providerId="ADAL" clId="{9F691F1C-792D-4EFA-953F-5C2759C512E1}" dt="2025-03-29T20:47:35.909" v="37" actId="164"/>
          <ac:spMkLst>
            <pc:docMk/>
            <pc:sldMk cId="1529408385" sldId="271"/>
            <ac:spMk id="7" creationId="{A3C81AB6-A352-47B3-BBB4-0EEF5D13AA6A}"/>
          </ac:spMkLst>
        </pc:spChg>
        <pc:spChg chg="add mod">
          <ac:chgData name="Alois Klotz" userId="0e7873f3-c968-46a8-ac9c-5d38456ab073" providerId="ADAL" clId="{9F691F1C-792D-4EFA-953F-5C2759C512E1}" dt="2025-03-29T20:47:35.909" v="37" actId="164"/>
          <ac:spMkLst>
            <pc:docMk/>
            <pc:sldMk cId="1529408385" sldId="271"/>
            <ac:spMk id="8" creationId="{F001346E-C401-4420-A445-5391D1DA3DDA}"/>
          </ac:spMkLst>
        </pc:spChg>
        <pc:spChg chg="add mod ord">
          <ac:chgData name="Alois Klotz" userId="0e7873f3-c968-46a8-ac9c-5d38456ab073" providerId="ADAL" clId="{9F691F1C-792D-4EFA-953F-5C2759C512E1}" dt="2025-03-29T20:47:53.208" v="49" actId="20577"/>
          <ac:spMkLst>
            <pc:docMk/>
            <pc:sldMk cId="1529408385" sldId="271"/>
            <ac:spMk id="9" creationId="{F9A44900-5190-41DB-897F-5E3215A9F4BE}"/>
          </ac:spMkLst>
        </pc:spChg>
        <pc:spChg chg="add mod">
          <ac:chgData name="Alois Klotz" userId="0e7873f3-c968-46a8-ac9c-5d38456ab073" providerId="ADAL" clId="{9F691F1C-792D-4EFA-953F-5C2759C512E1}" dt="2025-03-29T20:50:12.482" v="58" actId="20577"/>
          <ac:spMkLst>
            <pc:docMk/>
            <pc:sldMk cId="1529408385" sldId="271"/>
            <ac:spMk id="11" creationId="{5A0EC6F7-513C-4D5C-BE0A-1A2A894617D7}"/>
          </ac:spMkLst>
        </pc:spChg>
        <pc:spChg chg="add mod">
          <ac:chgData name="Alois Klotz" userId="0e7873f3-c968-46a8-ac9c-5d38456ab073" providerId="ADAL" clId="{9F691F1C-792D-4EFA-953F-5C2759C512E1}" dt="2025-03-29T20:51:53.196" v="136" actId="13822"/>
          <ac:spMkLst>
            <pc:docMk/>
            <pc:sldMk cId="1529408385" sldId="271"/>
            <ac:spMk id="12" creationId="{5CDD0716-3EA0-4A7B-A37C-008F45178037}"/>
          </ac:spMkLst>
        </pc:spChg>
        <pc:spChg chg="add mod">
          <ac:chgData name="Alois Klotz" userId="0e7873f3-c968-46a8-ac9c-5d38456ab073" providerId="ADAL" clId="{9F691F1C-792D-4EFA-953F-5C2759C512E1}" dt="2025-03-29T20:51:58.700" v="137" actId="13822"/>
          <ac:spMkLst>
            <pc:docMk/>
            <pc:sldMk cId="1529408385" sldId="271"/>
            <ac:spMk id="13" creationId="{49505885-2614-473A-8B8C-B155C772B54D}"/>
          </ac:spMkLst>
        </pc:spChg>
        <pc:spChg chg="add mod">
          <ac:chgData name="Alois Klotz" userId="0e7873f3-c968-46a8-ac9c-5d38456ab073" providerId="ADAL" clId="{9F691F1C-792D-4EFA-953F-5C2759C512E1}" dt="2025-03-29T20:52:03.900" v="138" actId="17032"/>
          <ac:spMkLst>
            <pc:docMk/>
            <pc:sldMk cId="1529408385" sldId="271"/>
            <ac:spMk id="14" creationId="{B57942B5-AE2A-4DEA-8DD3-3E0DF2B876CF}"/>
          </ac:spMkLst>
        </pc:spChg>
        <pc:spChg chg="add mod">
          <ac:chgData name="Alois Klotz" userId="0e7873f3-c968-46a8-ac9c-5d38456ab073" providerId="ADAL" clId="{9F691F1C-792D-4EFA-953F-5C2759C512E1}" dt="2025-03-29T20:52:29.756" v="140" actId="17032"/>
          <ac:spMkLst>
            <pc:docMk/>
            <pc:sldMk cId="1529408385" sldId="271"/>
            <ac:spMk id="15" creationId="{3C3259C4-24F4-4A6C-99AF-0FEC5F99D532}"/>
          </ac:spMkLst>
        </pc:spChg>
        <pc:grpChg chg="add mod">
          <ac:chgData name="Alois Klotz" userId="0e7873f3-c968-46a8-ac9c-5d38456ab073" providerId="ADAL" clId="{9F691F1C-792D-4EFA-953F-5C2759C512E1}" dt="2025-03-29T20:52:40.710" v="141" actId="1076"/>
          <ac:grpSpMkLst>
            <pc:docMk/>
            <pc:sldMk cId="1529408385" sldId="271"/>
            <ac:grpSpMk id="10" creationId="{28D7C250-0424-4E98-87F9-A2C38A769472}"/>
          </ac:grpSpMkLst>
        </pc:grpChg>
        <pc:picChg chg="add mod">
          <ac:chgData name="Alois Klotz" userId="0e7873f3-c968-46a8-ac9c-5d38456ab073" providerId="ADAL" clId="{9F691F1C-792D-4EFA-953F-5C2759C512E1}" dt="2025-03-29T20:47:35.909" v="37" actId="164"/>
          <ac:picMkLst>
            <pc:docMk/>
            <pc:sldMk cId="1529408385" sldId="271"/>
            <ac:picMk id="2" creationId="{F552167B-3CD2-45A6-9B8B-189478FBDE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58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3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69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4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9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46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98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88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BDD6-7948-4205-A1DA-A7EF29B8FFFE}" type="datetimeFigureOut">
              <a:rPr lang="de-DE" smtClean="0"/>
              <a:t>29.03.2025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87E2-270E-49B7-BB35-9FAC3985E6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8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i="1" dirty="0"/>
              <a:t>Software und Netzwerk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031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Datentransfer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77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b="1" i="1" dirty="0"/>
              <a:t> </a:t>
            </a:r>
            <a:r>
              <a:rPr lang="de-DE" dirty="0"/>
              <a:t>: Daten werden in das Internet kopiert </a:t>
            </a:r>
            <a:br>
              <a:rPr lang="de-DE" dirty="0"/>
            </a:br>
            <a:r>
              <a:rPr lang="de-DE" dirty="0"/>
              <a:t>– z. B. ein Foto auf Facebook</a:t>
            </a:r>
          </a:p>
          <a:p>
            <a:pPr>
              <a:spcBef>
                <a:spcPts val="1800"/>
              </a:spcBef>
            </a:pP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b="1" i="1" dirty="0"/>
              <a:t> </a:t>
            </a:r>
            <a:r>
              <a:rPr lang="de-DE" dirty="0"/>
              <a:t>: Daten werden heruntergeladen, z. B. eine Musikdatei oder ein Programm.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9D4119-0CB0-43DF-A3FF-8C2AEA1DD836}"/>
              </a:ext>
            </a:extLst>
          </p:cNvPr>
          <p:cNvSpPr txBox="1"/>
          <p:nvPr/>
        </p:nvSpPr>
        <p:spPr>
          <a:xfrm>
            <a:off x="0" y="4449330"/>
            <a:ext cx="12192000" cy="9079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400" dirty="0"/>
              <a:t>	Beachte: Maßeinheit für Datenübertragung ist </a:t>
            </a:r>
            <a:r>
              <a:rPr lang="de-DE" sz="2400" b="1" dirty="0"/>
              <a:t>…</a:t>
            </a:r>
          </a:p>
          <a:p>
            <a:pPr>
              <a:spcBef>
                <a:spcPts val="600"/>
              </a:spcBef>
            </a:pPr>
            <a:r>
              <a:rPr lang="de-DE" sz="2400" b="1" i="1" dirty="0"/>
              <a:t>	</a:t>
            </a:r>
            <a:r>
              <a:rPr lang="de-DE" sz="2400" b="1" i="1" dirty="0">
                <a:solidFill>
                  <a:srgbClr val="FF0000"/>
                </a:solidFill>
              </a:rPr>
              <a:t>Bit</a:t>
            </a:r>
            <a:r>
              <a:rPr lang="de-DE" sz="2400" i="1" dirty="0">
                <a:solidFill>
                  <a:srgbClr val="FF0000"/>
                </a:solidFill>
              </a:rPr>
              <a:t> und nicht Byte - wie bei Datenspeicher!</a:t>
            </a:r>
          </a:p>
        </p:txBody>
      </p:sp>
    </p:spTree>
    <p:extLst>
      <p:ext uri="{BB962C8B-B14F-4D97-AF65-F5344CB8AC3E}">
        <p14:creationId xmlns:p14="http://schemas.microsoft.com/office/powerpoint/2010/main" val="211559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88547-2353-4B56-BC3A-F613EC2E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Unterschied der Maßeinheiten Bit und Byte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AA808D-08B6-45F0-8B4E-29EDBD29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AT" dirty="0"/>
              <a:t>8 Bit = 1 Byte</a:t>
            </a:r>
          </a:p>
          <a:p>
            <a:pPr lvl="0"/>
            <a:r>
              <a:rPr lang="de-AT" dirty="0"/>
              <a:t>Verwendung der Maßeinheit Byte:</a:t>
            </a:r>
          </a:p>
          <a:p>
            <a:pPr lvl="1"/>
            <a:r>
              <a:rPr lang="de-AT" dirty="0"/>
              <a:t>Für Speicher wie Festplatten, RAM, </a:t>
            </a:r>
            <a:r>
              <a:rPr lang="de-AT" sz="2800" dirty="0">
                <a:solidFill>
                  <a:srgbClr val="FF0000"/>
                </a:solidFill>
              </a:rPr>
              <a:t>…</a:t>
            </a:r>
          </a:p>
          <a:p>
            <a:pPr lvl="0"/>
            <a:r>
              <a:rPr lang="de-AT" dirty="0"/>
              <a:t>Verwendung der Maßeinheit Bit:</a:t>
            </a:r>
          </a:p>
          <a:p>
            <a:pPr lvl="1"/>
            <a:r>
              <a:rPr lang="de-AT" sz="2800" dirty="0">
                <a:solidFill>
                  <a:srgbClr val="FF0000"/>
                </a:solidFill>
              </a:rPr>
              <a:t>…</a:t>
            </a:r>
            <a:r>
              <a:rPr lang="de-AT" dirty="0"/>
              <a:t> : Download, </a:t>
            </a:r>
            <a:r>
              <a:rPr lang="de-AT" dirty="0">
                <a:solidFill>
                  <a:srgbClr val="FF0000"/>
                </a:solidFill>
              </a:rPr>
              <a:t>…</a:t>
            </a:r>
          </a:p>
          <a:p>
            <a:pPr lvl="0"/>
            <a:r>
              <a:rPr lang="de-AT" dirty="0"/>
              <a:t>Beispiele:</a:t>
            </a:r>
          </a:p>
          <a:p>
            <a:pPr lvl="1"/>
            <a:r>
              <a:rPr lang="de-AT" dirty="0"/>
              <a:t>Festplatte: 2 TB (=Tera</a:t>
            </a:r>
            <a:r>
              <a:rPr lang="de-AT" b="1" dirty="0"/>
              <a:t>byte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Downloadgeschwindigkeit: 40 M</a:t>
            </a:r>
            <a:r>
              <a:rPr lang="de-AT" b="1" dirty="0"/>
              <a:t>Bit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727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1" dirty="0"/>
              <a:t>Bandbreite = </a:t>
            </a:r>
            <a:r>
              <a:rPr lang="de-DE" b="1" i="1" dirty="0" err="1"/>
              <a:t>Übetragungsgeschwindigkeit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50375"/>
              </p:ext>
            </p:extLst>
          </p:nvPr>
        </p:nvGraphicFramePr>
        <p:xfrm>
          <a:off x="838200" y="1855535"/>
          <a:ext cx="42089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776">
                  <a:extLst>
                    <a:ext uri="{9D8B030D-6E8A-4147-A177-3AD203B41FA5}">
                      <a16:colId xmlns:a16="http://schemas.microsoft.com/office/drawing/2014/main" val="3144337059"/>
                    </a:ext>
                  </a:extLst>
                </a:gridCol>
                <a:gridCol w="2501153">
                  <a:extLst>
                    <a:ext uri="{9D8B030D-6E8A-4147-A177-3AD203B41FA5}">
                      <a16:colId xmlns:a16="http://schemas.microsoft.com/office/drawing/2014/main" val="1886556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3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4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5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5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32018"/>
                  </a:ext>
                </a:extLst>
              </a:tr>
            </a:tbl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2054FE7-5F98-4C82-8BD7-181C5EA32205}"/>
              </a:ext>
            </a:extLst>
          </p:cNvPr>
          <p:cNvGrpSpPr/>
          <p:nvPr/>
        </p:nvGrpSpPr>
        <p:grpSpPr>
          <a:xfrm>
            <a:off x="5205822" y="1690688"/>
            <a:ext cx="5079365" cy="4038095"/>
            <a:chOff x="5205822" y="1690688"/>
            <a:chExt cx="5079365" cy="403809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822" y="1690688"/>
              <a:ext cx="5079365" cy="4038095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A662616-8CBD-4445-8332-4068DD977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4436"/>
            <a:stretch/>
          </p:blipFill>
          <p:spPr>
            <a:xfrm>
              <a:off x="5615756" y="3328825"/>
              <a:ext cx="4434901" cy="1281275"/>
            </a:xfrm>
            <a:prstGeom prst="rect">
              <a:avLst/>
            </a:prstGeom>
          </p:spPr>
        </p:pic>
      </p:grp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C2B090-C2FC-44E3-A0CC-6BA4A89BDF00}"/>
              </a:ext>
            </a:extLst>
          </p:cNvPr>
          <p:cNvCxnSpPr/>
          <p:nvPr/>
        </p:nvCxnSpPr>
        <p:spPr>
          <a:xfrm flipV="1">
            <a:off x="4410075" y="4076700"/>
            <a:ext cx="140970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3574D25-6EBE-41D7-9DCB-325610275D0B}"/>
              </a:ext>
            </a:extLst>
          </p:cNvPr>
          <p:cNvSpPr txBox="1"/>
          <p:nvPr/>
        </p:nvSpPr>
        <p:spPr>
          <a:xfrm>
            <a:off x="1017346" y="4243387"/>
            <a:ext cx="3279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Provider stellen oft weit höhere Downloadgeschwindigkeiten als 37 Mbit/s zur Verfügung.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141264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4BFAF-470E-4819-9C66-C6501B6E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Bandbreitentest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986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8D7C250-0424-4E98-87F9-A2C38A769472}"/>
              </a:ext>
            </a:extLst>
          </p:cNvPr>
          <p:cNvGrpSpPr/>
          <p:nvPr/>
        </p:nvGrpSpPr>
        <p:grpSpPr>
          <a:xfrm>
            <a:off x="3299102" y="987636"/>
            <a:ext cx="6249641" cy="4170002"/>
            <a:chOff x="2971179" y="1324303"/>
            <a:chExt cx="6249641" cy="417000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552167B-3CD2-45A6-9B8B-189478FB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179" y="1401531"/>
              <a:ext cx="6249641" cy="4054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CCB35996-DD0A-4E7F-A4BD-0ED514CE0A02}"/>
                </a:ext>
              </a:extLst>
            </p:cNvPr>
            <p:cNvSpPr/>
            <p:nvPr/>
          </p:nvSpPr>
          <p:spPr>
            <a:xfrm>
              <a:off x="4515244" y="1324303"/>
              <a:ext cx="1519796" cy="283780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203DFB32-7495-4869-8BB8-4CC6785978FB}"/>
                </a:ext>
              </a:extLst>
            </p:cNvPr>
            <p:cNvSpPr/>
            <p:nvPr/>
          </p:nvSpPr>
          <p:spPr>
            <a:xfrm>
              <a:off x="3891980" y="1749425"/>
              <a:ext cx="673713" cy="283780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FEB691C-7635-47CD-BA64-5DA4832099C9}"/>
                </a:ext>
              </a:extLst>
            </p:cNvPr>
            <p:cNvSpPr/>
            <p:nvPr/>
          </p:nvSpPr>
          <p:spPr>
            <a:xfrm>
              <a:off x="3160367" y="1547078"/>
              <a:ext cx="547684" cy="198646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494C746-3AD1-4E5C-8654-14C8F5CCFF0C}"/>
                </a:ext>
              </a:extLst>
            </p:cNvPr>
            <p:cNvSpPr/>
            <p:nvPr/>
          </p:nvSpPr>
          <p:spPr>
            <a:xfrm>
              <a:off x="4344977" y="5295659"/>
              <a:ext cx="867103" cy="198646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3C81AB6-A352-47B3-BBB4-0EEF5D13AA6A}"/>
                </a:ext>
              </a:extLst>
            </p:cNvPr>
            <p:cNvSpPr/>
            <p:nvPr/>
          </p:nvSpPr>
          <p:spPr>
            <a:xfrm>
              <a:off x="3252332" y="1933882"/>
              <a:ext cx="222388" cy="147166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001346E-C401-4420-A445-5391D1DA3DDA}"/>
                </a:ext>
              </a:extLst>
            </p:cNvPr>
            <p:cNvSpPr/>
            <p:nvPr/>
          </p:nvSpPr>
          <p:spPr>
            <a:xfrm>
              <a:off x="8563209" y="1402582"/>
              <a:ext cx="222388" cy="147166"/>
            </a:xfrm>
            <a:prstGeom prst="rect">
              <a:avLst/>
            </a:prstGeom>
            <a:solidFill>
              <a:srgbClr val="5B9BD5">
                <a:alpha val="54902"/>
              </a:srgb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F9A44900-5190-41DB-897F-5E3215A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9" y="507740"/>
            <a:ext cx="10515600" cy="479896"/>
          </a:xfrm>
        </p:spPr>
        <p:txBody>
          <a:bodyPr/>
          <a:lstStyle/>
          <a:p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Verbinde die Begriffe mit den entsprechenden Bereichen im Word-Fenster mit Linien.</a:t>
            </a:r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A0EC6F7-513C-4D5C-BE0A-1A2A894617D7}"/>
              </a:ext>
            </a:extLst>
          </p:cNvPr>
          <p:cNvSpPr/>
          <p:nvPr/>
        </p:nvSpPr>
        <p:spPr>
          <a:xfrm>
            <a:off x="655846" y="1261241"/>
            <a:ext cx="1658532" cy="36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Menüband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CDD0716-3EA0-4A7B-A37C-008F45178037}"/>
              </a:ext>
            </a:extLst>
          </p:cNvPr>
          <p:cNvSpPr/>
          <p:nvPr/>
        </p:nvSpPr>
        <p:spPr>
          <a:xfrm>
            <a:off x="666216" y="1811893"/>
            <a:ext cx="1658532" cy="3615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Symbol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9505885-2614-473A-8B8C-B155C772B54D}"/>
              </a:ext>
            </a:extLst>
          </p:cNvPr>
          <p:cNvSpPr/>
          <p:nvPr/>
        </p:nvSpPr>
        <p:spPr>
          <a:xfrm>
            <a:off x="666216" y="2362545"/>
            <a:ext cx="1658532" cy="3615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Titelleiste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57942B5-AE2A-4DEA-8DD3-3E0DF2B876CF}"/>
              </a:ext>
            </a:extLst>
          </p:cNvPr>
          <p:cNvSpPr/>
          <p:nvPr/>
        </p:nvSpPr>
        <p:spPr>
          <a:xfrm>
            <a:off x="666216" y="2913197"/>
            <a:ext cx="1658532" cy="36151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Statusleiste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C3259C4-24F4-4A6C-99AF-0FEC5F99D532}"/>
              </a:ext>
            </a:extLst>
          </p:cNvPr>
          <p:cNvSpPr/>
          <p:nvPr/>
        </p:nvSpPr>
        <p:spPr>
          <a:xfrm>
            <a:off x="666216" y="3421455"/>
            <a:ext cx="1658532" cy="5451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Fenster Minimieren</a:t>
            </a:r>
          </a:p>
        </p:txBody>
      </p:sp>
    </p:spTree>
    <p:extLst>
      <p:ext uri="{BB962C8B-B14F-4D97-AF65-F5344CB8AC3E}">
        <p14:creationId xmlns:p14="http://schemas.microsoft.com/office/powerpoint/2010/main" val="152940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Betriebs…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1100" y="1778000"/>
            <a:ext cx="10515600" cy="4351338"/>
          </a:xfrm>
        </p:spPr>
        <p:txBody>
          <a:bodyPr/>
          <a:lstStyle/>
          <a:p>
            <a:r>
              <a:rPr lang="de-DE" dirty="0"/>
              <a:t>Windows</a:t>
            </a:r>
            <a:r>
              <a:rPr lang="de-DE" dirty="0">
                <a:effectLst/>
              </a:rPr>
              <a:t> 10</a:t>
            </a:r>
          </a:p>
          <a:p>
            <a:r>
              <a:rPr lang="de-DE" dirty="0"/>
              <a:t>Linux</a:t>
            </a:r>
          </a:p>
          <a:p>
            <a:r>
              <a:rPr lang="de-DE" dirty="0">
                <a:solidFill>
                  <a:srgbClr val="FF0000"/>
                </a:solidFill>
                <a:effectLst/>
              </a:rPr>
              <a:t>…</a:t>
            </a:r>
          </a:p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49" y="0"/>
            <a:ext cx="3764551" cy="32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1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Beispiele für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6350" y="1776506"/>
            <a:ext cx="10515600" cy="4351338"/>
          </a:xfrm>
        </p:spPr>
        <p:txBody>
          <a:bodyPr/>
          <a:lstStyle/>
          <a:p>
            <a:r>
              <a:rPr lang="de-DE" dirty="0">
                <a:effectLst/>
              </a:rPr>
              <a:t>Word</a:t>
            </a:r>
          </a:p>
          <a:p>
            <a:r>
              <a:rPr lang="de-DE" dirty="0">
                <a:effectLst/>
              </a:rPr>
              <a:t>Excel</a:t>
            </a:r>
          </a:p>
          <a:p>
            <a:r>
              <a:rPr lang="de-DE" dirty="0">
                <a:effectLst/>
              </a:rPr>
              <a:t>Gimp (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)</a:t>
            </a:r>
          </a:p>
          <a:p>
            <a:r>
              <a:rPr lang="de-DE" dirty="0">
                <a:effectLst/>
              </a:rPr>
              <a:t>Writer (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55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b="1" dirty="0"/>
              <a:t> Software</a:t>
            </a:r>
            <a:r>
              <a:rPr lang="de-DE" dirty="0"/>
              <a:t>: ist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dirty="0"/>
              <a:t>z.B. Word, Windows 10, Photoshop, </a:t>
            </a:r>
            <a:r>
              <a:rPr lang="de-DE" dirty="0">
                <a:solidFill>
                  <a:srgbClr val="FF0000"/>
                </a:solidFill>
              </a:rPr>
              <a:t>….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Endbenutzerlizenz (EULA: </a:t>
            </a: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sz="2800" dirty="0"/>
              <a:t>)</a:t>
            </a:r>
            <a:r>
              <a:rPr lang="de-DE" dirty="0"/>
              <a:t>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Produkt-ID und Produktregistrierung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b="1" dirty="0"/>
              <a:t>Demoversion</a:t>
            </a:r>
            <a:r>
              <a:rPr lang="de-DE" dirty="0"/>
              <a:t>:</a:t>
            </a:r>
            <a:r>
              <a:rPr lang="de-DE" dirty="0">
                <a:solidFill>
                  <a:srgbClr val="FF0000"/>
                </a:solidFill>
              </a:rPr>
              <a:t> … </a:t>
            </a:r>
            <a:r>
              <a:rPr lang="de-DE" dirty="0"/>
              <a:t>Funktionen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b="1" dirty="0"/>
              <a:t>Freeware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, z. B. Google Chrome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b="1" dirty="0"/>
              <a:t>Shareware</a:t>
            </a:r>
            <a:r>
              <a:rPr lang="de-DE" dirty="0"/>
              <a:t>: zuerst </a:t>
            </a:r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272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841948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de-DE" dirty="0">
                <a:effectLst/>
              </a:rPr>
              <a:t>Proprietär bedeutet hier im Eigentum (einer Firma z. b.) befindlich.</a:t>
            </a:r>
          </a:p>
          <a:p>
            <a:pPr lvl="1"/>
            <a:r>
              <a:rPr lang="de-DE" dirty="0">
                <a:effectLst/>
              </a:rPr>
              <a:t>Der Quellcode ist nicht öffentlich.</a:t>
            </a:r>
          </a:p>
          <a:p>
            <a:pPr lvl="1"/>
            <a:r>
              <a:rPr lang="de-DE" dirty="0"/>
              <a:t>Kann auch Freeware sein: </a:t>
            </a:r>
            <a:r>
              <a:rPr lang="de-DE" dirty="0">
                <a:effectLst/>
              </a:rPr>
              <a:t>z. B. Google </a:t>
            </a:r>
            <a:r>
              <a:rPr lang="de-DE" dirty="0"/>
              <a:t>C</a:t>
            </a:r>
            <a:r>
              <a:rPr lang="de-DE" dirty="0">
                <a:effectLst/>
              </a:rPr>
              <a:t>hrome. </a:t>
            </a:r>
          </a:p>
          <a:p>
            <a:r>
              <a:rPr lang="de-DE" dirty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de-DE" dirty="0"/>
              <a:t>Ö</a:t>
            </a:r>
            <a:r>
              <a:rPr lang="de-DE" dirty="0">
                <a:effectLst/>
              </a:rPr>
              <a:t>ffentlicher Quellcode, Änderungen erlaubt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3513"/>
            <a:ext cx="5701553" cy="18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0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i="1" dirty="0"/>
              <a:t>Hilfsmittel für blinde und sehbehinderte Menschen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39390"/>
            <a:ext cx="105156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 err="1"/>
              <a:t>Screenreader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…</a:t>
            </a:r>
          </a:p>
          <a:p>
            <a:pPr>
              <a:spcBef>
                <a:spcPts val="1800"/>
              </a:spcBef>
            </a:pPr>
            <a:r>
              <a:rPr lang="de-DE" dirty="0">
                <a:effectLst/>
              </a:rPr>
              <a:t>Bildschirmlupe: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von Teilen des Bildschirminhalts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9" y="3442447"/>
            <a:ext cx="3936648" cy="29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Netzwerkbegriffe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79631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LAN</a:t>
            </a:r>
            <a:r>
              <a:rPr lang="de-DE" dirty="0">
                <a:effectLst/>
              </a:rPr>
              <a:t> (</a:t>
            </a:r>
            <a:r>
              <a:rPr lang="de-DE" b="1" i="1" dirty="0" err="1"/>
              <a:t>L</a:t>
            </a:r>
            <a:r>
              <a:rPr lang="de-DE" dirty="0" err="1">
                <a:effectLst/>
              </a:rPr>
              <a:t>ocal</a:t>
            </a:r>
            <a:r>
              <a:rPr lang="de-DE" dirty="0">
                <a:effectLst/>
              </a:rPr>
              <a:t> </a:t>
            </a:r>
            <a:r>
              <a:rPr lang="de-DE" b="1" i="1" dirty="0"/>
              <a:t>A</a:t>
            </a:r>
            <a:r>
              <a:rPr lang="de-DE" dirty="0">
                <a:effectLst/>
              </a:rPr>
              <a:t>rea </a:t>
            </a:r>
            <a:r>
              <a:rPr lang="de-DE" b="1" i="1" dirty="0"/>
              <a:t>N</a:t>
            </a:r>
            <a:r>
              <a:rPr lang="de-DE" dirty="0">
                <a:effectLst/>
              </a:rPr>
              <a:t>etwork)</a:t>
            </a:r>
            <a:br>
              <a:rPr lang="de-DE" dirty="0">
                <a:effectLst/>
              </a:rPr>
            </a:b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, Firmen, Schulen </a:t>
            </a:r>
            <a:r>
              <a:rPr lang="de-DE" sz="3000" dirty="0">
                <a:solidFill>
                  <a:srgbClr val="FF0000"/>
                </a:solidFill>
              </a:rPr>
              <a:t>…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(</a:t>
            </a:r>
            <a:r>
              <a:rPr lang="de-DE" b="1" i="1" dirty="0"/>
              <a:t>W</a:t>
            </a:r>
            <a:r>
              <a:rPr lang="de-DE" dirty="0">
                <a:effectLst/>
              </a:rPr>
              <a:t>ide </a:t>
            </a:r>
            <a:r>
              <a:rPr lang="de-DE" b="1" i="1" dirty="0"/>
              <a:t>A</a:t>
            </a:r>
            <a:r>
              <a:rPr lang="de-DE" dirty="0">
                <a:effectLst/>
              </a:rPr>
              <a:t>rea </a:t>
            </a:r>
            <a:r>
              <a:rPr lang="de-DE" b="1" i="1" dirty="0"/>
              <a:t>N</a:t>
            </a:r>
            <a:r>
              <a:rPr lang="de-DE" dirty="0">
                <a:effectLst/>
              </a:rPr>
              <a:t>etwork)</a:t>
            </a:r>
            <a:br>
              <a:rPr lang="de-DE" dirty="0">
                <a:effectLst/>
              </a:rPr>
            </a:br>
            <a:r>
              <a:rPr lang="de-DE" dirty="0">
                <a:effectLst/>
              </a:rPr>
              <a:t>verbindet Länder und Kontinente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: Netzwerk innerhalb einer Firma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VPN</a:t>
            </a:r>
            <a:r>
              <a:rPr lang="de-DE" dirty="0">
                <a:effectLst/>
              </a:rPr>
              <a:t> (</a:t>
            </a:r>
            <a:r>
              <a:rPr lang="de-DE" b="1" i="1" dirty="0"/>
              <a:t>V</a:t>
            </a:r>
            <a:r>
              <a:rPr lang="de-DE" dirty="0">
                <a:effectLst/>
              </a:rPr>
              <a:t>irtual </a:t>
            </a:r>
            <a:r>
              <a:rPr lang="de-DE" b="1" i="1" dirty="0"/>
              <a:t>P</a:t>
            </a:r>
            <a:r>
              <a:rPr lang="de-DE" dirty="0">
                <a:effectLst/>
              </a:rPr>
              <a:t>rivate </a:t>
            </a:r>
            <a:r>
              <a:rPr lang="de-DE" b="1" i="1" dirty="0"/>
              <a:t>N</a:t>
            </a:r>
            <a:r>
              <a:rPr lang="de-DE" dirty="0">
                <a:effectLst/>
              </a:rPr>
              <a:t>etwork) </a:t>
            </a:r>
            <a:br>
              <a:rPr lang="de-DE" dirty="0">
                <a:effectLst/>
              </a:rPr>
            </a:b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Verbindung zwischen Netzwerken über das Internet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WLAN</a:t>
            </a:r>
            <a:r>
              <a:rPr lang="de-DE" dirty="0">
                <a:effectLst/>
              </a:rPr>
              <a:t>: </a:t>
            </a:r>
            <a:r>
              <a:rPr lang="de-DE" sz="3000" dirty="0">
                <a:solidFill>
                  <a:srgbClr val="FF0000"/>
                </a:solidFill>
              </a:rPr>
              <a:t>…</a:t>
            </a:r>
            <a:r>
              <a:rPr lang="de-DE" dirty="0">
                <a:effectLst/>
              </a:rPr>
              <a:t> lokales Netzwerk</a:t>
            </a:r>
          </a:p>
        </p:txBody>
      </p:sp>
    </p:spTree>
    <p:extLst>
      <p:ext uri="{BB962C8B-B14F-4D97-AF65-F5344CB8AC3E}">
        <p14:creationId xmlns:p14="http://schemas.microsoft.com/office/powerpoint/2010/main" val="276108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67" y="1939887"/>
            <a:ext cx="6896577" cy="389075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E6AF2EA-2E31-4701-A9BB-C9546B9ADBCE}"/>
              </a:ext>
            </a:extLst>
          </p:cNvPr>
          <p:cNvSpPr/>
          <p:nvPr/>
        </p:nvSpPr>
        <p:spPr>
          <a:xfrm>
            <a:off x="686650" y="872609"/>
            <a:ext cx="10103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i="1" dirty="0">
                <a:latin typeface="+mj-lt"/>
                <a:ea typeface="+mj-ea"/>
                <a:cs typeface="+mj-cs"/>
              </a:rPr>
              <a:t>LAN (</a:t>
            </a:r>
            <a:r>
              <a:rPr lang="de-DE" sz="4400" b="1" i="1" dirty="0" err="1">
                <a:latin typeface="+mj-lt"/>
                <a:ea typeface="+mj-ea"/>
                <a:cs typeface="+mj-cs"/>
              </a:rPr>
              <a:t>Local</a:t>
            </a:r>
            <a:r>
              <a:rPr lang="de-DE" sz="4400" b="1" i="1" dirty="0">
                <a:latin typeface="+mj-lt"/>
                <a:ea typeface="+mj-ea"/>
                <a:cs typeface="+mj-cs"/>
              </a:rPr>
              <a:t> Area Network – lokales Netzwerk)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99A163-9BDC-440B-8F3A-FCC54BA44C82}"/>
              </a:ext>
            </a:extLst>
          </p:cNvPr>
          <p:cNvSpPr txBox="1"/>
          <p:nvPr/>
        </p:nvSpPr>
        <p:spPr>
          <a:xfrm>
            <a:off x="686650" y="2180493"/>
            <a:ext cx="37306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 LAN verbindet lokal: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sz="2800" dirty="0"/>
              <a:t> Speicher (z. B. NAS)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346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/>
              <a:t>Internet: </a:t>
            </a:r>
            <a:r>
              <a:rPr lang="de-DE" i="1" dirty="0"/>
              <a:t>weltweites Computernetz</a:t>
            </a:r>
            <a:r>
              <a:rPr lang="de-DE" dirty="0"/>
              <a:t>werk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DE" b="1" i="1" dirty="0"/>
              <a:t>Dienste des Internets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sz="2800" dirty="0">
                <a:solidFill>
                  <a:srgbClr val="FF0000"/>
                </a:solidFill>
              </a:rPr>
              <a:t>… </a:t>
            </a:r>
            <a:r>
              <a:rPr lang="de-DE" b="1" i="1" dirty="0"/>
              <a:t>: </a:t>
            </a:r>
            <a:r>
              <a:rPr lang="de-DE" dirty="0"/>
              <a:t>elektronische Post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WWW</a:t>
            </a:r>
            <a:r>
              <a:rPr lang="de-DE" dirty="0"/>
              <a:t>: </a:t>
            </a:r>
            <a:r>
              <a:rPr lang="de-DE" b="1" i="1" dirty="0"/>
              <a:t>W</a:t>
            </a:r>
            <a:r>
              <a:rPr lang="de-DE" dirty="0"/>
              <a:t>orld </a:t>
            </a:r>
            <a:r>
              <a:rPr lang="de-DE" b="1" i="1" dirty="0"/>
              <a:t>W</a:t>
            </a:r>
            <a:r>
              <a:rPr lang="de-DE" dirty="0"/>
              <a:t>ide </a:t>
            </a:r>
            <a:r>
              <a:rPr lang="de-DE" b="1" i="1" dirty="0"/>
              <a:t>W</a:t>
            </a:r>
            <a:r>
              <a:rPr lang="de-DE" dirty="0"/>
              <a:t>eb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IM</a:t>
            </a:r>
            <a:r>
              <a:rPr lang="de-DE" dirty="0"/>
              <a:t>, </a:t>
            </a: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b="1" i="1" dirty="0"/>
              <a:t> </a:t>
            </a:r>
            <a:r>
              <a:rPr lang="de-DE" dirty="0"/>
              <a:t>: Unterhaltung in Echtzeit, chatten z.B. per Facebook,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de-DE" b="1" i="1" dirty="0"/>
              <a:t>VOIP</a:t>
            </a:r>
            <a:r>
              <a:rPr lang="de-DE" dirty="0"/>
              <a:t> (</a:t>
            </a:r>
            <a:r>
              <a:rPr lang="de-DE" b="1" i="1" dirty="0"/>
              <a:t>V</a:t>
            </a:r>
            <a:r>
              <a:rPr lang="de-DE" dirty="0"/>
              <a:t>oice </a:t>
            </a:r>
            <a:r>
              <a:rPr lang="de-DE" b="1" i="1" dirty="0"/>
              <a:t>O</a:t>
            </a:r>
            <a:r>
              <a:rPr lang="de-DE" dirty="0"/>
              <a:t>ver </a:t>
            </a:r>
            <a:r>
              <a:rPr lang="de-DE" b="1" i="1" dirty="0"/>
              <a:t>I</a:t>
            </a:r>
            <a:r>
              <a:rPr lang="de-DE" dirty="0"/>
              <a:t>nternet </a:t>
            </a:r>
            <a:r>
              <a:rPr lang="de-DE" b="1" i="1" dirty="0"/>
              <a:t>P</a:t>
            </a:r>
            <a:r>
              <a:rPr lang="de-DE" dirty="0"/>
              <a:t>rotocol): </a:t>
            </a:r>
            <a:br>
              <a:rPr lang="de-DE" dirty="0"/>
            </a:br>
            <a:r>
              <a:rPr lang="de-DE" dirty="0"/>
              <a:t>ist </a:t>
            </a:r>
            <a:r>
              <a:rPr lang="de-DE" sz="2800" dirty="0">
                <a:solidFill>
                  <a:srgbClr val="FF0000"/>
                </a:solidFill>
              </a:rPr>
              <a:t>…</a:t>
            </a:r>
            <a:r>
              <a:rPr lang="de-DE" dirty="0"/>
              <a:t> (Beispiele: WhatsApp, Skype)</a:t>
            </a:r>
          </a:p>
        </p:txBody>
      </p:sp>
    </p:spTree>
    <p:extLst>
      <p:ext uri="{BB962C8B-B14F-4D97-AF65-F5344CB8AC3E}">
        <p14:creationId xmlns:p14="http://schemas.microsoft.com/office/powerpoint/2010/main" val="228237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Breitbild</PresentationFormat>
  <Paragraphs>71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Software und Netzwerk</vt:lpstr>
      <vt:lpstr>Betriebs…</vt:lpstr>
      <vt:lpstr>Beispiele für …</vt:lpstr>
      <vt:lpstr>Software</vt:lpstr>
      <vt:lpstr>Software</vt:lpstr>
      <vt:lpstr>Hilfsmittel für blinde und sehbehinderte Menschen</vt:lpstr>
      <vt:lpstr>Netzwerkbegriffe</vt:lpstr>
      <vt:lpstr>PowerPoint-Präsentation</vt:lpstr>
      <vt:lpstr>Internet: weltweites Computernetzwerk </vt:lpstr>
      <vt:lpstr>Datentransfer</vt:lpstr>
      <vt:lpstr>Unterschied der Maßeinheiten Bit und Byte</vt:lpstr>
      <vt:lpstr>Bandbreite = Übetragungsgeschwindigkeit</vt:lpstr>
      <vt:lpstr>Bandbreitentest</vt:lpstr>
      <vt:lpstr>Verbinde die Begriffe mit den entsprechenden Bereichen im Word-Fenster mit Linien.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oftware und Netzwerk</dc:title>
  <dc:creator>Easy4me</dc:creator>
  <cp:lastModifiedBy>Alois Klotz</cp:lastModifiedBy>
  <cp:revision>34</cp:revision>
  <dcterms:created xsi:type="dcterms:W3CDTF">2019-10-02T14:48:54Z</dcterms:created>
  <dcterms:modified xsi:type="dcterms:W3CDTF">2025-03-29T20:53:07Z</dcterms:modified>
</cp:coreProperties>
</file>