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26"/>
  </p:notesMasterIdLst>
  <p:sldIdLst>
    <p:sldId id="256" r:id="rId2"/>
    <p:sldId id="286" r:id="rId3"/>
    <p:sldId id="281" r:id="rId4"/>
    <p:sldId id="257" r:id="rId5"/>
    <p:sldId id="258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5" r:id="rId22"/>
    <p:sldId id="284" r:id="rId23"/>
    <p:sldId id="283" r:id="rId24"/>
    <p:sldId id="280" r:id="rId25"/>
  </p:sldIdLst>
  <p:sldSz cx="9144000" cy="6858000" type="screen4x3"/>
  <p:notesSz cx="7099300" cy="10234613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D3F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923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100000"/>
              </a:lnSpc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 sz="13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FF41F269-8905-4C3F-89F6-BA8382C6D6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422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4DA9BFB-DB74-442C-B5C9-81E5220ABF58}" type="slidenum">
              <a:rPr lang="en-GB" smtClean="0">
                <a:solidFill>
                  <a:srgbClr val="000000"/>
                </a:solidFill>
              </a:rPr>
              <a:pPr eaLnBrk="1" hangingPunct="1"/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57B5162-71B6-4944-B06B-BAE7A775AC77}" type="slidenum">
              <a:rPr lang="en-GB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C6EE952-C75F-4D01-A77A-DD68ADD20684}" type="slidenum">
              <a:rPr lang="en-GB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E6DA3B6-DB55-4D2F-A694-2543B6BE72BB}" type="slidenum">
              <a:rPr lang="en-GB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50E9EA7-56F4-44BB-A972-F85F0BBDF59E}" type="slidenum">
              <a:rPr lang="en-GB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FFCAB10-798F-4BEA-B0F1-AEA634056BFD}" type="slidenum">
              <a:rPr lang="en-GB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290C25F-5520-4722-AC92-6D54FFC84802}" type="slidenum">
              <a:rPr lang="en-GB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16415A62-CE2B-4A3C-BECC-A04780BB3465}" type="slidenum">
              <a:rPr lang="en-GB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657788B0-9C12-467D-8DA8-28DD36CE60AF}" type="slidenum">
              <a:rPr lang="en-GB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6143030-D96A-405E-B828-5313D592E863}" type="slidenum">
              <a:rPr lang="en-GB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3712F5D1-8190-4D30-9B53-525B3552B41B}" type="slidenum">
              <a:rPr lang="en-GB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4DA9BFB-DB74-442C-B5C9-81E5220ABF58}" type="slidenum">
              <a:rPr lang="en-GB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A85466BE-E8F4-47AF-A8A3-92393A6457E8}" type="slidenum">
              <a:rPr lang="en-GB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BBE3C730-CF69-4BFF-8A8E-CB5A26F20FF6}" type="slidenum">
              <a:rPr lang="en-GB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r>
              <a:rPr lang="de-DE" dirty="0" smtClean="0"/>
              <a:t>Verschiebe</a:t>
            </a:r>
            <a:r>
              <a:rPr lang="de-DE" baseline="0" dirty="0" smtClean="0"/>
              <a:t> die Textfelder!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3BF88FF-B3C2-4571-AB5A-CD98B888AA8E}" type="slidenum">
              <a:rPr lang="en-GB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endParaRPr lang="de-DE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E238B88-D507-4F30-AFFF-46D26BEF11B7}" type="slidenum">
              <a:rPr lang="en-GB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975E526-A72E-4EBF-B2FD-BA45DDDCA363}" type="slidenum">
              <a:rPr lang="en-GB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Ziehe die Linien,</a:t>
            </a:r>
            <a:r>
              <a:rPr lang="de-AT" baseline="0" dirty="0" smtClean="0"/>
              <a:t> die von der Legende weggehen zu den entsprechenden Anschlüssen!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FF41F269-8905-4C3F-89F6-BA8382C6D69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60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52B169E0-F31E-431A-8ABB-BBFBD73C80B0}" type="slidenum">
              <a:rPr lang="en-GB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D8BC10CE-FDB2-40E3-B0DA-4AE86D9F2B02}" type="slidenum">
              <a:rPr lang="en-GB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defTabSz="487363" eaLnBrk="0" hangingPunct="0"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873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90600" algn="l"/>
                <a:tab pos="1981200" algn="l"/>
                <a:tab pos="2971800" algn="l"/>
                <a:tab pos="3962400" algn="l"/>
                <a:tab pos="4953000" algn="l"/>
                <a:tab pos="5943600" algn="l"/>
                <a:tab pos="6932613" algn="l"/>
                <a:tab pos="7923213" algn="l"/>
                <a:tab pos="8913813" algn="l"/>
                <a:tab pos="9904413" algn="l"/>
                <a:tab pos="108950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5D27ED3-E4E7-490D-946A-10C9997D2F22}" type="slidenum">
              <a:rPr lang="en-GB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D2E7-04A8-45B8-839C-01E0A567F7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95DC-3A1B-45A8-8F70-B785161F04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3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30BC-4B58-4BB8-9CA7-1A1B95129A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4ABA-0CC5-4F1F-8C9F-3B82BA18C7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DFE-D9FC-482D-B7C2-AC8FFE420D8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C634-71E2-4CDA-A123-7FC27DFBAB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F2DA-DB7C-48AA-8AEC-D9EE42DEC1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DE59-8F69-4F1B-9039-385601E26C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30ED-8B14-4BA5-B602-3CDA88CAEA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E1F0-F312-4E93-812F-D84B11BF87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D166-D6FE-415E-B495-5087B64E8B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E20B-4CA7-43F5-8381-EB63FF60BA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DC6BCFA-3846-48EE-96C6-8DF745FB68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26684" y="692696"/>
            <a:ext cx="7772400" cy="155726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600" dirty="0" smtClean="0"/>
              <a:t>Hardware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2636912"/>
            <a:ext cx="7848872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</a:rPr>
              <a:t>Ordne die Begriffe den Bildern zu!</a:t>
            </a:r>
          </a:p>
          <a:p>
            <a:pPr marL="342900" indent="-342900">
              <a:buFont typeface="Arial" pitchFamily="34" charset="0"/>
              <a:buChar char="•"/>
            </a:pPr>
            <a:endParaRPr lang="de-A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AT" sz="2400" dirty="0" smtClean="0">
                <a:solidFill>
                  <a:schemeClr val="accent1">
                    <a:lumMod val="75000"/>
                  </a:schemeClr>
                </a:solidFill>
              </a:rPr>
              <a:t>Verschiebe die Textfelder an die richtigen Stellen!</a:t>
            </a:r>
            <a:endParaRPr lang="de-A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19100" y="332655"/>
            <a:ext cx="8229600" cy="1573931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/>
              <a:t>Hauptspeicher – RAM Arbeitsspeicher</a:t>
            </a:r>
          </a:p>
        </p:txBody>
      </p:sp>
      <p:sp>
        <p:nvSpPr>
          <p:cNvPr id="1331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1CC9B7D2-6787-4D3A-B35A-9D08964E066A}" type="slidenum">
              <a:rPr lang="en-GB">
                <a:solidFill>
                  <a:srgbClr val="000000"/>
                </a:solidFill>
              </a:rPr>
              <a:pPr eaLnBrk="1" hangingPunct="1"/>
              <a:t>10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524000" y="2060848"/>
            <a:ext cx="624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500"/>
              </a:spcBef>
              <a:buClr>
                <a:srgbClr val="FF3300"/>
              </a:buClr>
            </a:pP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GB" sz="2400" dirty="0">
                <a:solidFill>
                  <a:srgbClr val="000000"/>
                </a:solidFill>
              </a:rPr>
              <a:t>andom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GB" sz="2400" dirty="0">
                <a:solidFill>
                  <a:srgbClr val="000000"/>
                </a:solidFill>
              </a:rPr>
              <a:t>ccess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GB" sz="2400" dirty="0">
                <a:solidFill>
                  <a:srgbClr val="000000"/>
                </a:solidFill>
              </a:rPr>
              <a:t>emory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611560" y="4354661"/>
            <a:ext cx="7992888" cy="16077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Der Hauptspeicher wird in Gigabyte angegeben – aktuell: ab 4 GB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Auf RAM können Daten gelesen und gespeichert werden.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1125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Wird die Stromversorgung unterbrochen, geht der Inhalt des Hauptspeichers verloren!</a:t>
            </a:r>
            <a:endParaRPr lang="de-AT" sz="2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098" name="Picture 2" descr="C:\Users\Christian\Documents\My Dropbox\Easy4me (1)\_FTP_Easy4Me_Neu\workfiles\images\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4968552" cy="125051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user\Dropbox\Easy4me\_FTP_Easy4Me_Neu\workfiles\images\festplatt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4896" y="2205038"/>
            <a:ext cx="5949950" cy="3806825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47002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Festplatte</a:t>
            </a:r>
          </a:p>
        </p:txBody>
      </p:sp>
      <p:sp>
        <p:nvSpPr>
          <p:cNvPr id="143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1C90299-1D26-483C-ABF1-ACE7760FC04B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Legende mit Linie 1 (ohne Rahmen) 1"/>
          <p:cNvSpPr/>
          <p:nvPr/>
        </p:nvSpPr>
        <p:spPr>
          <a:xfrm>
            <a:off x="5796136" y="1196977"/>
            <a:ext cx="2861469" cy="692150"/>
          </a:xfrm>
          <a:prstGeom prst="callout1">
            <a:avLst>
              <a:gd name="adj1" fmla="val 91469"/>
              <a:gd name="adj2" fmla="val 95846"/>
              <a:gd name="adj3" fmla="val 134127"/>
              <a:gd name="adj4" fmla="val 51921"/>
            </a:avLst>
          </a:prstGeom>
          <a:noFill/>
          <a:ln w="12700">
            <a:solidFill>
              <a:schemeClr val="tx2">
                <a:lumMod val="75000"/>
                <a:alpha val="9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Metallscheiben mit 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magnetischer </a:t>
            </a: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Beschichtung</a:t>
            </a:r>
          </a:p>
        </p:txBody>
      </p:sp>
      <p:sp>
        <p:nvSpPr>
          <p:cNvPr id="8" name="Legende mit Linie 1 (ohne Rahmen) 7"/>
          <p:cNvSpPr/>
          <p:nvPr/>
        </p:nvSpPr>
        <p:spPr>
          <a:xfrm flipH="1">
            <a:off x="7624846" y="2187201"/>
            <a:ext cx="1224136" cy="404118"/>
          </a:xfrm>
          <a:prstGeom prst="callout1">
            <a:avLst>
              <a:gd name="adj1" fmla="val 72005"/>
              <a:gd name="adj2" fmla="val 84601"/>
              <a:gd name="adj3" fmla="val 202298"/>
              <a:gd name="adj4" fmla="val 88477"/>
            </a:avLst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Lesekopf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9144000" cy="10525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CD/DVD/Blue-ray</a:t>
            </a:r>
            <a:r>
              <a:rPr lang="ar-SA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‏</a:t>
            </a:r>
            <a:endParaRPr lang="en-GB" sz="4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36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F5F6CE55-1563-4EFF-97AA-868D388117BB}" type="slidenum">
              <a:rPr lang="en-GB">
                <a:solidFill>
                  <a:srgbClr val="000000"/>
                </a:solidFill>
              </a:rPr>
              <a:pPr eaLnBrk="1" hangingPunct="1"/>
              <a:t>12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5099050" y="5773738"/>
            <a:ext cx="3505200" cy="587375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CD, DVD und Blue-ray Disks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sind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rgbClr val="FF3300"/>
                </a:solidFill>
              </a:rPr>
              <a:t>optische</a:t>
            </a:r>
            <a:r>
              <a:rPr lang="en-GB" sz="1600" b="1" dirty="0" smtClean="0">
                <a:solidFill>
                  <a:srgbClr val="FF3300"/>
                </a:solidFill>
              </a:rPr>
              <a:t>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Speichermedien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5259388" y="1752600"/>
            <a:ext cx="3200400" cy="1220788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CD-R: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kann </a:t>
            </a: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einmal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beschrieben werden</a:t>
            </a:r>
          </a:p>
          <a:p>
            <a:pPr marL="0" indent="0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CD-RW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kann </a:t>
            </a: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oft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 beschrieben werden</a:t>
            </a:r>
          </a:p>
        </p:txBody>
      </p:sp>
      <p:pic>
        <p:nvPicPr>
          <p:cNvPr id="13321" name="Picture 9" descr="C:\Users\user\Desktop\cdromdv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1115">
            <a:off x="5081588" y="3105150"/>
            <a:ext cx="3705225" cy="2305050"/>
          </a:xfrm>
          <a:prstGeom prst="rect">
            <a:avLst/>
          </a:prstGeom>
          <a:noFill/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C:\Users\user\Dropbox\Easy4me\_FTP_Easy4Me_Neu\workfiles\images\cd-laufwer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4949825" cy="3559175"/>
          </a:xfrm>
          <a:prstGeom prst="rect">
            <a:avLst/>
          </a:prstGeom>
          <a:noFill/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1188" y="5186363"/>
            <a:ext cx="3889375" cy="341312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</a:rPr>
              <a:t>Laufwerk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für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optische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 Speichermedien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95388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Externe</a:t>
            </a:r>
            <a:r>
              <a:rPr lang="en-GB" dirty="0" smtClean="0">
                <a:latin typeface="Calibri" pitchFamily="34" charset="0"/>
              </a:rPr>
              <a:t> Speichermedien</a:t>
            </a:r>
          </a:p>
        </p:txBody>
      </p:sp>
      <p:sp>
        <p:nvSpPr>
          <p:cNvPr id="1638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09793AD-85F0-4244-A5C9-62FCA147FD87}" type="slidenum">
              <a:rPr lang="en-GB">
                <a:solidFill>
                  <a:srgbClr val="000000"/>
                </a:solidFill>
              </a:rPr>
              <a:pPr eaLnBrk="1" hangingPunct="1"/>
              <a:t>13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435885" y="6139994"/>
            <a:ext cx="1800225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USB-Speicherstick</a:t>
            </a:r>
          </a:p>
        </p:txBody>
      </p:sp>
      <p:pic>
        <p:nvPicPr>
          <p:cNvPr id="14344" name="Picture 8" descr="C:\Users\user\Dropbox\Easy4me\_FTP_Easy4Me_Neu\workfiles\images\usbstick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96032">
            <a:off x="6188075" y="4065588"/>
            <a:ext cx="2536825" cy="103505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0" name="Gruppieren 4"/>
          <p:cNvGrpSpPr>
            <a:grpSpLocks/>
          </p:cNvGrpSpPr>
          <p:nvPr/>
        </p:nvGrpSpPr>
        <p:grpSpPr bwMode="auto">
          <a:xfrm>
            <a:off x="6061075" y="1766888"/>
            <a:ext cx="1670050" cy="1165225"/>
            <a:chOff x="5232933" y="1681892"/>
            <a:chExt cx="1670418" cy="1164751"/>
          </a:xfrm>
        </p:grpSpPr>
        <p:pic>
          <p:nvPicPr>
            <p:cNvPr id="14346" name="Picture 10" descr="C:\Users\user\Desktop\sd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814190">
              <a:off x="6088785" y="1681892"/>
              <a:ext cx="814566" cy="1080647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5" name="Picture 9" descr="C:\Users\user\Desktop\sd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933" y="1765995"/>
              <a:ext cx="828858" cy="1080648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9" name="Picture 13" descr="C:\Users\user\Desktop\usb-festplatt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38003">
            <a:off x="431800" y="2098675"/>
            <a:ext cx="4910138" cy="3289300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435885" y="5349640"/>
            <a:ext cx="1800225" cy="309562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SD Speicherkarten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435885" y="5722611"/>
            <a:ext cx="2428875" cy="309562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</a:rPr>
              <a:t>Externe Festplatte 2,5 Zoll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Erweiterungskarten</a:t>
            </a:r>
            <a:endParaRPr lang="en-GB" dirty="0" smtClean="0">
              <a:latin typeface="Calibri" pitchFamily="34" charset="0"/>
            </a:endParaRPr>
          </a:p>
        </p:txBody>
      </p:sp>
      <p:sp>
        <p:nvSpPr>
          <p:cNvPr id="1741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0453961-E845-4711-A980-AE92CDA33D4F}" type="slidenum">
              <a:rPr lang="en-GB">
                <a:solidFill>
                  <a:srgbClr val="000000"/>
                </a:solidFill>
              </a:rPr>
              <a:pPr eaLnBrk="1" hangingPunct="1"/>
              <a:t>14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11188" y="1196975"/>
            <a:ext cx="81375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Zusatzkarten erweitern die Fähigkeiten des Computers!</a:t>
            </a:r>
          </a:p>
          <a:p>
            <a:pPr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>
                <a:solidFill>
                  <a:srgbClr val="234271"/>
                </a:solidFill>
              </a:rPr>
              <a:t>Sie werden in die Steckplätze auf der Hauptplatine eingesetzt.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627784" y="5794208"/>
            <a:ext cx="3097212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ctr" eaLnBrk="1" hangingPunct="1"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234271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Grafikkarte für anspruchsvolle Spiele</a:t>
            </a:r>
          </a:p>
        </p:txBody>
      </p:sp>
      <p:pic>
        <p:nvPicPr>
          <p:cNvPr id="15369" name="Picture 9" descr="C:\Users\user\Desktop\netzwerkar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0741">
            <a:off x="434975" y="2589213"/>
            <a:ext cx="3857625" cy="2955925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5" name="Gruppieren 2"/>
          <p:cNvGrpSpPr>
            <a:grpSpLocks/>
          </p:cNvGrpSpPr>
          <p:nvPr/>
        </p:nvGrpSpPr>
        <p:grpSpPr bwMode="auto">
          <a:xfrm>
            <a:off x="3971206" y="2060848"/>
            <a:ext cx="5233988" cy="3527425"/>
            <a:chOff x="3779911" y="2708920"/>
            <a:chExt cx="5233695" cy="3528392"/>
          </a:xfrm>
        </p:grpSpPr>
        <p:pic>
          <p:nvPicPr>
            <p:cNvPr id="15370" name="Picture 10" descr="C:\Users\user\Desktop\grafikkart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79911" y="2708920"/>
              <a:ext cx="5233695" cy="3528392"/>
            </a:xfrm>
            <a:prstGeom prst="rect">
              <a:avLst/>
            </a:prstGeom>
            <a:noFill/>
            <a:effectLst>
              <a:outerShdw blurRad="292100" dist="3175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6588042" y="5444933"/>
              <a:ext cx="936573" cy="220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AT" sz="900" dirty="0">
                  <a:solidFill>
                    <a:schemeClr val="tx2">
                      <a:lumMod val="50000"/>
                    </a:schemeClr>
                  </a:solidFill>
                </a:rPr>
                <a:t>© Thiago Silva</a:t>
              </a:r>
            </a:p>
          </p:txBody>
        </p:sp>
      </p:grp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627784" y="6165304"/>
            <a:ext cx="1655762" cy="309562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</a:pPr>
            <a:r>
              <a:rPr lang="de-AT" sz="1400" dirty="0">
                <a:solidFill>
                  <a:srgbClr val="234271"/>
                </a:solidFill>
              </a:rPr>
              <a:t>Netzwerkkarte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dirty="0" smtClean="0">
                <a:latin typeface="Calibri" pitchFamily="34" charset="0"/>
              </a:rPr>
              <a:t>Netzteil</a:t>
            </a:r>
          </a:p>
        </p:txBody>
      </p:sp>
      <p:sp>
        <p:nvSpPr>
          <p:cNvPr id="1843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77B0048-2599-4CD8-AE48-C13A6DFDD86C}" type="slidenum">
              <a:rPr lang="en-GB">
                <a:solidFill>
                  <a:srgbClr val="000000"/>
                </a:solidFill>
              </a:rPr>
              <a:pPr eaLnBrk="1" hangingPunct="1"/>
              <a:t>15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1403350" y="1268413"/>
            <a:ext cx="61214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sz="1400" dirty="0" smtClean="0">
                <a:solidFill>
                  <a:schemeClr val="bg2">
                    <a:lumMod val="50000"/>
                  </a:schemeClr>
                </a:solidFill>
              </a:rPr>
              <a:t>dient zur Stromversorgung des Computers</a:t>
            </a:r>
          </a:p>
        </p:txBody>
      </p:sp>
      <p:pic>
        <p:nvPicPr>
          <p:cNvPr id="16390" name="Picture 6" descr="C:\Users\user\Dropbox\Easy4me\_FTP_Easy4Me_Neu\workfiles\images\netzte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7025" y="1989138"/>
            <a:ext cx="5695950" cy="4138612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619625" cy="8683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Zeigegeräte</a:t>
            </a:r>
          </a:p>
        </p:txBody>
      </p:sp>
      <p:sp>
        <p:nvSpPr>
          <p:cNvPr id="1945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A6AF733-81CF-4DE6-8852-672D0B45704A}" type="slidenum">
              <a:rPr lang="en-GB">
                <a:solidFill>
                  <a:srgbClr val="000000"/>
                </a:solidFill>
              </a:rPr>
              <a:pPr eaLnBrk="1" hangingPunct="1"/>
              <a:t>16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72500" y="4941168"/>
            <a:ext cx="1066800" cy="339725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577293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Maus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5076825" y="6065862"/>
            <a:ext cx="3527425" cy="5254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AT" sz="1600" dirty="0">
                <a:solidFill>
                  <a:srgbClr val="577293"/>
                </a:solidFill>
                <a:latin typeface="Calibri" pitchFamily="34" charset="0"/>
              </a:rPr>
              <a:t>Grafiktablett </a:t>
            </a:r>
            <a:r>
              <a:rPr lang="de-AT" sz="1400" dirty="0">
                <a:solidFill>
                  <a:srgbClr val="577293"/>
                </a:solidFill>
                <a:latin typeface="Calibri" pitchFamily="34" charset="0"/>
              </a:rPr>
              <a:t/>
            </a:r>
            <a:br>
              <a:rPr lang="de-AT" sz="1400" dirty="0">
                <a:solidFill>
                  <a:srgbClr val="577293"/>
                </a:solidFill>
                <a:latin typeface="Calibri" pitchFamily="34" charset="0"/>
              </a:rPr>
            </a:br>
            <a:r>
              <a:rPr lang="de-AT" sz="1200" dirty="0">
                <a:solidFill>
                  <a:srgbClr val="577293"/>
                </a:solidFill>
                <a:latin typeface="Calibri" pitchFamily="34" charset="0"/>
              </a:rPr>
              <a:t>auch Digitalisiertablett, </a:t>
            </a:r>
            <a:r>
              <a:rPr lang="de-AT" sz="1200" dirty="0" err="1">
                <a:solidFill>
                  <a:srgbClr val="577293"/>
                </a:solidFill>
                <a:latin typeface="Calibri" pitchFamily="34" charset="0"/>
              </a:rPr>
              <a:t>Digitizer</a:t>
            </a:r>
            <a:r>
              <a:rPr lang="de-AT" sz="1200" dirty="0">
                <a:solidFill>
                  <a:srgbClr val="577293"/>
                </a:solidFill>
                <a:latin typeface="Calibri" pitchFamily="34" charset="0"/>
              </a:rPr>
              <a:t>, Pen </a:t>
            </a:r>
            <a:r>
              <a:rPr lang="de-AT" sz="1200" dirty="0" err="1">
                <a:solidFill>
                  <a:srgbClr val="577293"/>
                </a:solidFill>
                <a:latin typeface="Calibri" pitchFamily="34" charset="0"/>
              </a:rPr>
              <a:t>Tablet</a:t>
            </a:r>
            <a:endParaRPr lang="de-AT" sz="1200" dirty="0">
              <a:solidFill>
                <a:srgbClr val="577293"/>
              </a:solidFill>
              <a:latin typeface="Calibri" pitchFamily="34" charset="0"/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71681" y="6065862"/>
            <a:ext cx="2438400" cy="341312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577293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Touchpad (</a:t>
            </a:r>
            <a:r>
              <a:rPr lang="en-GB" dirty="0" err="1"/>
              <a:t>bei</a:t>
            </a:r>
            <a:r>
              <a:rPr lang="en-GB" dirty="0"/>
              <a:t> Notebooks)</a:t>
            </a:r>
            <a:r>
              <a:rPr lang="ar-SA" dirty="0"/>
              <a:t>‏</a:t>
            </a:r>
            <a:endParaRPr lang="en-GB" dirty="0"/>
          </a:p>
        </p:txBody>
      </p:sp>
      <p:pic>
        <p:nvPicPr>
          <p:cNvPr id="1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960687"/>
            <a:ext cx="26955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 descr="C:\Users\user\Dropbox\Easy4me\_FTP_Easy4Me_Neu\workfiles\images\mau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3" y="1196752"/>
            <a:ext cx="1524000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C:\Users\user\Dropbox\Easy4me\_FTP_Easy4Me_Neu\workfiles\images\graphic_table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549275"/>
            <a:ext cx="3349625" cy="276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27838" y="3222625"/>
            <a:ext cx="1006475" cy="2063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r>
              <a:rPr lang="de-AT" altLang="ja-JP" sz="800">
                <a:solidFill>
                  <a:srgbClr val="234271"/>
                </a:solidFill>
                <a:ea typeface="ＭＳ Ｐゴシック" charset="-128"/>
              </a:rPr>
              <a:t>©</a:t>
            </a:r>
            <a:r>
              <a:rPr lang="ja-JP" altLang="de-DE" sz="800">
                <a:solidFill>
                  <a:srgbClr val="234271"/>
                </a:solidFill>
                <a:ea typeface="ＭＳ Ｐゴシック" charset="-128"/>
              </a:rPr>
              <a:t> ペンタブレット</a:t>
            </a:r>
            <a:endParaRPr lang="de-AT" sz="800">
              <a:solidFill>
                <a:srgbClr val="234271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076825" y="5433772"/>
            <a:ext cx="1944216" cy="525401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577293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Touchscreens</a:t>
            </a:r>
            <a:br>
              <a:rPr lang="de-AT" dirty="0"/>
            </a:br>
            <a:r>
              <a:rPr lang="de-AT" sz="1200" dirty="0"/>
              <a:t>sind Ein- und Ausgabegeräte</a:t>
            </a:r>
          </a:p>
        </p:txBody>
      </p:sp>
      <p:pic>
        <p:nvPicPr>
          <p:cNvPr id="13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887" y="3225103"/>
            <a:ext cx="1167863" cy="212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91385" y="5619449"/>
            <a:ext cx="1066800" cy="339725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defPPr>
              <a:defRPr lang="en-GB"/>
            </a:defPPr>
            <a:lvl1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577293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Joystick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3221883" y="1175808"/>
            <a:ext cx="1137791" cy="2002917"/>
            <a:chOff x="3491880" y="1318418"/>
            <a:chExt cx="1137791" cy="2002917"/>
          </a:xfrm>
        </p:grpSpPr>
        <p:pic>
          <p:nvPicPr>
            <p:cNvPr id="3076" name="Picture 4" descr="C:\Users\user\Dropbox\Easy4me\_FTP_Easy4Me_Neu\workfiles\images\joystick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318418"/>
              <a:ext cx="1137791" cy="18375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3790779" y="3157444"/>
              <a:ext cx="655949" cy="163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500" dirty="0" smtClean="0">
                  <a:solidFill>
                    <a:schemeClr val="bg2">
                      <a:lumMod val="75000"/>
                    </a:schemeClr>
                  </a:solidFill>
                </a:rPr>
                <a:t>© </a:t>
              </a:r>
              <a:r>
                <a:rPr lang="de-AT" sz="500" dirty="0" smtClean="0">
                  <a:solidFill>
                    <a:schemeClr val="bg2">
                      <a:lumMod val="50000"/>
                    </a:schemeClr>
                  </a:solidFill>
                </a:rPr>
                <a:t>CwmbranCam</a:t>
              </a:r>
              <a:endParaRPr lang="de-AT" sz="5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Drucker</a:t>
            </a:r>
          </a:p>
        </p:txBody>
      </p:sp>
      <p:sp>
        <p:nvSpPr>
          <p:cNvPr id="2048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E8F3C7A9-C9C0-489E-95A6-4B5538E503D5}" type="slidenum">
              <a:rPr lang="en-GB">
                <a:solidFill>
                  <a:srgbClr val="000000"/>
                </a:solidFill>
              </a:rPr>
              <a:pPr eaLnBrk="1" hangingPunct="1"/>
              <a:t>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530430" y="6002635"/>
            <a:ext cx="2001167" cy="309958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Nadeldrucker</a:t>
            </a:r>
            <a:r>
              <a:rPr lang="en-GB" dirty="0"/>
              <a:t> (</a:t>
            </a:r>
            <a:r>
              <a:rPr lang="de-AT" dirty="0"/>
              <a:t>veraltet</a:t>
            </a:r>
            <a:r>
              <a:rPr lang="en-GB" dirty="0"/>
              <a:t>)</a:t>
            </a:r>
            <a:r>
              <a:rPr lang="ar-SA" dirty="0"/>
              <a:t>‏</a:t>
            </a:r>
            <a:endParaRPr lang="en-GB" dirty="0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3707904" y="5995987"/>
            <a:ext cx="2637558" cy="309958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Plotter </a:t>
            </a:r>
            <a:r>
              <a:rPr lang="de-AT" dirty="0"/>
              <a:t>sind Großformatdrucker</a:t>
            </a:r>
          </a:p>
        </p:txBody>
      </p:sp>
      <p:pic>
        <p:nvPicPr>
          <p:cNvPr id="18444" name="Picture 12" descr="C:\Users\user\Dropbox\Easy4me\_FTP_Easy4Me_Neu\workfiles\images\nadeldruck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" y="3886200"/>
            <a:ext cx="2724150" cy="2049463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C:\Users\user\Dropbox\Easy4me\_FTP_Easy4Me_Neu\x_images\Plotterch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323" y="3140968"/>
            <a:ext cx="3951288" cy="240347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684268" y="97572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6653" y="5987246"/>
            <a:ext cx="1225313" cy="340735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 smtClean="0">
                <a:solidFill>
                  <a:srgbClr val="002060"/>
                </a:solidFill>
              </a:rPr>
              <a:t>Laserdrucker</a:t>
            </a:r>
            <a:r>
              <a:rPr lang="ar-SA" sz="1600" dirty="0" smtClean="0">
                <a:solidFill>
                  <a:srgbClr val="002060"/>
                </a:solidFill>
              </a:rPr>
              <a:t>‏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6496142" y="6002547"/>
            <a:ext cx="1706919" cy="309851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 err="1"/>
              <a:t>Tintenstrahldrucker</a:t>
            </a:r>
            <a:endParaRPr lang="en-GB" dirty="0"/>
          </a:p>
        </p:txBody>
      </p:sp>
      <p:pic>
        <p:nvPicPr>
          <p:cNvPr id="17" name="Picture 17" descr="C:\Users\user\Desktop\images\tintendruck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130" y="899666"/>
            <a:ext cx="2740025" cy="2135188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5126130" y="851249"/>
            <a:ext cx="134940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/>
          <p:cNvSpPr/>
          <p:nvPr/>
        </p:nvSpPr>
        <p:spPr>
          <a:xfrm>
            <a:off x="6821967" y="491556"/>
            <a:ext cx="134940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79296" cy="13716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latin typeface="Calibri" pitchFamily="34" charset="0"/>
              </a:rPr>
              <a:t>Scanner</a:t>
            </a:r>
          </a:p>
        </p:txBody>
      </p:sp>
      <p:sp>
        <p:nvSpPr>
          <p:cNvPr id="2150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7A205EDA-5B88-463C-92AF-334D50FF885B}" type="slidenum">
              <a:rPr lang="en-GB">
                <a:solidFill>
                  <a:srgbClr val="000000"/>
                </a:solidFill>
              </a:rPr>
              <a:pPr eaLnBrk="1" hangingPunct="1"/>
              <a:t>18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9464" name="Picture 8" descr="C:\Users\user\Dropbox\Easy4me\_FTP_Easy4Me_Neu\workfiles\images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569353"/>
            <a:ext cx="4752527" cy="4054190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ropbox\Easy4me\_FTP_Easy4Me_Neu\workfiles\images\barcodescann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426" y="2564904"/>
            <a:ext cx="2106222" cy="2358969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021018" y="5949280"/>
            <a:ext cx="2781300" cy="55617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  <a:alpha val="98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Scanner</a:t>
            </a:r>
            <a:b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digitalisieren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Dokumente und Bilder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021018" y="5223521"/>
            <a:ext cx="1901474" cy="55617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  <a:alpha val="98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125"/>
              </a:spcBef>
              <a:defRPr/>
            </a:pP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Barcodescanner </a:t>
            </a:r>
            <a:r>
              <a:rPr lang="de-AT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de-AT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das Lesen von Barcodes</a:t>
            </a:r>
            <a:endParaRPr lang="de-AT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4" name="Picture 4" descr="C:\Users\user\AppData\Local\Microsoft\Windows\Temporary Internet Files\Content.IE5\H38FLDV1\MP900400547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12244">
            <a:off x="6050581" y="4148731"/>
            <a:ext cx="728722" cy="485617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62310"/>
            <a:ext cx="8229600" cy="80645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Tastatur</a:t>
            </a:r>
          </a:p>
        </p:txBody>
      </p:sp>
      <p:sp>
        <p:nvSpPr>
          <p:cNvPr id="2253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C2CE38B-F70C-41F2-81CE-4490866A02A9}" type="slidenum">
              <a:rPr lang="en-GB">
                <a:solidFill>
                  <a:srgbClr val="000000"/>
                </a:solidFill>
              </a:rPr>
              <a:pPr eaLnBrk="1" hangingPunct="1"/>
              <a:t>19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1619250" y="1641177"/>
            <a:ext cx="5761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/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zur Eingabe von Zeichen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123" name="Picture 3" descr="C:\Users\user\Dropbox\Easy4me\_FTP_Easy4Me_Neu\workfiles\images\tastatu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150100" cy="316835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6" descr="C:\Users\user\Desktop\scann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1984">
            <a:off x="5549690" y="2661868"/>
            <a:ext cx="2338745" cy="17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3255646" y="3306644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26684" y="692696"/>
            <a:ext cx="7772400" cy="155726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9600" dirty="0" smtClean="0"/>
              <a:t>Hardware</a:t>
            </a:r>
          </a:p>
        </p:txBody>
      </p:sp>
      <p:pic>
        <p:nvPicPr>
          <p:cNvPr id="12" name="Picture 21" descr="C:\Users\user\Desktop\tow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746237"/>
            <a:ext cx="1223962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C:\Users\user\Desktop\monito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56710" y="2780928"/>
            <a:ext cx="2410215" cy="271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239" y="3068960"/>
            <a:ext cx="2917858" cy="275793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731" y="5573802"/>
            <a:ext cx="962764" cy="7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ropbox\Easy4me\_FTP_Easy4Me_Neu\workfiles\images\asus_mau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1" y="5635537"/>
            <a:ext cx="676140" cy="4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942920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3106688" cy="1123528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Monitor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6B600D13-A921-4D80-AF50-080438EEAB16}" type="slidenum">
              <a:rPr lang="en-GB">
                <a:solidFill>
                  <a:srgbClr val="000000"/>
                </a:solidFill>
              </a:rPr>
              <a:pPr eaLnBrk="1" hangingPunct="1"/>
              <a:t>20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9552" y="2204864"/>
            <a:ext cx="1425688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 smtClean="0"/>
              <a:t>Flachbildschirm</a:t>
            </a:r>
            <a:endParaRPr lang="de-AT" dirty="0"/>
          </a:p>
        </p:txBody>
      </p:sp>
      <p:pic>
        <p:nvPicPr>
          <p:cNvPr id="6148" name="Picture 4" descr="C:\Users\user\Dropbox\Easy4me\_FTP_Easy4Me_Neu\x_images\asus_t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03215"/>
            <a:ext cx="6780461" cy="5778397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910" y="260648"/>
            <a:ext cx="8229600" cy="979512"/>
          </a:xfrm>
        </p:spPr>
        <p:txBody>
          <a:bodyPr/>
          <a:lstStyle/>
          <a:p>
            <a:r>
              <a:rPr lang="de-AT" dirty="0" smtClean="0"/>
              <a:t>Server und Clients</a:t>
            </a:r>
            <a:endParaRPr lang="de-AT" dirty="0"/>
          </a:p>
        </p:txBody>
      </p:sp>
      <p:pic>
        <p:nvPicPr>
          <p:cNvPr id="2050" name="Picture 2" descr="C:\Users\user\AppData\Local\Microsoft\Windows\Temporary Internet Files\Content.IE5\H38FLDV1\MC900434845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1566266" cy="1566266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92" y="3501008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2127" y="4437112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1362" y="5040069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597" y="5089655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832" y="5051110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67" y="4437112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AppData\Local\Microsoft\Windows\Temporary Internet Files\Content.IE5\MPXIXVGU\MC900431576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489155"/>
            <a:ext cx="870148" cy="875949"/>
          </a:xfrm>
          <a:prstGeom prst="rect">
            <a:avLst/>
          </a:prstGeom>
          <a:noFill/>
          <a:effectLst>
            <a:outerShdw blurRad="292100" dist="317500" dir="2700000" algn="tl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13"/>
          <p:cNvCxnSpPr/>
          <p:nvPr/>
        </p:nvCxnSpPr>
        <p:spPr>
          <a:xfrm flipH="1">
            <a:off x="1487056" y="3284984"/>
            <a:ext cx="1981817" cy="566151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endCxn id="12" idx="1"/>
          </p:cNvCxnSpPr>
          <p:nvPr/>
        </p:nvCxnSpPr>
        <p:spPr>
          <a:xfrm>
            <a:off x="5076056" y="3413161"/>
            <a:ext cx="2232248" cy="513969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4932040" y="3676072"/>
            <a:ext cx="1252779" cy="833048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44008" y="3851135"/>
            <a:ext cx="563090" cy="116141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4419029" y="3938982"/>
            <a:ext cx="34658" cy="1216197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3468873" y="3851135"/>
            <a:ext cx="527063" cy="1199975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2555776" y="3676072"/>
            <a:ext cx="1080121" cy="871008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6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995936" y="5965801"/>
            <a:ext cx="981579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Clients</a:t>
            </a:r>
            <a:endParaRPr lang="de-A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052006" y="1772816"/>
            <a:ext cx="1987209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Fileserver</a:t>
            </a:r>
          </a:p>
          <a:p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Printserver</a:t>
            </a:r>
          </a:p>
          <a:p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Mailserver</a:t>
            </a:r>
          </a:p>
          <a:p>
            <a:r>
              <a:rPr lang="de-AT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Webserver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67544"/>
          </a:xfrm>
        </p:spPr>
        <p:txBody>
          <a:bodyPr/>
          <a:lstStyle/>
          <a:p>
            <a:r>
              <a:rPr lang="de-AT" dirty="0"/>
              <a:t>Speichergrößen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5799"/>
              </p:ext>
            </p:extLst>
          </p:nvPr>
        </p:nvGraphicFramePr>
        <p:xfrm>
          <a:off x="457200" y="2132856"/>
          <a:ext cx="8291264" cy="2880320"/>
        </p:xfrm>
        <a:graphic>
          <a:graphicData uri="http://schemas.openxmlformats.org/drawingml/2006/table">
            <a:tbl>
              <a:tblPr bandRow="1">
                <a:effectLst>
                  <a:outerShdw blurRad="330200" dist="165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2816"/>
                <a:gridCol w="2072816"/>
                <a:gridCol w="1378403"/>
                <a:gridCol w="2767229"/>
              </a:tblGrid>
              <a:tr h="576064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Speichergröße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Wieviel</a:t>
                      </a:r>
                      <a:r>
                        <a:rPr lang="de-AT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zur nächstkleineren Einheit</a:t>
                      </a:r>
                      <a:endParaRPr lang="de-AT" sz="14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Ca. =2</a:t>
                      </a:r>
                      <a:r>
                        <a:rPr lang="en-GB" sz="1800" baseline="30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? </a:t>
                      </a:r>
                      <a:r>
                        <a:rPr lang="en-GB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Byte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Ca</a:t>
                      </a: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? </a:t>
                      </a:r>
                      <a:r>
                        <a:rPr lang="en-GB" sz="2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Zeichen</a:t>
                      </a: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KB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(Kilobyte)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-----------------------</a:t>
                      </a: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MB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(Megabyte)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0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GB</a:t>
                      </a:r>
                      <a:r>
                        <a:rPr lang="en-GB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(Gigabyte</a:t>
                      </a:r>
                      <a:r>
                        <a:rPr lang="de-AT" sz="20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20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1 </a:t>
                      </a:r>
                      <a:r>
                        <a:rPr lang="de-AT" sz="20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TB</a:t>
                      </a:r>
                      <a:r>
                        <a:rPr lang="de-AT" sz="2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 pitchFamily="34" charset="0"/>
                        </a:rPr>
                        <a:t> (Terabyte)</a:t>
                      </a:r>
                      <a:endParaRPr lang="de-AT" sz="20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AT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611560" y="148478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1500"/>
              </a:spcBef>
            </a:pP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Die kleinste Speichereinheit ist 1 </a:t>
            </a:r>
            <a:r>
              <a:rPr lang="de-AT" b="1" dirty="0" smtClean="0">
                <a:solidFill>
                  <a:srgbClr val="FF3300"/>
                </a:solidFill>
              </a:rPr>
              <a:t>Bit</a:t>
            </a:r>
            <a:r>
              <a:rPr lang="de-AT" dirty="0" smtClean="0">
                <a:solidFill>
                  <a:srgbClr val="000000"/>
                </a:solidFill>
              </a:rPr>
              <a:t>.      </a:t>
            </a:r>
            <a:r>
              <a:rPr lang="de-AT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 Bit ergeben 1 </a:t>
            </a:r>
            <a:r>
              <a:rPr lang="de-AT" b="1" dirty="0" smtClean="0">
                <a:solidFill>
                  <a:srgbClr val="FF3300"/>
                </a:solidFill>
              </a:rPr>
              <a:t>Byte</a:t>
            </a:r>
            <a:r>
              <a:rPr lang="de-AT" dirty="0" smtClean="0">
                <a:solidFill>
                  <a:srgbClr val="000000"/>
                </a:solidFill>
              </a:rPr>
              <a:t> </a:t>
            </a:r>
            <a:r>
              <a:rPr lang="de-AT" dirty="0" smtClean="0">
                <a:solidFill>
                  <a:schemeClr val="tx2">
                    <a:lumMod val="75000"/>
                  </a:schemeClr>
                </a:solidFill>
              </a:rPr>
              <a:t>(= 1 Zeichen)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405304" y="5229200"/>
            <a:ext cx="1296144" cy="34015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=1024 Byte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12160" y="6188431"/>
            <a:ext cx="97231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846355" y="5229200"/>
            <a:ext cx="1371926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336258" y="5229200"/>
            <a:ext cx="1371926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Kilobyte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88024" y="5219651"/>
            <a:ext cx="936104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87151" y="5720849"/>
            <a:ext cx="1808585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Ca. 1 Mill.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348136" y="5720849"/>
            <a:ext cx="1808585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Ca. 1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Mrd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.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90046" y="5729813"/>
            <a:ext cx="1808585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Ca. 1 Bill. </a:t>
            </a:r>
            <a:r>
              <a:rPr lang="en-GB" dirty="0" err="1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Zeichen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2057" y="6165304"/>
            <a:ext cx="155006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de-AT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Megabyte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051720" y="6171623"/>
            <a:ext cx="155006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1024 </a:t>
            </a:r>
            <a:r>
              <a:rPr lang="de-AT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Gigabyte</a:t>
            </a:r>
            <a:endParaRPr lang="en-GB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35874" y="6180977"/>
            <a:ext cx="97231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</a:t>
            </a:r>
            <a:r>
              <a:rPr lang="en-GB" baseline="30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30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932040" y="6191944"/>
            <a:ext cx="972310" cy="34970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square" lIns="36000" tIns="36000" rIns="0" bIns="36000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=</a:t>
            </a:r>
            <a:r>
              <a:rPr lang="en-GB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2</a:t>
            </a:r>
            <a:r>
              <a:rPr lang="en-GB" baseline="300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4</a:t>
            </a:r>
            <a:r>
              <a:rPr lang="en-GB" baseline="300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0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Byte</a:t>
            </a:r>
          </a:p>
        </p:txBody>
      </p:sp>
    </p:spTree>
    <p:extLst>
      <p:ext uri="{BB962C8B-B14F-4D97-AF65-F5344CB8AC3E}">
        <p14:creationId xmlns:p14="http://schemas.microsoft.com/office/powerpoint/2010/main" val="3094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AT" dirty="0" smtClean="0"/>
              <a:t>Was passt darauf</a:t>
            </a:r>
            <a:r>
              <a:rPr lang="en-GB" dirty="0" smtClean="0"/>
              <a:t>?</a:t>
            </a:r>
            <a:endParaRPr lang="de-AT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38146"/>
              </p:ext>
            </p:extLst>
          </p:nvPr>
        </p:nvGraphicFramePr>
        <p:xfrm>
          <a:off x="899592" y="1900908"/>
          <a:ext cx="7704856" cy="2968252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/>
                <a:gridCol w="5256584"/>
              </a:tblGrid>
              <a:tr h="544428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CD</a:t>
                      </a:r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544428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DVD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939698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Festplatte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939698">
                <a:tc>
                  <a:txBody>
                    <a:bodyPr/>
                    <a:lstStyle/>
                    <a:p>
                      <a:r>
                        <a:rPr lang="de-AT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USB-Sticks,</a:t>
                      </a:r>
                      <a:r>
                        <a:rPr lang="de-AT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Speicherkarten</a:t>
                      </a:r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2483768" y="5671955"/>
            <a:ext cx="125547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Ca. 700 MB</a:t>
            </a:r>
          </a:p>
        </p:txBody>
      </p:sp>
      <p:sp>
        <p:nvSpPr>
          <p:cNvPr id="5" name="Rechteck 4"/>
          <p:cNvSpPr/>
          <p:nvPr/>
        </p:nvSpPr>
        <p:spPr>
          <a:xfrm>
            <a:off x="1004013" y="6021923"/>
            <a:ext cx="126316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Bis ca. 8 GB</a:t>
            </a:r>
          </a:p>
        </p:txBody>
      </p:sp>
      <p:sp>
        <p:nvSpPr>
          <p:cNvPr id="6" name="Rechteck 5"/>
          <p:cNvSpPr/>
          <p:nvPr/>
        </p:nvSpPr>
        <p:spPr>
          <a:xfrm>
            <a:off x="2483768" y="6021923"/>
            <a:ext cx="383900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Einige 100 GB bis mehrere TB </a:t>
            </a:r>
            <a:r>
              <a:rPr lang="de-AT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(Terabyte)</a:t>
            </a:r>
          </a:p>
        </p:txBody>
      </p:sp>
      <p:sp>
        <p:nvSpPr>
          <p:cNvPr id="7" name="Rechteck 6"/>
          <p:cNvSpPr/>
          <p:nvPr/>
        </p:nvSpPr>
        <p:spPr>
          <a:xfrm>
            <a:off x="971600" y="5667898"/>
            <a:ext cx="1327992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Mehrere GB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Wie viel Platz braucht ...</a:t>
            </a:r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2BAF5D4-CDFE-4260-9984-C478AEC0FA54}" type="slidenum">
              <a:rPr lang="en-GB">
                <a:solidFill>
                  <a:srgbClr val="000000"/>
                </a:solidFill>
              </a:rPr>
              <a:pPr eaLnBrk="1" hangingPunct="1"/>
              <a:t>24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14782"/>
              </p:ext>
            </p:extLst>
          </p:nvPr>
        </p:nvGraphicFramePr>
        <p:xfrm>
          <a:off x="827584" y="2060848"/>
          <a:ext cx="7776864" cy="2952329"/>
        </p:xfrm>
        <a:graphic>
          <a:graphicData uri="http://schemas.openxmlformats.org/drawingml/2006/table">
            <a:tbl>
              <a:tblPr bandRow="1">
                <a:effectLst>
                  <a:outerShdw blurRad="469900" dist="2159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9196"/>
                <a:gridCol w="5087668"/>
              </a:tblGrid>
              <a:tr h="419364">
                <a:tc>
                  <a:txBody>
                    <a:bodyPr/>
                    <a:lstStyle/>
                    <a:p>
                      <a: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Brief (ohne Bilder)</a:t>
                      </a:r>
                      <a:endParaRPr lang="de-AT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419364">
                <a:tc>
                  <a:txBody>
                    <a:bodyPr/>
                    <a:lstStyle/>
                    <a:p>
                      <a: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Digitalfoto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687771">
                <a:tc>
                  <a:txBody>
                    <a:bodyPr/>
                    <a:lstStyle/>
                    <a:p>
                      <a: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E-Book </a:t>
                      </a:r>
                      <a:b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(mehrere hundert</a:t>
                      </a:r>
                      <a:r>
                        <a:rPr lang="de-AT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Seiten)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  <a:tr h="754851">
                <a:tc>
                  <a:txBody>
                    <a:bodyPr/>
                    <a:lstStyle/>
                    <a:p>
                      <a: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PowerPoint</a:t>
                      </a:r>
                      <a:r>
                        <a:rPr lang="de-AT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Präsentation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T="45722" marB="45722" anchor="ctr"/>
                </a:tc>
              </a:tr>
              <a:tr h="670979">
                <a:tc>
                  <a:txBody>
                    <a:bodyPr/>
                    <a:lstStyle/>
                    <a:p>
                      <a:r>
                        <a:rPr lang="de-AT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Video</a:t>
                      </a:r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de-AT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T="45722" marB="45722" anchor="ctr"/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815991" y="5307536"/>
            <a:ext cx="716863" cy="3499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50 KB</a:t>
            </a:r>
          </a:p>
        </p:txBody>
      </p:sp>
      <p:sp>
        <p:nvSpPr>
          <p:cNvPr id="3" name="Rechteck 2"/>
          <p:cNvSpPr/>
          <p:nvPr/>
        </p:nvSpPr>
        <p:spPr>
          <a:xfrm>
            <a:off x="1613703" y="5307536"/>
            <a:ext cx="2067489" cy="3499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Bis einige Megabyte</a:t>
            </a:r>
          </a:p>
        </p:txBody>
      </p:sp>
      <p:sp>
        <p:nvSpPr>
          <p:cNvPr id="4" name="Rechteck 3"/>
          <p:cNvSpPr/>
          <p:nvPr/>
        </p:nvSpPr>
        <p:spPr>
          <a:xfrm>
            <a:off x="815991" y="5733256"/>
            <a:ext cx="2646237" cy="6076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Je nach Anzahl der Bilder: 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mehrere Megabyte</a:t>
            </a:r>
          </a:p>
        </p:txBody>
      </p:sp>
      <p:sp>
        <p:nvSpPr>
          <p:cNvPr id="5" name="Rechteck 4"/>
          <p:cNvSpPr/>
          <p:nvPr/>
        </p:nvSpPr>
        <p:spPr>
          <a:xfrm>
            <a:off x="3681192" y="5749473"/>
            <a:ext cx="3803542" cy="60760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Je nach Komprimierung und Länge: </a:t>
            </a:r>
            <a:b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Einige Megabyte bis mehrere Gigabyte</a:t>
            </a:r>
          </a:p>
        </p:txBody>
      </p:sp>
      <p:sp>
        <p:nvSpPr>
          <p:cNvPr id="9" name="Rechteck 8"/>
          <p:cNvSpPr/>
          <p:nvPr/>
        </p:nvSpPr>
        <p:spPr>
          <a:xfrm>
            <a:off x="3868271" y="5284952"/>
            <a:ext cx="2067489" cy="3499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  <a:alpha val="98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Bis einige Megabyte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8928100" cy="765175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4800" dirty="0" smtClean="0"/>
              <a:t>Computertypen und Mobilgeräte</a:t>
            </a:r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2905124" y="4913932"/>
            <a:ext cx="2809875" cy="833178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Mainframe / Großrechner 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werden für große Firmen, Versicherungen, Banken und öffentliche Verwaltung eingesetzt.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459581" y="5208101"/>
            <a:ext cx="2376487" cy="4635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PC - Personal Computer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Tower </a:t>
            </a:r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5798165" y="5085184"/>
            <a:ext cx="2328863" cy="833178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PDA: Personal Digital Assistent,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abgelöst durch Smartphones und Tablets. 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77067" y="4570719"/>
            <a:ext cx="1763713" cy="463846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Tablet PC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pic>
        <p:nvPicPr>
          <p:cNvPr id="5128" name="Picture 14" descr="C:\Users\user\Desktop\pd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800" y="1203325"/>
            <a:ext cx="835025" cy="123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6" descr="C:\Users\user\Desktop\desktop-p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338" y="3557424"/>
            <a:ext cx="2380479" cy="87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Rectangle 13"/>
          <p:cNvSpPr>
            <a:spLocks noChangeArrowheads="1"/>
          </p:cNvSpPr>
          <p:nvPr/>
        </p:nvSpPr>
        <p:spPr bwMode="auto">
          <a:xfrm>
            <a:off x="281781" y="6183013"/>
            <a:ext cx="2554287" cy="463805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PC - Personal Computer</a:t>
            </a:r>
            <a:br>
              <a:rPr lang="de-AT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Desktop Gehäuse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383337" y="6102179"/>
            <a:ext cx="1323975" cy="463846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Smartphone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mit Touchscreen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968625" y="5870298"/>
            <a:ext cx="2682875" cy="625429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Notebook / Laptop</a:t>
            </a:r>
            <a:endParaRPr lang="de-AT" sz="105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mit Touchpad und </a:t>
            </a:r>
            <a:r>
              <a:rPr lang="de-AT" sz="1200" dirty="0">
                <a:solidFill>
                  <a:schemeClr val="accent1">
                    <a:lumMod val="75000"/>
                  </a:schemeClr>
                </a:solidFill>
              </a:rPr>
              <a:t>eventuell</a:t>
            </a:r>
            <a:r>
              <a:rPr lang="de-AT" sz="1050" dirty="0">
                <a:solidFill>
                  <a:schemeClr val="accent1">
                    <a:lumMod val="75000"/>
                  </a:schemeClr>
                </a:solidFill>
              </a:rPr>
              <a:t> Touchscreen</a:t>
            </a:r>
          </a:p>
        </p:txBody>
      </p:sp>
      <p:pic>
        <p:nvPicPr>
          <p:cNvPr id="5133" name="Picture 20" descr="C:\Users\user\Desktop\monito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463675"/>
            <a:ext cx="1762125" cy="184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 descr="C:\Users\user\Desktop\tow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54125"/>
            <a:ext cx="947737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2" descr="C:\Users\user\Dropbox\Easy4me\_FTP_Easy4Me_Neu\workfiles\images\Laptop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745407"/>
            <a:ext cx="2168525" cy="216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5759732" y="2584647"/>
            <a:ext cx="2762250" cy="2114550"/>
            <a:chOff x="5884863" y="3308350"/>
            <a:chExt cx="2762250" cy="2114550"/>
          </a:xfrm>
        </p:grpSpPr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863" y="3308350"/>
              <a:ext cx="2762250" cy="21145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5884863" y="5190997"/>
              <a:ext cx="504056" cy="206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© IBM</a:t>
              </a:r>
              <a:endParaRPr lang="de-AT" sz="8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2" name="Picture 2" descr="C:\Users\Christian\Documents\My Dropbox\Easy4me (1)\_FTP_Easy4Me_Neu\workfiles\images\asus-tablet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692" y="1463675"/>
            <a:ext cx="1900026" cy="153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\Dropbox\Easy4me\_FTP_Easy4Me_Neu\workfiles\images\handy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0137">
            <a:off x="5836407" y="1153631"/>
            <a:ext cx="750887" cy="136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/>
              <a:t>Eingabegeräte</a:t>
            </a:r>
          </a:p>
        </p:txBody>
      </p:sp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20050784-81EA-4447-862C-CB229C4ABFB5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5364088" y="5130505"/>
            <a:ext cx="817562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Tastatur</a:t>
            </a:r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2149475" y="5165162"/>
            <a:ext cx="619125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Maus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695807" y="5126140"/>
            <a:ext cx="957262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Touchpad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01661" y="5126140"/>
            <a:ext cx="885825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Webcam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34204" y="5948363"/>
            <a:ext cx="820737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Joystick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754836" y="5817734"/>
            <a:ext cx="966788" cy="309562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Gamepad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493544" y="5794375"/>
            <a:ext cx="868362" cy="309563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AT" sz="1400" dirty="0">
                <a:solidFill>
                  <a:schemeClr val="tx2">
                    <a:lumMod val="75000"/>
                  </a:schemeClr>
                </a:solidFill>
              </a:rPr>
              <a:t>Mikrofon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2062162" y="5794375"/>
            <a:ext cx="847725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Scanner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690131" y="5733256"/>
            <a:ext cx="1277938" cy="311150"/>
          </a:xfrm>
          <a:prstGeom prst="rect">
            <a:avLst/>
          </a:prstGeom>
          <a:noFill/>
          <a:ln w="3240">
            <a:solidFill>
              <a:schemeClr val="tx2">
                <a:lumMod val="60000"/>
                <a:lumOff val="4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Digitalkamera</a:t>
            </a:r>
          </a:p>
        </p:txBody>
      </p:sp>
      <p:pic>
        <p:nvPicPr>
          <p:cNvPr id="4118" name="Picture 22" descr="C:\Users\user\Desktop\joystic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354" y="3061874"/>
            <a:ext cx="1071270" cy="173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C:\Users\user\Desktop\webca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723" y="1700808"/>
            <a:ext cx="963612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C:\Users\user\Desktop\tastatu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45437">
            <a:off x="367327" y="1415835"/>
            <a:ext cx="2747963" cy="158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05" y="1484784"/>
            <a:ext cx="1860550" cy="124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1" descr="C:\Users\user\Dropbox\Easy4me\_FTP_Easy4Me_Neu\workfiles\images\mikropho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37748">
            <a:off x="6886599" y="1435571"/>
            <a:ext cx="487362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:\Users\user\Dropbox\Easy4me\_FTP_Easy4Me_Neu\workfiles\images\scanner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62504"/>
            <a:ext cx="2486025" cy="2119312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ropbox\Easy4me\_FTP_Easy4Me_Neu\workfiles\images\asus_mau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575" y="1878194"/>
            <a:ext cx="937625" cy="66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500" y="3032414"/>
            <a:ext cx="1277938" cy="99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ropbox\Easy4me\_FTP_Easy4Me_Neu\workfiles\images\gamepad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069" y="3298031"/>
            <a:ext cx="1617711" cy="126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15925" y="188913"/>
            <a:ext cx="8229600" cy="1143000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Ausgabegeräte</a:t>
            </a:r>
          </a:p>
        </p:txBody>
      </p:sp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42953DB7-15B7-4D27-9601-2CF68DFD5039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7183" name="Text Box 12"/>
          <p:cNvSpPr txBox="1">
            <a:spLocks noChangeArrowheads="1"/>
          </p:cNvSpPr>
          <p:nvPr/>
        </p:nvSpPr>
        <p:spPr bwMode="auto">
          <a:xfrm>
            <a:off x="5420687" y="5946386"/>
            <a:ext cx="1225313" cy="309958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Laserdrucker</a:t>
            </a: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>
            <a:off x="556041" y="5946386"/>
            <a:ext cx="1705958" cy="309958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AT" sz="1400" dirty="0" smtClean="0">
                <a:solidFill>
                  <a:srgbClr val="002060"/>
                </a:solidFill>
              </a:rPr>
              <a:t>Tintenstrahldrucker</a:t>
            </a:r>
            <a:endParaRPr lang="de-AT" sz="1400" dirty="0">
              <a:solidFill>
                <a:srgbClr val="002060"/>
              </a:solidFill>
            </a:endParaRPr>
          </a:p>
        </p:txBody>
      </p:sp>
      <p:pic>
        <p:nvPicPr>
          <p:cNvPr id="7182" name="Picture 17" descr="C:\Users\user\Desktop\images\tintendruck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592" y="1412875"/>
            <a:ext cx="2738437" cy="213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51920" y="5946387"/>
            <a:ext cx="1225313" cy="309958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de-AT" dirty="0"/>
              <a:t>Lautsprecher</a:t>
            </a:r>
          </a:p>
        </p:txBody>
      </p:sp>
      <p:pic>
        <p:nvPicPr>
          <p:cNvPr id="7179" name="Picture 23" descr="C:\Users\user\Dropbox\Easy4me\_FTP_Easy4Me_Neu\workfiles\images\box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040" y="3575853"/>
            <a:ext cx="903960" cy="157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4" descr="C:\Users\user\Dropbox\Easy4me\_FTP_Easy4Me_Neu\workfiles\images\box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522" y="3647241"/>
            <a:ext cx="881548" cy="147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65389" y="5946386"/>
            <a:ext cx="778075" cy="309959"/>
          </a:xfrm>
          <a:prstGeom prst="rect">
            <a:avLst/>
          </a:prstGeom>
          <a:noFill/>
          <a:ln w="3240">
            <a:solidFill>
              <a:schemeClr val="bg2">
                <a:lumMod val="50000"/>
                <a:alpha val="98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en-GB"/>
            </a:defPPr>
            <a:lvl1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2060"/>
                </a:solidFill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lvl9pPr>
          </a:lstStyle>
          <a:p>
            <a:r>
              <a:rPr lang="en-GB" dirty="0"/>
              <a:t>Monitor</a:t>
            </a:r>
          </a:p>
        </p:txBody>
      </p:sp>
      <p:pic>
        <p:nvPicPr>
          <p:cNvPr id="7177" name="Picture 20" descr="C:\Users\user\Desktop\monit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682" y="1412875"/>
            <a:ext cx="3028950" cy="27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7608">
            <a:off x="-112581" y="1159666"/>
            <a:ext cx="3043202" cy="26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287" y="287732"/>
            <a:ext cx="2304505" cy="962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>
            <a:defPPr>
              <a:defRPr lang="en-GB"/>
            </a:defPPr>
            <a:lvl1pPr algn="ctr">
              <a:defRPr sz="12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de-DE" sz="2800" dirty="0"/>
              <a:t>Schnittstellen</a:t>
            </a:r>
            <a:r>
              <a:rPr lang="de-DE" dirty="0"/>
              <a:t/>
            </a:r>
            <a:br>
              <a:rPr lang="de-DE" dirty="0"/>
            </a:br>
            <a:r>
              <a:rPr lang="de-AT" b="0" dirty="0"/>
              <a:t>verbinden Computer mit Peripheriegeräten! </a:t>
            </a:r>
            <a:endParaRPr lang="de-DE" b="0" dirty="0"/>
          </a:p>
        </p:txBody>
      </p:sp>
      <p:pic>
        <p:nvPicPr>
          <p:cNvPr id="1027" name="Picture 3" descr="C:\Users\user\Dropbox\Easy4me\_FTP_Easy4Me_Neu\workfiles\images\anschlues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18" y="2550377"/>
            <a:ext cx="7361237" cy="2314575"/>
          </a:xfrm>
          <a:prstGeom prst="rect">
            <a:avLst/>
          </a:prstGeom>
          <a:noFill/>
          <a:effectLst>
            <a:outerShdw blurRad="266700" dist="215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gende mit Linie 2 2"/>
          <p:cNvSpPr/>
          <p:nvPr/>
        </p:nvSpPr>
        <p:spPr>
          <a:xfrm>
            <a:off x="7237446" y="1803553"/>
            <a:ext cx="1711771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3455"/>
              <a:gd name="adj5" fmla="val -8071"/>
              <a:gd name="adj6" fmla="val -34800"/>
            </a:avLst>
          </a:prstGeom>
          <a:solidFill>
            <a:schemeClr val="bg1">
              <a:lumMod val="95000"/>
            </a:schemeClr>
          </a:solidFill>
          <a:ln w="22225">
            <a:solidFill>
              <a:srgbClr val="00B0F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Audio Anschlüsse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Mikrofone, Kopfhörer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916990" y="3047810"/>
            <a:ext cx="1080120" cy="152395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Abgerundetes Rechteck 11"/>
          <p:cNvSpPr/>
          <p:nvPr/>
        </p:nvSpPr>
        <p:spPr>
          <a:xfrm>
            <a:off x="5116790" y="2977494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Legende mit Linie 2 14"/>
          <p:cNvSpPr/>
          <p:nvPr/>
        </p:nvSpPr>
        <p:spPr>
          <a:xfrm>
            <a:off x="3289663" y="347183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45313"/>
              <a:gd name="adj6" fmla="val 128179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USB-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Schnittstelle:</a:t>
            </a:r>
            <a:b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Drucker, Scanner, …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Legende mit Linie 2 15"/>
          <p:cNvSpPr/>
          <p:nvPr/>
        </p:nvSpPr>
        <p:spPr>
          <a:xfrm>
            <a:off x="3490808" y="1774812"/>
            <a:ext cx="1716440" cy="561537"/>
          </a:xfrm>
          <a:prstGeom prst="borderCallout2">
            <a:avLst>
              <a:gd name="adj1" fmla="val 52122"/>
              <a:gd name="adj2" fmla="val 101775"/>
              <a:gd name="adj3" fmla="val 50673"/>
              <a:gd name="adj4" fmla="val 120723"/>
              <a:gd name="adj5" fmla="val -48078"/>
              <a:gd name="adj6" fmla="val 143834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VGA-</a:t>
            </a: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Monitore (veraltet)</a:t>
            </a:r>
            <a:endParaRPr lang="de-AT" sz="1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532978" y="3990537"/>
            <a:ext cx="1440160" cy="674231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Legende mit Linie 2 18"/>
          <p:cNvSpPr/>
          <p:nvPr/>
        </p:nvSpPr>
        <p:spPr>
          <a:xfrm>
            <a:off x="6160906" y="5805264"/>
            <a:ext cx="1512168" cy="561537"/>
          </a:xfrm>
          <a:prstGeom prst="borderCallout2">
            <a:avLst>
              <a:gd name="adj1" fmla="val -1888"/>
              <a:gd name="adj2" fmla="val 49563"/>
              <a:gd name="adj3" fmla="val -95216"/>
              <a:gd name="adj4" fmla="val 50276"/>
              <a:gd name="adj5" fmla="val -69543"/>
              <a:gd name="adj6" fmla="val 111097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rgbClr val="C00000"/>
                </a:solidFill>
                <a:latin typeface="Calibri" pitchFamily="34" charset="0"/>
              </a:rPr>
              <a:t>DVI-</a:t>
            </a:r>
            <a: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rgbClr val="C00000"/>
                </a:solidFill>
                <a:latin typeface="Calibri" pitchFamily="34" charset="0"/>
              </a:rPr>
              <a:t>für Monitore</a:t>
            </a:r>
            <a:endParaRPr lang="de-AT" sz="1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262348" y="4206561"/>
            <a:ext cx="982233" cy="4195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Legende mit Linie 2 20"/>
          <p:cNvSpPr/>
          <p:nvPr/>
        </p:nvSpPr>
        <p:spPr>
          <a:xfrm>
            <a:off x="323528" y="5352805"/>
            <a:ext cx="2462763" cy="561537"/>
          </a:xfrm>
          <a:prstGeom prst="borderCallout2">
            <a:avLst>
              <a:gd name="adj1" fmla="val 47621"/>
              <a:gd name="adj2" fmla="val 100837"/>
              <a:gd name="adj3" fmla="val 10165"/>
              <a:gd name="adj4" fmla="val 109289"/>
              <a:gd name="adj5" fmla="val 183749"/>
              <a:gd name="adj6" fmla="val 109187"/>
            </a:avLst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C00000">
                <a:alpha val="72000"/>
              </a:srgb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HDMI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-Schnittstelle für Monitore: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de-AT" sz="12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überträgt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Video-</a:t>
            </a:r>
            <a:r>
              <a:rPr lang="de-AT" sz="1200" dirty="0">
                <a:solidFill>
                  <a:srgbClr val="C00000"/>
                </a:solidFill>
                <a:latin typeface="Calibri" pitchFamily="34" charset="0"/>
              </a:rPr>
              <a:t> und </a:t>
            </a:r>
            <a:r>
              <a:rPr lang="de-AT" sz="1200" b="1" dirty="0">
                <a:solidFill>
                  <a:srgbClr val="C00000"/>
                </a:solidFill>
                <a:latin typeface="Calibri" pitchFamily="34" charset="0"/>
              </a:rPr>
              <a:t>Audiosignale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207248" y="4165158"/>
            <a:ext cx="603642" cy="422688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Legende mit Linie 2 22"/>
          <p:cNvSpPr/>
          <p:nvPr/>
        </p:nvSpPr>
        <p:spPr>
          <a:xfrm>
            <a:off x="3690716" y="5938063"/>
            <a:ext cx="1716440" cy="531282"/>
          </a:xfrm>
          <a:prstGeom prst="borderCallout2">
            <a:avLst>
              <a:gd name="adj1" fmla="val -3586"/>
              <a:gd name="adj2" fmla="val 49904"/>
              <a:gd name="adj3" fmla="val -27374"/>
              <a:gd name="adj4" fmla="val 29879"/>
              <a:gd name="adj5" fmla="val 28710"/>
              <a:gd name="adj6" fmla="val -21468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SATA-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</a:t>
            </a:r>
            <a: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de-AT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externe </a:t>
            </a: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Festplatten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…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1439822" y="3846521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Legende mit Linie 2 26"/>
          <p:cNvSpPr/>
          <p:nvPr/>
        </p:nvSpPr>
        <p:spPr>
          <a:xfrm>
            <a:off x="283945" y="1522784"/>
            <a:ext cx="1552402" cy="561537"/>
          </a:xfrm>
          <a:prstGeom prst="borderCallout2">
            <a:avLst>
              <a:gd name="adj1" fmla="val 98051"/>
              <a:gd name="adj2" fmla="val 49417"/>
              <a:gd name="adj3" fmla="val 165877"/>
              <a:gd name="adj4" fmla="val 52116"/>
              <a:gd name="adj5" fmla="val 94422"/>
              <a:gd name="adj6" fmla="val 121715"/>
            </a:avLst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3">
                <a:lumMod val="50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PS2-</a:t>
            </a: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Schnittstelle</a:t>
            </a:r>
            <a:b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für Tastatur (veraltet)</a:t>
            </a:r>
            <a:endParaRPr lang="de-AT" sz="12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117" y="3128087"/>
            <a:ext cx="787704" cy="13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bgerundetes Rechteck 9"/>
          <p:cNvSpPr/>
          <p:nvPr/>
        </p:nvSpPr>
        <p:spPr>
          <a:xfrm>
            <a:off x="6083962" y="3101555"/>
            <a:ext cx="725434" cy="741325"/>
          </a:xfrm>
          <a:prstGeom prst="roundRect">
            <a:avLst/>
          </a:prstGeom>
          <a:noFill/>
          <a:ln w="508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Abgerundetes Rechteck 23"/>
          <p:cNvSpPr/>
          <p:nvPr/>
        </p:nvSpPr>
        <p:spPr>
          <a:xfrm>
            <a:off x="6098723" y="3884796"/>
            <a:ext cx="725434" cy="741325"/>
          </a:xfrm>
          <a:prstGeom prst="round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Legende mit Linie 2 10"/>
          <p:cNvSpPr/>
          <p:nvPr/>
        </p:nvSpPr>
        <p:spPr>
          <a:xfrm>
            <a:off x="6588224" y="792055"/>
            <a:ext cx="2408348" cy="504056"/>
          </a:xfrm>
          <a:prstGeom prst="borderCallout2">
            <a:avLst>
              <a:gd name="adj1" fmla="val 48699"/>
              <a:gd name="adj2" fmla="val -1025"/>
              <a:gd name="adj3" fmla="val 109027"/>
              <a:gd name="adj4" fmla="val -11306"/>
              <a:gd name="adj5" fmla="val -99394"/>
              <a:gd name="adj6" fmla="val -22135"/>
            </a:avLst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5">
                <a:lumMod val="7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Netzwerk-Schnittstelle</a:t>
            </a:r>
            <a:b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100 Mbit/s oder  schneller: 1 Gbit/s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10" grpId="0" animBg="1"/>
      <p:bldP spid="2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mtClean="0"/>
              <a:t>Computer / Zentraleinheit</a:t>
            </a:r>
          </a:p>
        </p:txBody>
      </p:sp>
      <p:sp>
        <p:nvSpPr>
          <p:cNvPr id="1024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8C7D3B69-AB3A-48D2-B369-0D04490064DD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996744" y="4572983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Datenkabel</a:t>
            </a:r>
            <a:endParaRPr lang="de-AT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7022436" y="5160009"/>
            <a:ext cx="1511945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Festplatte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002731" y="3655898"/>
            <a:ext cx="1511945" cy="7333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CD, DVD-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Laufwerk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8824" y="4714780"/>
            <a:ext cx="100266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Netzteil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135164" y="4151405"/>
            <a:ext cx="1881771" cy="475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Steckkartenplätze</a:t>
            </a:r>
            <a:endParaRPr lang="en-GB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051049" y="1031085"/>
            <a:ext cx="4977607" cy="4657725"/>
            <a:chOff x="2051049" y="1460499"/>
            <a:chExt cx="4977607" cy="4657725"/>
          </a:xfrm>
        </p:grpSpPr>
        <p:pic>
          <p:nvPicPr>
            <p:cNvPr id="2052" name="Picture 4" descr="C:\Users\Christian\Documents\My Dropbox\Easy4me (1)\_FTP_Easy4Me_Neu\workfiles\images\pc_inne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550" y="1460499"/>
              <a:ext cx="4371975" cy="4657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3132138" y="3068638"/>
              <a:ext cx="719137" cy="720725"/>
            </a:xfrm>
            <a:prstGeom prst="rect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3924300" y="3357563"/>
              <a:ext cx="431800" cy="1079500"/>
            </a:xfrm>
            <a:prstGeom prst="rect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4427538" y="2205038"/>
              <a:ext cx="1800225" cy="504825"/>
            </a:xfrm>
            <a:prstGeom prst="rect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255" name="Rectangle 13"/>
            <p:cNvSpPr>
              <a:spLocks noChangeArrowheads="1"/>
            </p:cNvSpPr>
            <p:nvPr/>
          </p:nvSpPr>
          <p:spPr bwMode="auto">
            <a:xfrm>
              <a:off x="4427538" y="3357563"/>
              <a:ext cx="1800225" cy="504825"/>
            </a:xfrm>
            <a:prstGeom prst="rect">
              <a:avLst/>
            </a:prstGeom>
            <a:noFill/>
            <a:ln w="5076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 flipV="1">
              <a:off x="5004050" y="4818691"/>
              <a:ext cx="1872206" cy="112675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H="1" flipV="1">
              <a:off x="4160476" y="4232701"/>
              <a:ext cx="2715780" cy="738390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 flipH="1" flipV="1">
              <a:off x="4892972" y="3509207"/>
              <a:ext cx="1983284" cy="472859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H="1" flipV="1">
              <a:off x="5045372" y="2380780"/>
              <a:ext cx="1983284" cy="385406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>
              <a:off x="2137951" y="2205038"/>
              <a:ext cx="705857" cy="98903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/>
            <p:nvPr/>
          </p:nvCxnSpPr>
          <p:spPr>
            <a:xfrm>
              <a:off x="2137951" y="3459755"/>
              <a:ext cx="1065897" cy="49452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/>
            <p:nvPr/>
          </p:nvCxnSpPr>
          <p:spPr>
            <a:xfrm>
              <a:off x="2051049" y="5013176"/>
              <a:ext cx="1152799" cy="195787"/>
            </a:xfrm>
            <a:prstGeom prst="straightConnector1">
              <a:avLst/>
            </a:prstGeom>
            <a:ln w="38100">
              <a:solidFill>
                <a:schemeClr val="tx2">
                  <a:lumMod val="75000"/>
                </a:schemeClr>
              </a:solidFill>
              <a:tailEnd type="arrow"/>
            </a:ln>
            <a:effectLst>
              <a:outerShdw blurRad="63500" dist="50800" dir="5400000" algn="ctr" rotWithShape="0">
                <a:schemeClr val="bg1"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4"/>
          <p:cNvGrpSpPr/>
          <p:nvPr/>
        </p:nvGrpSpPr>
        <p:grpSpPr>
          <a:xfrm>
            <a:off x="138824" y="5301208"/>
            <a:ext cx="1799529" cy="991013"/>
            <a:chOff x="251520" y="3013701"/>
            <a:chExt cx="1799529" cy="991013"/>
          </a:xfrm>
        </p:grpSpPr>
        <p:sp>
          <p:nvSpPr>
            <p:cNvPr id="37" name="Rechteck 36"/>
            <p:cNvSpPr/>
            <p:nvPr/>
          </p:nvSpPr>
          <p:spPr>
            <a:xfrm>
              <a:off x="251520" y="3013701"/>
              <a:ext cx="1799529" cy="9910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76200" dist="88900" dir="2700000" algn="tl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Prozessor</a:t>
              </a:r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/>
              </a:r>
              <a:b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</a:br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mit </a:t>
              </a:r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Lüfter</a:t>
              </a:r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 und </a:t>
              </a:r>
              <a:r>
                <a:rPr lang="en-GB" dirty="0" err="1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Kühler</a:t>
              </a:r>
              <a:endParaRPr lang="en-GB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pic>
          <p:nvPicPr>
            <p:cNvPr id="2051" name="Picture 3" descr="C:\Users\Christian\Documents\My Dropbox\Easy4me (1)\_FTP_Easy4Me_Neu\workfiles\images\cpu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813" y="3013701"/>
              <a:ext cx="438124" cy="42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7001747" y="5910195"/>
            <a:ext cx="1995445" cy="544891"/>
            <a:chOff x="6977673" y="4733219"/>
            <a:chExt cx="1995445" cy="544891"/>
          </a:xfrm>
        </p:grpSpPr>
        <p:sp>
          <p:nvSpPr>
            <p:cNvPr id="21" name="Rechteck 20"/>
            <p:cNvSpPr/>
            <p:nvPr/>
          </p:nvSpPr>
          <p:spPr>
            <a:xfrm>
              <a:off x="6977673" y="4733219"/>
              <a:ext cx="1842799" cy="47574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accent1">
                  <a:shade val="95000"/>
                  <a:satMod val="105000"/>
                  <a:alpha val="72000"/>
                </a:schemeClr>
              </a:solidFill>
            </a:ln>
            <a:effectLst>
              <a:outerShdw blurRad="76200" dist="88900" dir="2700000" algn="tl" rotWithShape="0">
                <a:prstClr val="black">
                  <a:alpha val="32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tIns="108000" bIns="108000" anchor="ctr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RAM</a:t>
              </a:r>
            </a:p>
          </p:txBody>
        </p:sp>
        <p:pic>
          <p:nvPicPr>
            <p:cNvPr id="2053" name="Picture 5" descr="C:\Users\Christian\Documents\My Dropbox\Easy4me (1)\_FTP_Easy4Me_Neu\workfiles\images\ram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831339">
              <a:off x="7375839" y="4876098"/>
              <a:ext cx="1597279" cy="40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ropbox\Easy4me\_FTP_Easy4Me_Neu\x_images\mainboard_M5E-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05" y="1984841"/>
            <a:ext cx="7921328" cy="444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90501"/>
            <a:ext cx="8785671" cy="790227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 err="1" smtClean="0"/>
              <a:t>Hauptplatine</a:t>
            </a:r>
            <a:r>
              <a:rPr lang="en-GB" sz="3600" dirty="0" smtClean="0"/>
              <a:t> / Mainboard / Motherboard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0D644C0-326E-4E8B-823B-6E294869C963}" type="slidenum">
              <a:rPr lang="en-GB">
                <a:solidFill>
                  <a:srgbClr val="000000"/>
                </a:solidFill>
              </a:rPr>
              <a:pPr eaLnBrk="1" hangingPunct="1"/>
              <a:t>8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Legende mit Linie 2 10"/>
          <p:cNvSpPr/>
          <p:nvPr/>
        </p:nvSpPr>
        <p:spPr>
          <a:xfrm>
            <a:off x="6012160" y="908720"/>
            <a:ext cx="1788448" cy="561537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15744"/>
              <a:gd name="adj6" fmla="val 11869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für Arbeitsspeicher </a:t>
            </a: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RAM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Legende mit Linie 2 11"/>
          <p:cNvSpPr/>
          <p:nvPr/>
        </p:nvSpPr>
        <p:spPr>
          <a:xfrm>
            <a:off x="6012160" y="1613733"/>
            <a:ext cx="1788448" cy="389823"/>
          </a:xfrm>
          <a:prstGeom prst="borderCallout2">
            <a:avLst>
              <a:gd name="adj1" fmla="val 52122"/>
              <a:gd name="adj2" fmla="val 101775"/>
              <a:gd name="adj3" fmla="val 110206"/>
              <a:gd name="adj4" fmla="val 119577"/>
              <a:gd name="adj5" fmla="val 371300"/>
              <a:gd name="adj6" fmla="val 151430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 </a:t>
            </a: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Steckplatz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egende mit Linie 2 12"/>
          <p:cNvSpPr/>
          <p:nvPr/>
        </p:nvSpPr>
        <p:spPr>
          <a:xfrm>
            <a:off x="6012160" y="2852936"/>
            <a:ext cx="2004472" cy="389823"/>
          </a:xfrm>
          <a:prstGeom prst="borderCallout2">
            <a:avLst>
              <a:gd name="adj1" fmla="val 52122"/>
              <a:gd name="adj2" fmla="val 101775"/>
              <a:gd name="adj3" fmla="val 58766"/>
              <a:gd name="adj4" fmla="val 122778"/>
              <a:gd name="adj5" fmla="val -221292"/>
              <a:gd name="adj6" fmla="val 149029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Steckplätze z.B. Grafikkarte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Legende mit Linie 2 13"/>
          <p:cNvSpPr/>
          <p:nvPr/>
        </p:nvSpPr>
        <p:spPr>
          <a:xfrm>
            <a:off x="5987234" y="2204864"/>
            <a:ext cx="2004472" cy="389823"/>
          </a:xfrm>
          <a:prstGeom prst="borderCallout2">
            <a:avLst>
              <a:gd name="adj1" fmla="val 2001"/>
              <a:gd name="adj2" fmla="val 50698"/>
              <a:gd name="adj3" fmla="val -95608"/>
              <a:gd name="adj4" fmla="val 50647"/>
              <a:gd name="adj5" fmla="val -131074"/>
              <a:gd name="adj6" fmla="val 58963"/>
            </a:avLst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>
              <a:defRPr/>
            </a:pP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Schnittstellen (USB, Video…)</a:t>
            </a:r>
            <a:endParaRPr lang="de-AT" sz="12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de-AT" dirty="0" smtClean="0"/>
              <a:t>Prozessor</a:t>
            </a:r>
            <a:r>
              <a:rPr lang="en-GB" dirty="0" smtClean="0"/>
              <a:t> (CPU)</a:t>
            </a:r>
            <a:r>
              <a:rPr lang="ar-SA" dirty="0" smtClean="0"/>
              <a:t>‏</a:t>
            </a:r>
            <a:endParaRPr lang="en-GB" dirty="0" smtClean="0"/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fld id="{D3C148C5-8696-41E6-874E-88FD63659CE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7999040" cy="8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Rechengeschwindigkeit ist von der Taktfrequenz abhängig! </a:t>
            </a:r>
          </a:p>
          <a:p>
            <a:pPr eaLnBrk="1" hangingPunct="1">
              <a:lnSpc>
                <a:spcPct val="100000"/>
              </a:lnSpc>
              <a:spcBef>
                <a:spcPts val="1000"/>
              </a:spcBef>
            </a:pPr>
            <a:r>
              <a:rPr lang="de-AT" sz="2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itchFamily="34" charset="0"/>
                <a:ea typeface="+mj-ea"/>
                <a:cs typeface="+mj-cs"/>
              </a:rPr>
              <a:t>Die Taktfrequenz wird in Gigahertz (Ghz) angegeben</a:t>
            </a:r>
            <a:endParaRPr lang="de-AT" sz="20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075" name="Picture 3" descr="C:\Users\Christian\Documents\My Dropbox\Easy4me (1)\_FTP_Easy4Me_Neu\workfiles\images\cp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86751"/>
            <a:ext cx="2114550" cy="2409825"/>
          </a:xfrm>
          <a:prstGeom prst="rect">
            <a:avLst/>
          </a:prstGeom>
          <a:noFill/>
          <a:effectLst>
            <a:outerShdw blurRad="228600" dist="165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046590" y="2833272"/>
            <a:ext cx="1944216" cy="7047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CPU</a:t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</a:b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entral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rocessing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</a:t>
            </a: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nit</a:t>
            </a:r>
            <a:endParaRPr lang="en-GB" sz="1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39810" y="3676788"/>
            <a:ext cx="1950996" cy="676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  <a:alpha val="72000"/>
              </a:schemeClr>
            </a:solidFill>
          </a:ln>
          <a:effectLst>
            <a:outerShdw blurRad="76200" dist="88900" dir="2700000" algn="tl" rotWithShape="0">
              <a:prstClr val="black">
                <a:alpha val="32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 anchor="ctr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Prozessorkühler </a:t>
            </a:r>
            <a:r>
              <a:rPr lang="en-GB" sz="1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mit Ventilator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899822" y="3328377"/>
            <a:ext cx="3506033" cy="2291798"/>
            <a:chOff x="899822" y="3328377"/>
            <a:chExt cx="3506033" cy="2291798"/>
          </a:xfrm>
        </p:grpSpPr>
        <p:pic>
          <p:nvPicPr>
            <p:cNvPr id="4098" name="Picture 2" descr="C:\Users\user\Dropbox\Easy4me\_FTP_Easy4Me_Neu\workfiles\images\corei7-unte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30175">
              <a:off x="2774193" y="3328377"/>
              <a:ext cx="1631662" cy="1694639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user\Dropbox\Easy4me\_FTP_Easy4Me_Neu\workfiles\images\core7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70063">
              <a:off x="899822" y="3813154"/>
              <a:ext cx="2124548" cy="1807021"/>
            </a:xfrm>
            <a:prstGeom prst="rect">
              <a:avLst/>
            </a:prstGeom>
            <a:noFill/>
            <a:effectLst>
              <a:outerShdw blurRad="228600" dist="165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536</Words>
  <Application>Microsoft Office PowerPoint</Application>
  <PresentationFormat>Bildschirmpräsentation (4:3)</PresentationFormat>
  <Paragraphs>194</Paragraphs>
  <Slides>24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Executive</vt:lpstr>
      <vt:lpstr>Hardware</vt:lpstr>
      <vt:lpstr>Hardware</vt:lpstr>
      <vt:lpstr>Computertypen und Mobilgeräte</vt:lpstr>
      <vt:lpstr>Eingabegeräte</vt:lpstr>
      <vt:lpstr>Ausgabegeräte</vt:lpstr>
      <vt:lpstr>PowerPoint-Präsentation</vt:lpstr>
      <vt:lpstr>Computer / Zentraleinheit</vt:lpstr>
      <vt:lpstr>Hauptplatine / Mainboard / Motherboard</vt:lpstr>
      <vt:lpstr>Prozessor (CPU)‏</vt:lpstr>
      <vt:lpstr>Hauptspeicher – RAM Arbeitsspeicher</vt:lpstr>
      <vt:lpstr>Festplatte</vt:lpstr>
      <vt:lpstr>CD/DVD/Blue-ray‏</vt:lpstr>
      <vt:lpstr>Externe Speichermedien</vt:lpstr>
      <vt:lpstr>Erweiterungskarten</vt:lpstr>
      <vt:lpstr>Netzteil</vt:lpstr>
      <vt:lpstr>Zeigegeräte</vt:lpstr>
      <vt:lpstr>Drucker</vt:lpstr>
      <vt:lpstr>Scanner</vt:lpstr>
      <vt:lpstr>Tastatur</vt:lpstr>
      <vt:lpstr>Monitor</vt:lpstr>
      <vt:lpstr>Server und Clients</vt:lpstr>
      <vt:lpstr>Speichergrößen</vt:lpstr>
      <vt:lpstr>Was passt darauf?</vt:lpstr>
      <vt:lpstr>Wie viel Platz braucht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</dc:title>
  <dc:creator>user</dc:creator>
  <cp:lastModifiedBy>EASY4ME</cp:lastModifiedBy>
  <cp:revision>130</cp:revision>
  <dcterms:modified xsi:type="dcterms:W3CDTF">2013-04-08T07:27:35Z</dcterms:modified>
</cp:coreProperties>
</file>